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9" r:id="rId1"/>
  </p:sldMasterIdLst>
  <p:notesMasterIdLst>
    <p:notesMasterId r:id="rId66"/>
  </p:notesMasterIdLst>
  <p:handoutMasterIdLst>
    <p:handoutMasterId r:id="rId67"/>
  </p:handoutMasterIdLst>
  <p:sldIdLst>
    <p:sldId id="366" r:id="rId2"/>
    <p:sldId id="458" r:id="rId3"/>
    <p:sldId id="367" r:id="rId4"/>
    <p:sldId id="368" r:id="rId5"/>
    <p:sldId id="443" r:id="rId6"/>
    <p:sldId id="456" r:id="rId7"/>
    <p:sldId id="409" r:id="rId8"/>
    <p:sldId id="410" r:id="rId9"/>
    <p:sldId id="411" r:id="rId10"/>
    <p:sldId id="412" r:id="rId11"/>
    <p:sldId id="369" r:id="rId12"/>
    <p:sldId id="393" r:id="rId13"/>
    <p:sldId id="394" r:id="rId14"/>
    <p:sldId id="373" r:id="rId15"/>
    <p:sldId id="375" r:id="rId16"/>
    <p:sldId id="376" r:id="rId17"/>
    <p:sldId id="377" r:id="rId18"/>
    <p:sldId id="459" r:id="rId19"/>
    <p:sldId id="444" r:id="rId20"/>
    <p:sldId id="447" r:id="rId21"/>
    <p:sldId id="457" r:id="rId22"/>
    <p:sldId id="446" r:id="rId23"/>
    <p:sldId id="378" r:id="rId24"/>
    <p:sldId id="438" r:id="rId25"/>
    <p:sldId id="380" r:id="rId26"/>
    <p:sldId id="439" r:id="rId27"/>
    <p:sldId id="381" r:id="rId28"/>
    <p:sldId id="424" r:id="rId29"/>
    <p:sldId id="414" r:id="rId30"/>
    <p:sldId id="404" r:id="rId31"/>
    <p:sldId id="415" r:id="rId32"/>
    <p:sldId id="450" r:id="rId33"/>
    <p:sldId id="451" r:id="rId34"/>
    <p:sldId id="440" r:id="rId35"/>
    <p:sldId id="430" r:id="rId36"/>
    <p:sldId id="431" r:id="rId37"/>
    <p:sldId id="432" r:id="rId38"/>
    <p:sldId id="448" r:id="rId39"/>
    <p:sldId id="449" r:id="rId40"/>
    <p:sldId id="434" r:id="rId41"/>
    <p:sldId id="435" r:id="rId42"/>
    <p:sldId id="436" r:id="rId43"/>
    <p:sldId id="437" r:id="rId44"/>
    <p:sldId id="427" r:id="rId45"/>
    <p:sldId id="417" r:id="rId46"/>
    <p:sldId id="418" r:id="rId47"/>
    <p:sldId id="421" r:id="rId48"/>
    <p:sldId id="453" r:id="rId49"/>
    <p:sldId id="441" r:id="rId50"/>
    <p:sldId id="442" r:id="rId51"/>
    <p:sldId id="425" r:id="rId52"/>
    <p:sldId id="387" r:id="rId53"/>
    <p:sldId id="388" r:id="rId54"/>
    <p:sldId id="423" r:id="rId55"/>
    <p:sldId id="389" r:id="rId56"/>
    <p:sldId id="408" r:id="rId57"/>
    <p:sldId id="395" r:id="rId58"/>
    <p:sldId id="396" r:id="rId59"/>
    <p:sldId id="397" r:id="rId60"/>
    <p:sldId id="398" r:id="rId61"/>
    <p:sldId id="399" r:id="rId62"/>
    <p:sldId id="400" r:id="rId63"/>
    <p:sldId id="401" r:id="rId64"/>
    <p:sldId id="402" r:id="rId65"/>
  </p:sldIdLst>
  <p:sldSz cx="9144000" cy="6858000" type="screen4x3"/>
  <p:notesSz cx="6797675" cy="9926638"/>
  <p:defaultTextStyle>
    <a:defPPr>
      <a:defRPr lang="en-US"/>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5pPr>
    <a:lvl6pPr marL="2286000" algn="l" defTabSz="914400" rtl="0" eaLnBrk="1" latinLnBrk="0" hangingPunct="1">
      <a:defRPr sz="1000" kern="1200">
        <a:solidFill>
          <a:schemeClr val="tx1"/>
        </a:solidFill>
        <a:latin typeface="Arial" panose="020B0604020202020204" pitchFamily="34" charset="0"/>
        <a:ea typeface="+mn-ea"/>
        <a:cs typeface="+mn-cs"/>
      </a:defRPr>
    </a:lvl6pPr>
    <a:lvl7pPr marL="2743200" algn="l" defTabSz="914400" rtl="0" eaLnBrk="1" latinLnBrk="0" hangingPunct="1">
      <a:defRPr sz="1000" kern="1200">
        <a:solidFill>
          <a:schemeClr val="tx1"/>
        </a:solidFill>
        <a:latin typeface="Arial" panose="020B0604020202020204" pitchFamily="34" charset="0"/>
        <a:ea typeface="+mn-ea"/>
        <a:cs typeface="+mn-cs"/>
      </a:defRPr>
    </a:lvl7pPr>
    <a:lvl8pPr marL="3200400" algn="l" defTabSz="914400" rtl="0" eaLnBrk="1" latinLnBrk="0" hangingPunct="1">
      <a:defRPr sz="1000" kern="1200">
        <a:solidFill>
          <a:schemeClr val="tx1"/>
        </a:solidFill>
        <a:latin typeface="Arial" panose="020B0604020202020204" pitchFamily="34" charset="0"/>
        <a:ea typeface="+mn-ea"/>
        <a:cs typeface="+mn-cs"/>
      </a:defRPr>
    </a:lvl8pPr>
    <a:lvl9pPr marL="3657600" algn="l" defTabSz="914400" rtl="0" eaLnBrk="1" latinLnBrk="0" hangingPunct="1">
      <a:defRPr sz="10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isoara Calea" initials="AC" lastIdx="1" clrIdx="0">
    <p:extLst>
      <p:ext uri="{19B8F6BF-5375-455C-9EA6-DF929625EA0E}">
        <p15:presenceInfo xmlns:p15="http://schemas.microsoft.com/office/powerpoint/2012/main" userId="Anisoara Cale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33CC"/>
    <a:srgbClr val="FF3399"/>
    <a:srgbClr val="0099FF"/>
    <a:srgbClr val="C9DFF7"/>
    <a:srgbClr val="9AC3F0"/>
    <a:srgbClr val="FBDDF5"/>
    <a:srgbClr val="F9C7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66" autoAdjust="0"/>
    <p:restoredTop sz="60776" autoAdjust="0"/>
  </p:normalViewPr>
  <p:slideViewPr>
    <p:cSldViewPr>
      <p:cViewPr varScale="1">
        <p:scale>
          <a:sx n="114" d="100"/>
          <a:sy n="114" d="100"/>
        </p:scale>
        <p:origin x="1866" y="114"/>
      </p:cViewPr>
      <p:guideLst>
        <p:guide orient="horz" pos="2160"/>
        <p:guide pos="2880"/>
      </p:guideLst>
    </p:cSldViewPr>
  </p:slideViewPr>
  <p:outlineViewPr>
    <p:cViewPr>
      <p:scale>
        <a:sx n="33" d="100"/>
        <a:sy n="33" d="100"/>
      </p:scale>
      <p:origin x="0" y="40350"/>
    </p:cViewPr>
  </p:outlineViewPr>
  <p:notesTextViewPr>
    <p:cViewPr>
      <p:scale>
        <a:sx n="150" d="100"/>
        <a:sy n="150" d="100"/>
      </p:scale>
      <p:origin x="0" y="0"/>
    </p:cViewPr>
  </p:notesTextViewPr>
  <p:sorterViewPr>
    <p:cViewPr>
      <p:scale>
        <a:sx n="66" d="100"/>
        <a:sy n="66" d="100"/>
      </p:scale>
      <p:origin x="0" y="-5916"/>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commentAuthors" Target="commentAuthors.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14231E5A-2092-4A18-9359-DFE944299A57}"/>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9635" name="Rectangle 3">
            <a:extLst>
              <a:ext uri="{FF2B5EF4-FFF2-40B4-BE49-F238E27FC236}">
                <a16:creationId xmlns:a16="http://schemas.microsoft.com/office/drawing/2014/main" id="{20AF6B5F-CE88-4134-B3D5-7BB5ED22C871}"/>
              </a:ext>
            </a:extLst>
          </p:cNvPr>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r>
              <a:rPr lang="en-US"/>
              <a:t>23-01-2008</a:t>
            </a:r>
          </a:p>
        </p:txBody>
      </p:sp>
      <p:sp>
        <p:nvSpPr>
          <p:cNvPr id="69636" name="Rectangle 4">
            <a:extLst>
              <a:ext uri="{FF2B5EF4-FFF2-40B4-BE49-F238E27FC236}">
                <a16:creationId xmlns:a16="http://schemas.microsoft.com/office/drawing/2014/main" id="{D5732A98-E2C2-4405-AE16-7A2BE61E7B90}"/>
              </a:ext>
            </a:extLst>
          </p:cNvPr>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9637" name="Rectangle 5">
            <a:extLst>
              <a:ext uri="{FF2B5EF4-FFF2-40B4-BE49-F238E27FC236}">
                <a16:creationId xmlns:a16="http://schemas.microsoft.com/office/drawing/2014/main" id="{15173A9D-B975-4ADC-B2C9-84D26D7082DD}"/>
              </a:ext>
            </a:extLst>
          </p:cNvPr>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DE5C7F84-20B7-454B-AFED-1FAF94661FCD}" type="slidenum">
              <a:rPr lang="en-US" altLang="en-US"/>
              <a:pPr/>
              <a:t>‹#›</a:t>
            </a:fld>
            <a:endParaRPr lang="en-US" altLang="en-US"/>
          </a:p>
        </p:txBody>
      </p:sp>
    </p:spTree>
    <p:extLst>
      <p:ext uri="{BB962C8B-B14F-4D97-AF65-F5344CB8AC3E}">
        <p14:creationId xmlns:p14="http://schemas.microsoft.com/office/powerpoint/2010/main" val="29217362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5D5966D7-AF78-45D7-A2F4-593F0B694C1B}"/>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51203" name="Rectangle 3">
            <a:extLst>
              <a:ext uri="{FF2B5EF4-FFF2-40B4-BE49-F238E27FC236}">
                <a16:creationId xmlns:a16="http://schemas.microsoft.com/office/drawing/2014/main" id="{E5494290-F244-4152-96DA-8E73354176C1}"/>
              </a:ext>
            </a:extLst>
          </p:cNvPr>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r>
              <a:rPr lang="en-US"/>
              <a:t>23-01-2008</a:t>
            </a:r>
          </a:p>
        </p:txBody>
      </p:sp>
      <p:sp>
        <p:nvSpPr>
          <p:cNvPr id="6148" name="Rectangle 4">
            <a:extLst>
              <a:ext uri="{FF2B5EF4-FFF2-40B4-BE49-F238E27FC236}">
                <a16:creationId xmlns:a16="http://schemas.microsoft.com/office/drawing/2014/main" id="{1DD55C63-A661-4C18-82A6-5078A2C51A96}"/>
              </a:ext>
            </a:extLst>
          </p:cNvPr>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5" name="Rectangle 5">
            <a:extLst>
              <a:ext uri="{FF2B5EF4-FFF2-40B4-BE49-F238E27FC236}">
                <a16:creationId xmlns:a16="http://schemas.microsoft.com/office/drawing/2014/main" id="{31A992DA-8519-48CF-80D4-A4FD9A5276F8}"/>
              </a:ext>
            </a:extLst>
          </p:cNvPr>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06" name="Rectangle 6">
            <a:extLst>
              <a:ext uri="{FF2B5EF4-FFF2-40B4-BE49-F238E27FC236}">
                <a16:creationId xmlns:a16="http://schemas.microsoft.com/office/drawing/2014/main" id="{98C4A4DE-719B-4F40-9C88-196D29F4E010}"/>
              </a:ext>
            </a:extLst>
          </p:cNvPr>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1207" name="Rectangle 7">
            <a:extLst>
              <a:ext uri="{FF2B5EF4-FFF2-40B4-BE49-F238E27FC236}">
                <a16:creationId xmlns:a16="http://schemas.microsoft.com/office/drawing/2014/main" id="{258E493B-E649-419D-BB54-1D3312104ED1}"/>
              </a:ext>
            </a:extLst>
          </p:cNvPr>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D9B4F0B6-09E3-4E8C-9C1E-74412C544DB4}" type="slidenum">
              <a:rPr lang="en-US" altLang="en-US"/>
              <a:pPr/>
              <a:t>‹#›</a:t>
            </a:fld>
            <a:endParaRPr lang="en-US" altLang="en-US"/>
          </a:p>
        </p:txBody>
      </p:sp>
    </p:spTree>
    <p:extLst>
      <p:ext uri="{BB962C8B-B14F-4D97-AF65-F5344CB8AC3E}">
        <p14:creationId xmlns:p14="http://schemas.microsoft.com/office/powerpoint/2010/main" val="3646670832"/>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23-01-2008</a:t>
            </a:r>
          </a:p>
        </p:txBody>
      </p:sp>
      <p:sp>
        <p:nvSpPr>
          <p:cNvPr id="5" name="Slide Number Placeholder 4"/>
          <p:cNvSpPr>
            <a:spLocks noGrp="1"/>
          </p:cNvSpPr>
          <p:nvPr>
            <p:ph type="sldNum" sz="quarter" idx="5"/>
          </p:nvPr>
        </p:nvSpPr>
        <p:spPr/>
        <p:txBody>
          <a:bodyPr/>
          <a:lstStyle/>
          <a:p>
            <a:fld id="{D9B4F0B6-09E3-4E8C-9C1E-74412C544DB4}" type="slidenum">
              <a:rPr lang="en-US" altLang="en-US" smtClean="0"/>
              <a:pPr/>
              <a:t>1</a:t>
            </a:fld>
            <a:endParaRPr lang="en-US" altLang="en-US"/>
          </a:p>
        </p:txBody>
      </p:sp>
    </p:spTree>
    <p:extLst>
      <p:ext uri="{BB962C8B-B14F-4D97-AF65-F5344CB8AC3E}">
        <p14:creationId xmlns:p14="http://schemas.microsoft.com/office/powerpoint/2010/main" val="2048347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23-01-2008</a:t>
            </a:r>
          </a:p>
        </p:txBody>
      </p:sp>
      <p:sp>
        <p:nvSpPr>
          <p:cNvPr id="5" name="Slide Number Placeholder 4"/>
          <p:cNvSpPr>
            <a:spLocks noGrp="1"/>
          </p:cNvSpPr>
          <p:nvPr>
            <p:ph type="sldNum" sz="quarter" idx="5"/>
          </p:nvPr>
        </p:nvSpPr>
        <p:spPr/>
        <p:txBody>
          <a:bodyPr/>
          <a:lstStyle/>
          <a:p>
            <a:fld id="{D9B4F0B6-09E3-4E8C-9C1E-74412C544DB4}" type="slidenum">
              <a:rPr lang="en-US" altLang="en-US" smtClean="0"/>
              <a:pPr/>
              <a:t>4</a:t>
            </a:fld>
            <a:endParaRPr lang="en-US" altLang="en-US"/>
          </a:p>
        </p:txBody>
      </p:sp>
    </p:spTree>
    <p:extLst>
      <p:ext uri="{BB962C8B-B14F-4D97-AF65-F5344CB8AC3E}">
        <p14:creationId xmlns:p14="http://schemas.microsoft.com/office/powerpoint/2010/main" val="757540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23-01-2008</a:t>
            </a:r>
          </a:p>
        </p:txBody>
      </p:sp>
      <p:sp>
        <p:nvSpPr>
          <p:cNvPr id="5" name="Slide Number Placeholder 4"/>
          <p:cNvSpPr>
            <a:spLocks noGrp="1"/>
          </p:cNvSpPr>
          <p:nvPr>
            <p:ph type="sldNum" sz="quarter" idx="5"/>
          </p:nvPr>
        </p:nvSpPr>
        <p:spPr/>
        <p:txBody>
          <a:bodyPr/>
          <a:lstStyle/>
          <a:p>
            <a:fld id="{D9B4F0B6-09E3-4E8C-9C1E-74412C544DB4}" type="slidenum">
              <a:rPr lang="en-US" altLang="en-US" smtClean="0"/>
              <a:pPr/>
              <a:t>6</a:t>
            </a:fld>
            <a:endParaRPr lang="en-US" altLang="en-US"/>
          </a:p>
        </p:txBody>
      </p:sp>
    </p:spTree>
    <p:extLst>
      <p:ext uri="{BB962C8B-B14F-4D97-AF65-F5344CB8AC3E}">
        <p14:creationId xmlns:p14="http://schemas.microsoft.com/office/powerpoint/2010/main" val="4223989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Date Placeholder 3"/>
          <p:cNvSpPr>
            <a:spLocks noGrp="1"/>
          </p:cNvSpPr>
          <p:nvPr>
            <p:ph type="dt" idx="1"/>
          </p:nvPr>
        </p:nvSpPr>
        <p:spPr/>
        <p:txBody>
          <a:bodyPr/>
          <a:lstStyle/>
          <a:p>
            <a:pPr>
              <a:defRPr/>
            </a:pPr>
            <a:r>
              <a:rPr lang="en-US"/>
              <a:t>23-01-2008</a:t>
            </a:r>
          </a:p>
        </p:txBody>
      </p:sp>
      <p:sp>
        <p:nvSpPr>
          <p:cNvPr id="5" name="Slide Number Placeholder 4"/>
          <p:cNvSpPr>
            <a:spLocks noGrp="1"/>
          </p:cNvSpPr>
          <p:nvPr>
            <p:ph type="sldNum" sz="quarter" idx="5"/>
          </p:nvPr>
        </p:nvSpPr>
        <p:spPr/>
        <p:txBody>
          <a:bodyPr/>
          <a:lstStyle/>
          <a:p>
            <a:fld id="{D9B4F0B6-09E3-4E8C-9C1E-74412C544DB4}" type="slidenum">
              <a:rPr lang="en-US" altLang="en-US" smtClean="0"/>
              <a:pPr/>
              <a:t>9</a:t>
            </a:fld>
            <a:endParaRPr lang="en-US" altLang="en-US"/>
          </a:p>
        </p:txBody>
      </p:sp>
    </p:spTree>
    <p:extLst>
      <p:ext uri="{BB962C8B-B14F-4D97-AF65-F5344CB8AC3E}">
        <p14:creationId xmlns:p14="http://schemas.microsoft.com/office/powerpoint/2010/main" val="13759533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23-01-2008</a:t>
            </a:r>
          </a:p>
        </p:txBody>
      </p:sp>
      <p:sp>
        <p:nvSpPr>
          <p:cNvPr id="5" name="Slide Number Placeholder 4"/>
          <p:cNvSpPr>
            <a:spLocks noGrp="1"/>
          </p:cNvSpPr>
          <p:nvPr>
            <p:ph type="sldNum" sz="quarter" idx="5"/>
          </p:nvPr>
        </p:nvSpPr>
        <p:spPr/>
        <p:txBody>
          <a:bodyPr/>
          <a:lstStyle/>
          <a:p>
            <a:fld id="{D9B4F0B6-09E3-4E8C-9C1E-74412C544DB4}" type="slidenum">
              <a:rPr lang="en-US" altLang="en-US" smtClean="0"/>
              <a:pPr/>
              <a:t>12</a:t>
            </a:fld>
            <a:endParaRPr lang="en-US" altLang="en-US"/>
          </a:p>
        </p:txBody>
      </p:sp>
    </p:spTree>
    <p:extLst>
      <p:ext uri="{BB962C8B-B14F-4D97-AF65-F5344CB8AC3E}">
        <p14:creationId xmlns:p14="http://schemas.microsoft.com/office/powerpoint/2010/main" val="2720392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23-01-2008</a:t>
            </a:r>
          </a:p>
        </p:txBody>
      </p:sp>
      <p:sp>
        <p:nvSpPr>
          <p:cNvPr id="5" name="Slide Number Placeholder 4"/>
          <p:cNvSpPr>
            <a:spLocks noGrp="1"/>
          </p:cNvSpPr>
          <p:nvPr>
            <p:ph type="sldNum" sz="quarter" idx="5"/>
          </p:nvPr>
        </p:nvSpPr>
        <p:spPr/>
        <p:txBody>
          <a:bodyPr/>
          <a:lstStyle/>
          <a:p>
            <a:fld id="{D9B4F0B6-09E3-4E8C-9C1E-74412C544DB4}" type="slidenum">
              <a:rPr lang="en-US" altLang="en-US" smtClean="0"/>
              <a:pPr/>
              <a:t>14</a:t>
            </a:fld>
            <a:endParaRPr lang="en-US" altLang="en-US"/>
          </a:p>
        </p:txBody>
      </p:sp>
    </p:spTree>
    <p:extLst>
      <p:ext uri="{BB962C8B-B14F-4D97-AF65-F5344CB8AC3E}">
        <p14:creationId xmlns:p14="http://schemas.microsoft.com/office/powerpoint/2010/main" val="38564139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r>
              <a:rPr lang="en-US"/>
              <a:t>23-01-2008</a:t>
            </a:r>
          </a:p>
        </p:txBody>
      </p:sp>
      <p:sp>
        <p:nvSpPr>
          <p:cNvPr id="5" name="Slide Number Placeholder 4"/>
          <p:cNvSpPr>
            <a:spLocks noGrp="1"/>
          </p:cNvSpPr>
          <p:nvPr>
            <p:ph type="sldNum" sz="quarter" idx="5"/>
          </p:nvPr>
        </p:nvSpPr>
        <p:spPr/>
        <p:txBody>
          <a:bodyPr/>
          <a:lstStyle/>
          <a:p>
            <a:fld id="{D9B4F0B6-09E3-4E8C-9C1E-74412C544DB4}" type="slidenum">
              <a:rPr lang="en-US" altLang="en-US" smtClean="0"/>
              <a:pPr/>
              <a:t>17</a:t>
            </a:fld>
            <a:endParaRPr lang="en-US" altLang="en-US"/>
          </a:p>
        </p:txBody>
      </p:sp>
    </p:spTree>
    <p:extLst>
      <p:ext uri="{BB962C8B-B14F-4D97-AF65-F5344CB8AC3E}">
        <p14:creationId xmlns:p14="http://schemas.microsoft.com/office/powerpoint/2010/main" val="25604269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ro-RO" dirty="0"/>
          </a:p>
        </p:txBody>
      </p:sp>
      <p:sp>
        <p:nvSpPr>
          <p:cNvPr id="4" name="Date Placeholder 3"/>
          <p:cNvSpPr>
            <a:spLocks noGrp="1"/>
          </p:cNvSpPr>
          <p:nvPr>
            <p:ph type="dt" idx="10"/>
          </p:nvPr>
        </p:nvSpPr>
        <p:spPr/>
        <p:txBody>
          <a:bodyPr/>
          <a:lstStyle/>
          <a:p>
            <a:pPr>
              <a:defRPr/>
            </a:pPr>
            <a:r>
              <a:rPr lang="en-US"/>
              <a:t>23-01-2008</a:t>
            </a:r>
          </a:p>
        </p:txBody>
      </p:sp>
      <p:sp>
        <p:nvSpPr>
          <p:cNvPr id="5" name="Slide Number Placeholder 4"/>
          <p:cNvSpPr>
            <a:spLocks noGrp="1"/>
          </p:cNvSpPr>
          <p:nvPr>
            <p:ph type="sldNum" sz="quarter" idx="11"/>
          </p:nvPr>
        </p:nvSpPr>
        <p:spPr/>
        <p:txBody>
          <a:bodyPr/>
          <a:lstStyle/>
          <a:p>
            <a:fld id="{D9B4F0B6-09E3-4E8C-9C1E-74412C544DB4}" type="slidenum">
              <a:rPr lang="en-US" altLang="en-US" smtClean="0"/>
              <a:pPr/>
              <a:t>39</a:t>
            </a:fld>
            <a:endParaRPr lang="en-US" altLang="en-US"/>
          </a:p>
        </p:txBody>
      </p:sp>
    </p:spTree>
    <p:extLst>
      <p:ext uri="{BB962C8B-B14F-4D97-AF65-F5344CB8AC3E}">
        <p14:creationId xmlns:p14="http://schemas.microsoft.com/office/powerpoint/2010/main" val="2117968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97BE99-42B5-4846-BA79-664DEFCCF2F0}"/>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p>
        </p:txBody>
      </p:sp>
      <p:sp useBgFill="1">
        <p:nvSpPr>
          <p:cNvPr id="5" name="Rounded Rectangle 10">
            <a:extLst>
              <a:ext uri="{FF2B5EF4-FFF2-40B4-BE49-F238E27FC236}">
                <a16:creationId xmlns:a16="http://schemas.microsoft.com/office/drawing/2014/main" id="{A072E473-0D3D-4E38-A8E0-DDF6F2EE4A98}"/>
              </a:ext>
            </a:extLst>
          </p:cNvPr>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sz="1800"/>
          </a:p>
        </p:txBody>
      </p:sp>
      <p:sp>
        <p:nvSpPr>
          <p:cNvPr id="6" name="Rectangle 5">
            <a:extLst>
              <a:ext uri="{FF2B5EF4-FFF2-40B4-BE49-F238E27FC236}">
                <a16:creationId xmlns:a16="http://schemas.microsoft.com/office/drawing/2014/main" id="{49390712-00D6-46DC-A4F0-7A799E63F52E}"/>
              </a:ext>
            </a:extLst>
          </p:cNvPr>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7" name="Rectangle 6">
            <a:extLst>
              <a:ext uri="{FF2B5EF4-FFF2-40B4-BE49-F238E27FC236}">
                <a16:creationId xmlns:a16="http://schemas.microsoft.com/office/drawing/2014/main" id="{99A760E6-D3B3-4966-ADA5-026AA962A94D}"/>
              </a:ext>
            </a:extLst>
          </p:cNvPr>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10" name="Rectangle 9">
            <a:extLst>
              <a:ext uri="{FF2B5EF4-FFF2-40B4-BE49-F238E27FC236}">
                <a16:creationId xmlns:a16="http://schemas.microsoft.com/office/drawing/2014/main" id="{376CF5D0-0D10-4E81-AF44-79F376433880}"/>
              </a:ext>
            </a:extLst>
          </p:cNvPr>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a:extLst>
              <a:ext uri="{FF2B5EF4-FFF2-40B4-BE49-F238E27FC236}">
                <a16:creationId xmlns:a16="http://schemas.microsoft.com/office/drawing/2014/main" id="{136DFBAF-06F5-4CF1-BB21-F2AD483B07D8}"/>
              </a:ext>
            </a:extLst>
          </p:cNvPr>
          <p:cNvSpPr>
            <a:spLocks noGrp="1"/>
          </p:cNvSpPr>
          <p:nvPr>
            <p:ph type="dt" sz="half" idx="10"/>
          </p:nvPr>
        </p:nvSpPr>
        <p:spPr/>
        <p:txBody>
          <a:bodyPr/>
          <a:lstStyle>
            <a:lvl1pPr>
              <a:defRPr/>
            </a:lvl1pPr>
          </a:lstStyle>
          <a:p>
            <a:pPr>
              <a:defRPr/>
            </a:pPr>
            <a:fld id="{29BF6EE8-5274-4983-A5F0-B8C783DEF32B}" type="datetime1">
              <a:rPr lang="en-US"/>
              <a:pPr>
                <a:defRPr/>
              </a:pPr>
              <a:t>18/02/2025</a:t>
            </a:fld>
            <a:endParaRPr lang="en-US"/>
          </a:p>
        </p:txBody>
      </p:sp>
      <p:sp>
        <p:nvSpPr>
          <p:cNvPr id="12" name="Footer Placeholder 16">
            <a:extLst>
              <a:ext uri="{FF2B5EF4-FFF2-40B4-BE49-F238E27FC236}">
                <a16:creationId xmlns:a16="http://schemas.microsoft.com/office/drawing/2014/main" id="{2DD678A2-0966-4420-9585-256257BDAC97}"/>
              </a:ext>
            </a:extLst>
          </p:cNvPr>
          <p:cNvSpPr>
            <a:spLocks noGrp="1"/>
          </p:cNvSpPr>
          <p:nvPr>
            <p:ph type="ftr" sz="quarter" idx="11"/>
          </p:nvPr>
        </p:nvSpPr>
        <p:spPr/>
        <p:txBody>
          <a:bodyPr/>
          <a:lstStyle>
            <a:lvl1pPr>
              <a:defRPr/>
            </a:lvl1pPr>
          </a:lstStyle>
          <a:p>
            <a:pPr>
              <a:defRPr/>
            </a:pPr>
            <a:endParaRPr lang="en-US"/>
          </a:p>
        </p:txBody>
      </p:sp>
      <p:sp>
        <p:nvSpPr>
          <p:cNvPr id="13" name="Slide Number Placeholder 28">
            <a:extLst>
              <a:ext uri="{FF2B5EF4-FFF2-40B4-BE49-F238E27FC236}">
                <a16:creationId xmlns:a16="http://schemas.microsoft.com/office/drawing/2014/main" id="{91F64540-974A-4179-A7E6-D3A0EED6BDD4}"/>
              </a:ext>
            </a:extLst>
          </p:cNvPr>
          <p:cNvSpPr>
            <a:spLocks noGrp="1"/>
          </p:cNvSpPr>
          <p:nvPr>
            <p:ph type="sldNum" sz="quarter" idx="12"/>
          </p:nvPr>
        </p:nvSpPr>
        <p:spPr/>
        <p:txBody>
          <a:bodyPr/>
          <a:lstStyle>
            <a:lvl1pPr>
              <a:defRPr/>
            </a:lvl1pPr>
          </a:lstStyle>
          <a:p>
            <a:fld id="{4FD5B397-D46E-4441-B79C-14DA610EFDBD}" type="slidenum">
              <a:rPr lang="en-US" altLang="en-US"/>
              <a:pPr/>
              <a:t>‹#›</a:t>
            </a:fld>
            <a:endParaRPr lang="en-US" altLang="en-US"/>
          </a:p>
        </p:txBody>
      </p:sp>
    </p:spTree>
    <p:extLst>
      <p:ext uri="{BB962C8B-B14F-4D97-AF65-F5344CB8AC3E}">
        <p14:creationId xmlns:p14="http://schemas.microsoft.com/office/powerpoint/2010/main" val="357553494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AB67F21C-1E60-43B8-9040-7FDAC22AF67E}"/>
              </a:ext>
            </a:extLst>
          </p:cNvPr>
          <p:cNvSpPr>
            <a:spLocks noGrp="1"/>
          </p:cNvSpPr>
          <p:nvPr>
            <p:ph type="dt" sz="half" idx="10"/>
          </p:nvPr>
        </p:nvSpPr>
        <p:spPr/>
        <p:txBody>
          <a:bodyPr/>
          <a:lstStyle>
            <a:lvl1pPr>
              <a:defRPr/>
            </a:lvl1pPr>
          </a:lstStyle>
          <a:p>
            <a:pPr>
              <a:defRPr/>
            </a:pPr>
            <a:fld id="{6433C708-134A-44CC-A2A3-2B0FCD6AF68B}" type="datetime1">
              <a:rPr lang="en-US"/>
              <a:pPr>
                <a:defRPr/>
              </a:pPr>
              <a:t>18/02/2025</a:t>
            </a:fld>
            <a:endParaRPr lang="en-US"/>
          </a:p>
        </p:txBody>
      </p:sp>
      <p:sp>
        <p:nvSpPr>
          <p:cNvPr id="5" name="Footer Placeholder 2">
            <a:extLst>
              <a:ext uri="{FF2B5EF4-FFF2-40B4-BE49-F238E27FC236}">
                <a16:creationId xmlns:a16="http://schemas.microsoft.com/office/drawing/2014/main" id="{24784B8B-1B9D-4F50-94BB-01B2BA6EA0E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3E2B950C-624A-4227-88D8-FE1274A2FF1D}"/>
              </a:ext>
            </a:extLst>
          </p:cNvPr>
          <p:cNvSpPr>
            <a:spLocks noGrp="1"/>
          </p:cNvSpPr>
          <p:nvPr>
            <p:ph type="sldNum" sz="quarter" idx="12"/>
          </p:nvPr>
        </p:nvSpPr>
        <p:spPr/>
        <p:txBody>
          <a:bodyPr/>
          <a:lstStyle>
            <a:lvl1pPr>
              <a:defRPr/>
            </a:lvl1pPr>
          </a:lstStyle>
          <a:p>
            <a:fld id="{38EA5D03-6144-488C-AB9D-1E981EE5CBA6}" type="slidenum">
              <a:rPr lang="en-US" altLang="en-US"/>
              <a:pPr/>
              <a:t>‹#›</a:t>
            </a:fld>
            <a:endParaRPr lang="en-US" altLang="en-US"/>
          </a:p>
        </p:txBody>
      </p:sp>
    </p:spTree>
    <p:extLst>
      <p:ext uri="{BB962C8B-B14F-4D97-AF65-F5344CB8AC3E}">
        <p14:creationId xmlns:p14="http://schemas.microsoft.com/office/powerpoint/2010/main" val="124115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2C1726D7-01E5-4935-944C-485358D39E05}"/>
              </a:ext>
            </a:extLst>
          </p:cNvPr>
          <p:cNvSpPr>
            <a:spLocks noGrp="1"/>
          </p:cNvSpPr>
          <p:nvPr>
            <p:ph type="dt" sz="half" idx="10"/>
          </p:nvPr>
        </p:nvSpPr>
        <p:spPr/>
        <p:txBody>
          <a:bodyPr/>
          <a:lstStyle>
            <a:lvl1pPr>
              <a:defRPr/>
            </a:lvl1pPr>
          </a:lstStyle>
          <a:p>
            <a:pPr>
              <a:defRPr/>
            </a:pPr>
            <a:fld id="{84AF9B0A-362B-4971-9C45-004C83B6A684}" type="datetime1">
              <a:rPr lang="en-US"/>
              <a:pPr>
                <a:defRPr/>
              </a:pPr>
              <a:t>18/02/2025</a:t>
            </a:fld>
            <a:endParaRPr lang="en-US"/>
          </a:p>
        </p:txBody>
      </p:sp>
      <p:sp>
        <p:nvSpPr>
          <p:cNvPr id="5" name="Footer Placeholder 2">
            <a:extLst>
              <a:ext uri="{FF2B5EF4-FFF2-40B4-BE49-F238E27FC236}">
                <a16:creationId xmlns:a16="http://schemas.microsoft.com/office/drawing/2014/main" id="{AD49A233-1D35-40F6-A851-F72737F4B0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698A4D81-F57B-41A8-B34E-331854387A88}"/>
              </a:ext>
            </a:extLst>
          </p:cNvPr>
          <p:cNvSpPr>
            <a:spLocks noGrp="1"/>
          </p:cNvSpPr>
          <p:nvPr>
            <p:ph type="sldNum" sz="quarter" idx="12"/>
          </p:nvPr>
        </p:nvSpPr>
        <p:spPr/>
        <p:txBody>
          <a:bodyPr/>
          <a:lstStyle>
            <a:lvl1pPr>
              <a:defRPr/>
            </a:lvl1pPr>
          </a:lstStyle>
          <a:p>
            <a:fld id="{19560C9F-AD9D-45B3-ADF9-10934BD3253B}" type="slidenum">
              <a:rPr lang="en-US" altLang="en-US"/>
              <a:pPr/>
              <a:t>‹#›</a:t>
            </a:fld>
            <a:endParaRPr lang="en-US" altLang="en-US"/>
          </a:p>
        </p:txBody>
      </p:sp>
    </p:spTree>
    <p:extLst>
      <p:ext uri="{BB962C8B-B14F-4D97-AF65-F5344CB8AC3E}">
        <p14:creationId xmlns:p14="http://schemas.microsoft.com/office/powerpoint/2010/main" val="31547899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143000"/>
          </a:xfrm>
        </p:spPr>
        <p:txBody>
          <a:bodyPr/>
          <a:lstStyle/>
          <a:p>
            <a:r>
              <a:rPr lang="en-US"/>
              <a:t>Click to edit Master title style</a:t>
            </a:r>
          </a:p>
        </p:txBody>
      </p:sp>
      <p:sp>
        <p:nvSpPr>
          <p:cNvPr id="3" name="Table Placeholder 2"/>
          <p:cNvSpPr>
            <a:spLocks noGrp="1"/>
          </p:cNvSpPr>
          <p:nvPr>
            <p:ph type="tbl" idx="1"/>
          </p:nvPr>
        </p:nvSpPr>
        <p:spPr>
          <a:xfrm>
            <a:off x="914400" y="1447800"/>
            <a:ext cx="7772400" cy="4572000"/>
          </a:xfrm>
        </p:spPr>
        <p:txBody>
          <a:bodyPr/>
          <a:lstStyle/>
          <a:p>
            <a:pPr lvl="0"/>
            <a:endParaRPr lang="en-US" noProof="0"/>
          </a:p>
        </p:txBody>
      </p:sp>
      <p:sp>
        <p:nvSpPr>
          <p:cNvPr id="4" name="Date Placeholder 13">
            <a:extLst>
              <a:ext uri="{FF2B5EF4-FFF2-40B4-BE49-F238E27FC236}">
                <a16:creationId xmlns:a16="http://schemas.microsoft.com/office/drawing/2014/main" id="{89CB0C4A-A2FF-4E91-802D-E0C0DEB7FC58}"/>
              </a:ext>
            </a:extLst>
          </p:cNvPr>
          <p:cNvSpPr>
            <a:spLocks noGrp="1"/>
          </p:cNvSpPr>
          <p:nvPr>
            <p:ph type="dt" sz="half" idx="10"/>
          </p:nvPr>
        </p:nvSpPr>
        <p:spPr/>
        <p:txBody>
          <a:bodyPr/>
          <a:lstStyle>
            <a:lvl1pPr>
              <a:defRPr/>
            </a:lvl1pPr>
          </a:lstStyle>
          <a:p>
            <a:pPr>
              <a:defRPr/>
            </a:pPr>
            <a:fld id="{DA900618-9097-40CD-BD6A-7AB2437601B2}" type="datetime1">
              <a:rPr lang="en-US"/>
              <a:pPr>
                <a:defRPr/>
              </a:pPr>
              <a:t>18/02/2025</a:t>
            </a:fld>
            <a:endParaRPr lang="en-US"/>
          </a:p>
        </p:txBody>
      </p:sp>
      <p:sp>
        <p:nvSpPr>
          <p:cNvPr id="5" name="Footer Placeholder 2">
            <a:extLst>
              <a:ext uri="{FF2B5EF4-FFF2-40B4-BE49-F238E27FC236}">
                <a16:creationId xmlns:a16="http://schemas.microsoft.com/office/drawing/2014/main" id="{46CFF569-82C1-4B40-9D2A-83EC0A9C4D5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551815CC-EC4B-4F59-9625-AE1DF4A80624}"/>
              </a:ext>
            </a:extLst>
          </p:cNvPr>
          <p:cNvSpPr>
            <a:spLocks noGrp="1"/>
          </p:cNvSpPr>
          <p:nvPr>
            <p:ph type="sldNum" sz="quarter" idx="12"/>
          </p:nvPr>
        </p:nvSpPr>
        <p:spPr/>
        <p:txBody>
          <a:bodyPr/>
          <a:lstStyle>
            <a:lvl1pPr>
              <a:defRPr/>
            </a:lvl1pPr>
          </a:lstStyle>
          <a:p>
            <a:fld id="{4F252277-F06B-428E-B708-A8ACB19D82F6}" type="slidenum">
              <a:rPr lang="en-US" altLang="en-US"/>
              <a:pPr/>
              <a:t>‹#›</a:t>
            </a:fld>
            <a:endParaRPr lang="en-US" altLang="en-US"/>
          </a:p>
        </p:txBody>
      </p:sp>
    </p:spTree>
    <p:extLst>
      <p:ext uri="{BB962C8B-B14F-4D97-AF65-F5344CB8AC3E}">
        <p14:creationId xmlns:p14="http://schemas.microsoft.com/office/powerpoint/2010/main" val="3175338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210E9BD2-D574-4CD7-8F23-188208E273D7}"/>
              </a:ext>
            </a:extLst>
          </p:cNvPr>
          <p:cNvSpPr>
            <a:spLocks noGrp="1"/>
          </p:cNvSpPr>
          <p:nvPr>
            <p:ph type="dt" sz="half" idx="10"/>
          </p:nvPr>
        </p:nvSpPr>
        <p:spPr/>
        <p:txBody>
          <a:bodyPr/>
          <a:lstStyle>
            <a:lvl1pPr>
              <a:defRPr/>
            </a:lvl1pPr>
          </a:lstStyle>
          <a:p>
            <a:pPr>
              <a:defRPr/>
            </a:pPr>
            <a:fld id="{2D166359-217A-4ED1-9480-0BAF8DF8437D}" type="datetime1">
              <a:rPr lang="en-US"/>
              <a:pPr>
                <a:defRPr/>
              </a:pPr>
              <a:t>18/02/2025</a:t>
            </a:fld>
            <a:endParaRPr lang="en-US"/>
          </a:p>
        </p:txBody>
      </p:sp>
      <p:sp>
        <p:nvSpPr>
          <p:cNvPr id="5" name="Footer Placeholder 2">
            <a:extLst>
              <a:ext uri="{FF2B5EF4-FFF2-40B4-BE49-F238E27FC236}">
                <a16:creationId xmlns:a16="http://schemas.microsoft.com/office/drawing/2014/main" id="{E61A412F-AD69-48B9-82C9-0622F4A33BF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2">
            <a:extLst>
              <a:ext uri="{FF2B5EF4-FFF2-40B4-BE49-F238E27FC236}">
                <a16:creationId xmlns:a16="http://schemas.microsoft.com/office/drawing/2014/main" id="{3A63B208-F136-4383-947D-AABA40C65937}"/>
              </a:ext>
            </a:extLst>
          </p:cNvPr>
          <p:cNvSpPr>
            <a:spLocks noGrp="1"/>
          </p:cNvSpPr>
          <p:nvPr>
            <p:ph type="sldNum" sz="quarter" idx="12"/>
          </p:nvPr>
        </p:nvSpPr>
        <p:spPr/>
        <p:txBody>
          <a:bodyPr/>
          <a:lstStyle>
            <a:lvl1pPr>
              <a:defRPr/>
            </a:lvl1pPr>
          </a:lstStyle>
          <a:p>
            <a:fld id="{5590F218-0A0A-4D0D-8A8A-FC122519AF0B}" type="slidenum">
              <a:rPr lang="en-US" altLang="en-US"/>
              <a:pPr/>
              <a:t>‹#›</a:t>
            </a:fld>
            <a:endParaRPr lang="en-US" altLang="en-US"/>
          </a:p>
        </p:txBody>
      </p:sp>
    </p:spTree>
    <p:extLst>
      <p:ext uri="{BB962C8B-B14F-4D97-AF65-F5344CB8AC3E}">
        <p14:creationId xmlns:p14="http://schemas.microsoft.com/office/powerpoint/2010/main" val="1197391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5F19BA-1622-4656-B48E-00A49E68BCD0}"/>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p>
        </p:txBody>
      </p:sp>
      <p:sp useBgFill="1">
        <p:nvSpPr>
          <p:cNvPr id="5" name="Rounded Rectangle 10">
            <a:extLst>
              <a:ext uri="{FF2B5EF4-FFF2-40B4-BE49-F238E27FC236}">
                <a16:creationId xmlns:a16="http://schemas.microsoft.com/office/drawing/2014/main" id="{70B68366-C02F-47B9-B3D7-199BBB6706FC}"/>
              </a:ext>
            </a:extLst>
          </p:cNvPr>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sz="1800"/>
          </a:p>
        </p:txBody>
      </p:sp>
      <p:sp>
        <p:nvSpPr>
          <p:cNvPr id="6" name="Rectangle 5">
            <a:extLst>
              <a:ext uri="{FF2B5EF4-FFF2-40B4-BE49-F238E27FC236}">
                <a16:creationId xmlns:a16="http://schemas.microsoft.com/office/drawing/2014/main" id="{5FE975DC-C079-4EAE-9FFA-6900E16652B9}"/>
              </a:ext>
            </a:extLst>
          </p:cNvPr>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7" name="Rectangle 6">
            <a:extLst>
              <a:ext uri="{FF2B5EF4-FFF2-40B4-BE49-F238E27FC236}">
                <a16:creationId xmlns:a16="http://schemas.microsoft.com/office/drawing/2014/main" id="{52FBE1D7-C3A8-43ED-82D6-F145932880A4}"/>
              </a:ext>
            </a:extLst>
          </p:cNvPr>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8" name="Rectangle 7">
            <a:extLst>
              <a:ext uri="{FF2B5EF4-FFF2-40B4-BE49-F238E27FC236}">
                <a16:creationId xmlns:a16="http://schemas.microsoft.com/office/drawing/2014/main" id="{B476D249-5D03-4021-A521-868A2C2466E9}"/>
              </a:ext>
            </a:extLst>
          </p:cNvPr>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a:extLst>
              <a:ext uri="{FF2B5EF4-FFF2-40B4-BE49-F238E27FC236}">
                <a16:creationId xmlns:a16="http://schemas.microsoft.com/office/drawing/2014/main" id="{006F7C6B-EB9A-4D83-859F-216F8A7E96D6}"/>
              </a:ext>
            </a:extLst>
          </p:cNvPr>
          <p:cNvSpPr>
            <a:spLocks noGrp="1"/>
          </p:cNvSpPr>
          <p:nvPr>
            <p:ph type="dt" sz="half" idx="10"/>
          </p:nvPr>
        </p:nvSpPr>
        <p:spPr/>
        <p:txBody>
          <a:bodyPr/>
          <a:lstStyle>
            <a:lvl1pPr>
              <a:defRPr/>
            </a:lvl1pPr>
          </a:lstStyle>
          <a:p>
            <a:pPr>
              <a:defRPr/>
            </a:pPr>
            <a:fld id="{37C49B3E-E634-404B-AC5E-8A0AE8A605AA}" type="datetime1">
              <a:rPr lang="en-US"/>
              <a:pPr>
                <a:defRPr/>
              </a:pPr>
              <a:t>18/02/2025</a:t>
            </a:fld>
            <a:endParaRPr lang="en-US"/>
          </a:p>
        </p:txBody>
      </p:sp>
      <p:sp>
        <p:nvSpPr>
          <p:cNvPr id="10" name="Footer Placeholder 4">
            <a:extLst>
              <a:ext uri="{FF2B5EF4-FFF2-40B4-BE49-F238E27FC236}">
                <a16:creationId xmlns:a16="http://schemas.microsoft.com/office/drawing/2014/main" id="{C604555D-3D9C-4EC0-846F-0D1807F4601D}"/>
              </a:ext>
            </a:extLst>
          </p:cNvPr>
          <p:cNvSpPr>
            <a:spLocks noGrp="1"/>
          </p:cNvSpPr>
          <p:nvPr>
            <p:ph type="ftr" sz="quarter" idx="11"/>
          </p:nvPr>
        </p:nvSpPr>
        <p:spPr>
          <a:xfrm>
            <a:off x="800100" y="6172200"/>
            <a:ext cx="4000500" cy="457200"/>
          </a:xfrm>
        </p:spPr>
        <p:txBody>
          <a:bodyPr/>
          <a:lstStyle>
            <a:lvl1pPr>
              <a:defRPr/>
            </a:lvl1pPr>
          </a:lstStyle>
          <a:p>
            <a:pPr>
              <a:defRPr/>
            </a:pPr>
            <a:endParaRPr lang="en-US"/>
          </a:p>
        </p:txBody>
      </p:sp>
      <p:sp>
        <p:nvSpPr>
          <p:cNvPr id="11" name="Slide Number Placeholder 5">
            <a:extLst>
              <a:ext uri="{FF2B5EF4-FFF2-40B4-BE49-F238E27FC236}">
                <a16:creationId xmlns:a16="http://schemas.microsoft.com/office/drawing/2014/main" id="{3C4EE492-D84B-41C6-AADB-232B2FC8ED32}"/>
              </a:ext>
            </a:extLst>
          </p:cNvPr>
          <p:cNvSpPr>
            <a:spLocks noGrp="1"/>
          </p:cNvSpPr>
          <p:nvPr>
            <p:ph type="sldNum" sz="quarter" idx="12"/>
          </p:nvPr>
        </p:nvSpPr>
        <p:spPr>
          <a:xfrm>
            <a:off x="146050" y="6208713"/>
            <a:ext cx="457200" cy="457200"/>
          </a:xfrm>
        </p:spPr>
        <p:txBody>
          <a:bodyPr/>
          <a:lstStyle>
            <a:lvl1pPr>
              <a:defRPr/>
            </a:lvl1pPr>
          </a:lstStyle>
          <a:p>
            <a:fld id="{AD4E8AAC-94AC-4657-A77F-BE74467A4236}" type="slidenum">
              <a:rPr lang="en-US" altLang="en-US"/>
              <a:pPr/>
              <a:t>‹#›</a:t>
            </a:fld>
            <a:endParaRPr lang="en-US" altLang="en-US"/>
          </a:p>
        </p:txBody>
      </p:sp>
    </p:spTree>
    <p:extLst>
      <p:ext uri="{BB962C8B-B14F-4D97-AF65-F5344CB8AC3E}">
        <p14:creationId xmlns:p14="http://schemas.microsoft.com/office/powerpoint/2010/main" val="37615029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978EABC2-E1DE-423E-BE62-56E338EEF3F8}"/>
              </a:ext>
            </a:extLst>
          </p:cNvPr>
          <p:cNvSpPr>
            <a:spLocks noGrp="1"/>
          </p:cNvSpPr>
          <p:nvPr>
            <p:ph type="dt" sz="half" idx="10"/>
          </p:nvPr>
        </p:nvSpPr>
        <p:spPr/>
        <p:txBody>
          <a:bodyPr/>
          <a:lstStyle>
            <a:lvl1pPr>
              <a:defRPr/>
            </a:lvl1pPr>
          </a:lstStyle>
          <a:p>
            <a:pPr>
              <a:defRPr/>
            </a:pPr>
            <a:fld id="{D78545D3-87BF-4A23-87CD-4BF861E05AD7}" type="datetime1">
              <a:rPr lang="en-US"/>
              <a:pPr>
                <a:defRPr/>
              </a:pPr>
              <a:t>18/02/2025</a:t>
            </a:fld>
            <a:endParaRPr lang="en-US"/>
          </a:p>
        </p:txBody>
      </p:sp>
      <p:sp>
        <p:nvSpPr>
          <p:cNvPr id="6" name="Footer Placeholder 2">
            <a:extLst>
              <a:ext uri="{FF2B5EF4-FFF2-40B4-BE49-F238E27FC236}">
                <a16:creationId xmlns:a16="http://schemas.microsoft.com/office/drawing/2014/main" id="{A03B27CC-48BB-4490-8627-8AC1B951D86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22">
            <a:extLst>
              <a:ext uri="{FF2B5EF4-FFF2-40B4-BE49-F238E27FC236}">
                <a16:creationId xmlns:a16="http://schemas.microsoft.com/office/drawing/2014/main" id="{BC7962B9-C935-4DF7-A544-22B557D5C8EF}"/>
              </a:ext>
            </a:extLst>
          </p:cNvPr>
          <p:cNvSpPr>
            <a:spLocks noGrp="1"/>
          </p:cNvSpPr>
          <p:nvPr>
            <p:ph type="sldNum" sz="quarter" idx="12"/>
          </p:nvPr>
        </p:nvSpPr>
        <p:spPr/>
        <p:txBody>
          <a:bodyPr/>
          <a:lstStyle>
            <a:lvl1pPr>
              <a:defRPr/>
            </a:lvl1pPr>
          </a:lstStyle>
          <a:p>
            <a:fld id="{9E126548-ACE3-4267-B13D-6C5FD9B5889C}" type="slidenum">
              <a:rPr lang="en-US" altLang="en-US"/>
              <a:pPr/>
              <a:t>‹#›</a:t>
            </a:fld>
            <a:endParaRPr lang="en-US" altLang="en-US"/>
          </a:p>
        </p:txBody>
      </p:sp>
    </p:spTree>
    <p:extLst>
      <p:ext uri="{BB962C8B-B14F-4D97-AF65-F5344CB8AC3E}">
        <p14:creationId xmlns:p14="http://schemas.microsoft.com/office/powerpoint/2010/main" val="3673816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a:extLst>
              <a:ext uri="{FF2B5EF4-FFF2-40B4-BE49-F238E27FC236}">
                <a16:creationId xmlns:a16="http://schemas.microsoft.com/office/drawing/2014/main" id="{1107155D-B192-417A-908D-187571D7F40C}"/>
              </a:ext>
            </a:extLst>
          </p:cNvPr>
          <p:cNvSpPr>
            <a:spLocks noGrp="1"/>
          </p:cNvSpPr>
          <p:nvPr>
            <p:ph type="dt" sz="half" idx="10"/>
          </p:nvPr>
        </p:nvSpPr>
        <p:spPr/>
        <p:txBody>
          <a:bodyPr/>
          <a:lstStyle>
            <a:lvl1pPr>
              <a:defRPr/>
            </a:lvl1pPr>
          </a:lstStyle>
          <a:p>
            <a:pPr>
              <a:defRPr/>
            </a:pPr>
            <a:fld id="{54A21CE3-5406-41DB-9333-57348ABDD242}" type="datetime1">
              <a:rPr lang="en-US"/>
              <a:pPr>
                <a:defRPr/>
              </a:pPr>
              <a:t>18/02/2025</a:t>
            </a:fld>
            <a:endParaRPr lang="en-US"/>
          </a:p>
        </p:txBody>
      </p:sp>
      <p:sp>
        <p:nvSpPr>
          <p:cNvPr id="8" name="Footer Placeholder 2">
            <a:extLst>
              <a:ext uri="{FF2B5EF4-FFF2-40B4-BE49-F238E27FC236}">
                <a16:creationId xmlns:a16="http://schemas.microsoft.com/office/drawing/2014/main" id="{6EAE8C26-DA3C-41AD-9750-073CF5E9AE7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22">
            <a:extLst>
              <a:ext uri="{FF2B5EF4-FFF2-40B4-BE49-F238E27FC236}">
                <a16:creationId xmlns:a16="http://schemas.microsoft.com/office/drawing/2014/main" id="{DFA40FCB-910A-4646-9EE1-55B993D63DC6}"/>
              </a:ext>
            </a:extLst>
          </p:cNvPr>
          <p:cNvSpPr>
            <a:spLocks noGrp="1"/>
          </p:cNvSpPr>
          <p:nvPr>
            <p:ph type="sldNum" sz="quarter" idx="12"/>
          </p:nvPr>
        </p:nvSpPr>
        <p:spPr/>
        <p:txBody>
          <a:bodyPr/>
          <a:lstStyle>
            <a:lvl1pPr>
              <a:defRPr/>
            </a:lvl1pPr>
          </a:lstStyle>
          <a:p>
            <a:fld id="{99AC296A-4A21-4CED-84BD-3E19238E91B9}" type="slidenum">
              <a:rPr lang="en-US" altLang="en-US"/>
              <a:pPr/>
              <a:t>‹#›</a:t>
            </a:fld>
            <a:endParaRPr lang="en-US" altLang="en-US"/>
          </a:p>
        </p:txBody>
      </p:sp>
    </p:spTree>
    <p:extLst>
      <p:ext uri="{BB962C8B-B14F-4D97-AF65-F5344CB8AC3E}">
        <p14:creationId xmlns:p14="http://schemas.microsoft.com/office/powerpoint/2010/main" val="4229249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a:extLst>
              <a:ext uri="{FF2B5EF4-FFF2-40B4-BE49-F238E27FC236}">
                <a16:creationId xmlns:a16="http://schemas.microsoft.com/office/drawing/2014/main" id="{4CA12E27-B86B-43C7-AB9A-6CF854CDCA90}"/>
              </a:ext>
            </a:extLst>
          </p:cNvPr>
          <p:cNvSpPr>
            <a:spLocks noGrp="1"/>
          </p:cNvSpPr>
          <p:nvPr>
            <p:ph type="dt" sz="half" idx="10"/>
          </p:nvPr>
        </p:nvSpPr>
        <p:spPr/>
        <p:txBody>
          <a:bodyPr/>
          <a:lstStyle>
            <a:lvl1pPr>
              <a:defRPr/>
            </a:lvl1pPr>
          </a:lstStyle>
          <a:p>
            <a:pPr>
              <a:defRPr/>
            </a:pPr>
            <a:fld id="{8942D8A9-30BF-4857-980E-5668E21C72EC}" type="datetime1">
              <a:rPr lang="en-US"/>
              <a:pPr>
                <a:defRPr/>
              </a:pPr>
              <a:t>18/02/2025</a:t>
            </a:fld>
            <a:endParaRPr lang="en-US"/>
          </a:p>
        </p:txBody>
      </p:sp>
      <p:sp>
        <p:nvSpPr>
          <p:cNvPr id="4" name="Footer Placeholder 2">
            <a:extLst>
              <a:ext uri="{FF2B5EF4-FFF2-40B4-BE49-F238E27FC236}">
                <a16:creationId xmlns:a16="http://schemas.microsoft.com/office/drawing/2014/main" id="{52C46348-69B2-4AD2-9D41-CF43BA080560}"/>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22">
            <a:extLst>
              <a:ext uri="{FF2B5EF4-FFF2-40B4-BE49-F238E27FC236}">
                <a16:creationId xmlns:a16="http://schemas.microsoft.com/office/drawing/2014/main" id="{6612307D-2A66-4A8B-8CC8-D6DCD257781C}"/>
              </a:ext>
            </a:extLst>
          </p:cNvPr>
          <p:cNvSpPr>
            <a:spLocks noGrp="1"/>
          </p:cNvSpPr>
          <p:nvPr>
            <p:ph type="sldNum" sz="quarter" idx="12"/>
          </p:nvPr>
        </p:nvSpPr>
        <p:spPr/>
        <p:txBody>
          <a:bodyPr/>
          <a:lstStyle>
            <a:lvl1pPr>
              <a:defRPr/>
            </a:lvl1pPr>
          </a:lstStyle>
          <a:p>
            <a:fld id="{0C68D071-7689-44EA-A854-202C9FD43BC9}" type="slidenum">
              <a:rPr lang="en-US" altLang="en-US"/>
              <a:pPr/>
              <a:t>‹#›</a:t>
            </a:fld>
            <a:endParaRPr lang="en-US" altLang="en-US"/>
          </a:p>
        </p:txBody>
      </p:sp>
    </p:spTree>
    <p:extLst>
      <p:ext uri="{BB962C8B-B14F-4D97-AF65-F5344CB8AC3E}">
        <p14:creationId xmlns:p14="http://schemas.microsoft.com/office/powerpoint/2010/main" val="1419414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27C303D4-F5E6-4179-A0D2-F761016A1FE4}"/>
              </a:ext>
            </a:extLst>
          </p:cNvPr>
          <p:cNvSpPr>
            <a:spLocks noGrp="1"/>
          </p:cNvSpPr>
          <p:nvPr>
            <p:ph type="dt" sz="half" idx="10"/>
          </p:nvPr>
        </p:nvSpPr>
        <p:spPr/>
        <p:txBody>
          <a:bodyPr/>
          <a:lstStyle>
            <a:lvl1pPr>
              <a:defRPr/>
            </a:lvl1pPr>
          </a:lstStyle>
          <a:p>
            <a:pPr>
              <a:defRPr/>
            </a:pPr>
            <a:fld id="{3747CF89-23BC-4B8C-9974-FB73E70FFF6E}" type="datetime1">
              <a:rPr lang="en-US"/>
              <a:pPr>
                <a:defRPr/>
              </a:pPr>
              <a:t>18/02/2025</a:t>
            </a:fld>
            <a:endParaRPr lang="en-US"/>
          </a:p>
        </p:txBody>
      </p:sp>
      <p:sp>
        <p:nvSpPr>
          <p:cNvPr id="3" name="Footer Placeholder 2">
            <a:extLst>
              <a:ext uri="{FF2B5EF4-FFF2-40B4-BE49-F238E27FC236}">
                <a16:creationId xmlns:a16="http://schemas.microsoft.com/office/drawing/2014/main" id="{98FA6FAB-1ECD-4388-9664-FDF8F5A85F8B}"/>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22">
            <a:extLst>
              <a:ext uri="{FF2B5EF4-FFF2-40B4-BE49-F238E27FC236}">
                <a16:creationId xmlns:a16="http://schemas.microsoft.com/office/drawing/2014/main" id="{ECC658DD-F4AA-485B-A6DA-CB4BCC05FFEC}"/>
              </a:ext>
            </a:extLst>
          </p:cNvPr>
          <p:cNvSpPr>
            <a:spLocks noGrp="1"/>
          </p:cNvSpPr>
          <p:nvPr>
            <p:ph type="sldNum" sz="quarter" idx="12"/>
          </p:nvPr>
        </p:nvSpPr>
        <p:spPr/>
        <p:txBody>
          <a:bodyPr/>
          <a:lstStyle>
            <a:lvl1pPr>
              <a:defRPr/>
            </a:lvl1pPr>
          </a:lstStyle>
          <a:p>
            <a:fld id="{96A6C572-FFA9-4889-982A-77292B4B2C8F}" type="slidenum">
              <a:rPr lang="en-US" altLang="en-US"/>
              <a:pPr/>
              <a:t>‹#›</a:t>
            </a:fld>
            <a:endParaRPr lang="en-US" altLang="en-US"/>
          </a:p>
        </p:txBody>
      </p:sp>
    </p:spTree>
    <p:extLst>
      <p:ext uri="{BB962C8B-B14F-4D97-AF65-F5344CB8AC3E}">
        <p14:creationId xmlns:p14="http://schemas.microsoft.com/office/powerpoint/2010/main" val="3513226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D2FC7EF-4880-4BA2-A93F-8E6DFC795368}"/>
              </a:ext>
            </a:extLst>
          </p:cNvPr>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useBgFill="1">
        <p:nvSpPr>
          <p:cNvPr id="6" name="Rounded Rectangle 10">
            <a:extLst>
              <a:ext uri="{FF2B5EF4-FFF2-40B4-BE49-F238E27FC236}">
                <a16:creationId xmlns:a16="http://schemas.microsoft.com/office/drawing/2014/main" id="{7B5134E0-0BC8-42E3-BDB6-62D848C0AF1D}"/>
              </a:ext>
            </a:extLst>
          </p:cNvPr>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a:extLst>
              <a:ext uri="{FF2B5EF4-FFF2-40B4-BE49-F238E27FC236}">
                <a16:creationId xmlns:a16="http://schemas.microsoft.com/office/drawing/2014/main" id="{7EDC9C2A-FD60-4D75-8FF8-AB18FE3A1C4B}"/>
              </a:ext>
            </a:extLst>
          </p:cNvPr>
          <p:cNvSpPr>
            <a:spLocks noGrp="1"/>
          </p:cNvSpPr>
          <p:nvPr>
            <p:ph type="dt" sz="half" idx="10"/>
          </p:nvPr>
        </p:nvSpPr>
        <p:spPr/>
        <p:txBody>
          <a:bodyPr/>
          <a:lstStyle>
            <a:lvl1pPr>
              <a:defRPr/>
            </a:lvl1pPr>
          </a:lstStyle>
          <a:p>
            <a:pPr>
              <a:defRPr/>
            </a:pPr>
            <a:fld id="{1A4923D8-FFAA-4757-8FD9-7C19D2B75953}" type="datetime1">
              <a:rPr lang="en-US"/>
              <a:pPr>
                <a:defRPr/>
              </a:pPr>
              <a:t>18/02/2025</a:t>
            </a:fld>
            <a:endParaRPr lang="en-US"/>
          </a:p>
        </p:txBody>
      </p:sp>
      <p:sp>
        <p:nvSpPr>
          <p:cNvPr id="8" name="Footer Placeholder 5">
            <a:extLst>
              <a:ext uri="{FF2B5EF4-FFF2-40B4-BE49-F238E27FC236}">
                <a16:creationId xmlns:a16="http://schemas.microsoft.com/office/drawing/2014/main" id="{1F3861A6-C2F1-40FD-A83A-1D876D77793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6">
            <a:extLst>
              <a:ext uri="{FF2B5EF4-FFF2-40B4-BE49-F238E27FC236}">
                <a16:creationId xmlns:a16="http://schemas.microsoft.com/office/drawing/2014/main" id="{1C6B96AA-51A5-401B-83DE-7E031F2D8050}"/>
              </a:ext>
            </a:extLst>
          </p:cNvPr>
          <p:cNvSpPr>
            <a:spLocks noGrp="1"/>
          </p:cNvSpPr>
          <p:nvPr>
            <p:ph type="sldNum" sz="quarter" idx="12"/>
          </p:nvPr>
        </p:nvSpPr>
        <p:spPr/>
        <p:txBody>
          <a:bodyPr/>
          <a:lstStyle>
            <a:lvl1pPr>
              <a:defRPr/>
            </a:lvl1pPr>
          </a:lstStyle>
          <a:p>
            <a:fld id="{9B425634-6E54-4DE2-A45E-291FBF809DA1}" type="slidenum">
              <a:rPr lang="en-US" altLang="en-US"/>
              <a:pPr/>
              <a:t>‹#›</a:t>
            </a:fld>
            <a:endParaRPr lang="en-US" altLang="en-US"/>
          </a:p>
        </p:txBody>
      </p:sp>
    </p:spTree>
    <p:extLst>
      <p:ext uri="{BB962C8B-B14F-4D97-AF65-F5344CB8AC3E}">
        <p14:creationId xmlns:p14="http://schemas.microsoft.com/office/powerpoint/2010/main" val="2313188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2E0E36F-1AD8-465A-8AE9-6CED43F57EB4}"/>
              </a:ext>
            </a:extLst>
          </p:cNvPr>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6" name="Rectangle 5">
            <a:extLst>
              <a:ext uri="{FF2B5EF4-FFF2-40B4-BE49-F238E27FC236}">
                <a16:creationId xmlns:a16="http://schemas.microsoft.com/office/drawing/2014/main" id="{57915FD3-8AA7-4D02-B3F0-59FFDD68894C}"/>
              </a:ext>
            </a:extLst>
          </p:cNvPr>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7" name="Rectangle 6">
            <a:extLst>
              <a:ext uri="{FF2B5EF4-FFF2-40B4-BE49-F238E27FC236}">
                <a16:creationId xmlns:a16="http://schemas.microsoft.com/office/drawing/2014/main" id="{F85EFA07-00C4-4233-ABC8-04CD33AFEA6C}"/>
              </a:ext>
            </a:extLst>
          </p:cNvPr>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p>
        </p:txBody>
      </p:sp>
      <p:sp>
        <p:nvSpPr>
          <p:cNvPr id="8" name="Date Placeholder 4">
            <a:extLst>
              <a:ext uri="{FF2B5EF4-FFF2-40B4-BE49-F238E27FC236}">
                <a16:creationId xmlns:a16="http://schemas.microsoft.com/office/drawing/2014/main" id="{F0041A34-E6A3-4C05-9DDB-916794276668}"/>
              </a:ext>
            </a:extLst>
          </p:cNvPr>
          <p:cNvSpPr>
            <a:spLocks noGrp="1"/>
          </p:cNvSpPr>
          <p:nvPr>
            <p:ph type="dt" sz="half" idx="10"/>
          </p:nvPr>
        </p:nvSpPr>
        <p:spPr/>
        <p:txBody>
          <a:bodyPr/>
          <a:lstStyle>
            <a:lvl1pPr>
              <a:defRPr/>
            </a:lvl1pPr>
          </a:lstStyle>
          <a:p>
            <a:pPr>
              <a:defRPr/>
            </a:pPr>
            <a:fld id="{426493C6-557E-41CA-87D7-84053AA5DFE4}" type="datetime1">
              <a:rPr lang="en-US"/>
              <a:pPr>
                <a:defRPr/>
              </a:pPr>
              <a:t>18/02/2025</a:t>
            </a:fld>
            <a:endParaRPr lang="en-US"/>
          </a:p>
        </p:txBody>
      </p:sp>
      <p:sp>
        <p:nvSpPr>
          <p:cNvPr id="9" name="Footer Placeholder 5">
            <a:extLst>
              <a:ext uri="{FF2B5EF4-FFF2-40B4-BE49-F238E27FC236}">
                <a16:creationId xmlns:a16="http://schemas.microsoft.com/office/drawing/2014/main" id="{A9471BA6-5114-4C4F-BC3D-35492880839E}"/>
              </a:ext>
            </a:extLst>
          </p:cNvPr>
          <p:cNvSpPr>
            <a:spLocks noGrp="1"/>
          </p:cNvSpPr>
          <p:nvPr>
            <p:ph type="ftr" sz="quarter" idx="11"/>
          </p:nvPr>
        </p:nvSpPr>
        <p:spPr>
          <a:xfrm>
            <a:off x="914400" y="6172200"/>
            <a:ext cx="3886200" cy="457200"/>
          </a:xfrm>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7756DC7E-11C4-488B-A34F-69273C497761}"/>
              </a:ext>
            </a:extLst>
          </p:cNvPr>
          <p:cNvSpPr>
            <a:spLocks noGrp="1"/>
          </p:cNvSpPr>
          <p:nvPr>
            <p:ph type="sldNum" sz="quarter" idx="12"/>
          </p:nvPr>
        </p:nvSpPr>
        <p:spPr>
          <a:xfrm>
            <a:off x="146050" y="6208713"/>
            <a:ext cx="457200" cy="457200"/>
          </a:xfrm>
        </p:spPr>
        <p:txBody>
          <a:bodyPr/>
          <a:lstStyle>
            <a:lvl1pPr>
              <a:defRPr/>
            </a:lvl1pPr>
          </a:lstStyle>
          <a:p>
            <a:fld id="{95B4BC67-0D01-4A97-B285-3D42A0B1A69B}" type="slidenum">
              <a:rPr lang="en-US" altLang="en-US"/>
              <a:pPr/>
              <a:t>‹#›</a:t>
            </a:fld>
            <a:endParaRPr lang="en-US" altLang="en-US"/>
          </a:p>
        </p:txBody>
      </p:sp>
    </p:spTree>
    <p:extLst>
      <p:ext uri="{BB962C8B-B14F-4D97-AF65-F5344CB8AC3E}">
        <p14:creationId xmlns:p14="http://schemas.microsoft.com/office/powerpoint/2010/main" val="3528050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6797F88-92A0-4098-A68E-A1CC0D8BA2F9}"/>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p>
        </p:txBody>
      </p:sp>
      <p:sp useBgFill="1">
        <p:nvSpPr>
          <p:cNvPr id="8" name="Rounded Rectangle 7">
            <a:extLst>
              <a:ext uri="{FF2B5EF4-FFF2-40B4-BE49-F238E27FC236}">
                <a16:creationId xmlns:a16="http://schemas.microsoft.com/office/drawing/2014/main" id="{CE680458-273E-440D-8D57-51EF23EFAE4F}"/>
              </a:ext>
            </a:extLst>
          </p:cNvPr>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sz="1800"/>
          </a:p>
        </p:txBody>
      </p:sp>
      <p:sp>
        <p:nvSpPr>
          <p:cNvPr id="1028" name="Title Placeholder 21">
            <a:extLst>
              <a:ext uri="{FF2B5EF4-FFF2-40B4-BE49-F238E27FC236}">
                <a16:creationId xmlns:a16="http://schemas.microsoft.com/office/drawing/2014/main" id="{3F3735FE-50D4-4FFA-A07E-48A34AF67A30}"/>
              </a:ext>
            </a:extLst>
          </p:cNvPr>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a:extLst>
              <a:ext uri="{FF2B5EF4-FFF2-40B4-BE49-F238E27FC236}">
                <a16:creationId xmlns:a16="http://schemas.microsoft.com/office/drawing/2014/main" id="{9C061561-284A-4164-9DCE-3D9C582ED52B}"/>
              </a:ext>
            </a:extLst>
          </p:cNvPr>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EDD90ADC-20AD-4475-9803-10C2AA48E43C}"/>
              </a:ext>
            </a:extLst>
          </p:cNvPr>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latin typeface="Arial" pitchFamily="34" charset="0"/>
                <a:cs typeface="+mn-cs"/>
              </a:defRPr>
            </a:lvl1pPr>
          </a:lstStyle>
          <a:p>
            <a:pPr>
              <a:defRPr/>
            </a:pPr>
            <a:fld id="{9EFF7081-72F7-4159-8B6F-D058EDECA114}" type="datetime1">
              <a:rPr lang="en-US"/>
              <a:pPr>
                <a:defRPr/>
              </a:pPr>
              <a:t>18/02/2025</a:t>
            </a:fld>
            <a:endParaRPr lang="en-US"/>
          </a:p>
        </p:txBody>
      </p:sp>
      <p:sp>
        <p:nvSpPr>
          <p:cNvPr id="3" name="Footer Placeholder 2">
            <a:extLst>
              <a:ext uri="{FF2B5EF4-FFF2-40B4-BE49-F238E27FC236}">
                <a16:creationId xmlns:a16="http://schemas.microsoft.com/office/drawing/2014/main" id="{C84E41D8-B647-4F55-AB02-DEFF26906779}"/>
              </a:ext>
            </a:extLst>
          </p:cNvPr>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latin typeface="Arial" pitchFamily="34" charset="0"/>
                <a:cs typeface="+mn-cs"/>
              </a:defRPr>
            </a:lvl1pPr>
          </a:lstStyle>
          <a:p>
            <a:pPr>
              <a:defRPr/>
            </a:pPr>
            <a:endParaRPr lang="en-US"/>
          </a:p>
        </p:txBody>
      </p:sp>
      <p:sp>
        <p:nvSpPr>
          <p:cNvPr id="23" name="Slide Number Placeholder 22">
            <a:extLst>
              <a:ext uri="{FF2B5EF4-FFF2-40B4-BE49-F238E27FC236}">
                <a16:creationId xmlns:a16="http://schemas.microsoft.com/office/drawing/2014/main" id="{D93F7637-8B02-4915-ADBA-A6ABA0BFD20B}"/>
              </a:ext>
            </a:extLst>
          </p:cNvPr>
          <p:cNvSpPr>
            <a:spLocks noGrp="1"/>
          </p:cNvSpPr>
          <p:nvPr>
            <p:ph type="sldNum" sz="quarter" idx="4"/>
          </p:nvPr>
        </p:nvSpPr>
        <p:spPr>
          <a:xfrm>
            <a:off x="146050" y="6210300"/>
            <a:ext cx="457200" cy="457200"/>
          </a:xfrm>
          <a:prstGeom prst="ellipse">
            <a:avLst/>
          </a:prstGeom>
          <a:solidFill>
            <a:schemeClr val="accent1"/>
          </a:solidFill>
        </p:spPr>
        <p:txBody>
          <a:bodyPr vert="horz" wrap="none" lIns="0" tIns="0" rIns="0" bIns="0" numCol="1" anchor="ctr" anchorCtr="1" compatLnSpc="1">
            <a:prstTxWarp prst="textNoShape">
              <a:avLst/>
            </a:prstTxWarp>
            <a:noAutofit/>
          </a:bodyPr>
          <a:lstStyle>
            <a:lvl1pPr algn="ctr" eaLnBrk="1" hangingPunct="1">
              <a:defRPr sz="1400">
                <a:solidFill>
                  <a:srgbClr val="FFFFFF"/>
                </a:solidFill>
                <a:latin typeface="Franklin Gothic Book" panose="020B0503020102020204" pitchFamily="34" charset="0"/>
              </a:defRPr>
            </a:lvl1pPr>
          </a:lstStyle>
          <a:p>
            <a:fld id="{D3F3115A-3A31-40F4-92A5-E9614BE79D2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595" r:id="rId1"/>
    <p:sldLayoutId id="2147484587" r:id="rId2"/>
    <p:sldLayoutId id="2147484596" r:id="rId3"/>
    <p:sldLayoutId id="2147484588" r:id="rId4"/>
    <p:sldLayoutId id="2147484589" r:id="rId5"/>
    <p:sldLayoutId id="2147484590" r:id="rId6"/>
    <p:sldLayoutId id="2147484591" r:id="rId7"/>
    <p:sldLayoutId id="2147484597" r:id="rId8"/>
    <p:sldLayoutId id="2147484598" r:id="rId9"/>
    <p:sldLayoutId id="2147484592" r:id="rId10"/>
    <p:sldLayoutId id="2147484593" r:id="rId11"/>
    <p:sldLayoutId id="2147484594" r:id="rId12"/>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anose="05020102010507070707"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anose="05020102010507070707"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anose="05020102010507070707"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lege5.ro/App/Document/gy3dgmbu/legea-fondului-funciar-nr-18-1991?pid=202076490&amp;d=2024-10-31#p-202076490" TargetMode="External"/><Relationship Id="rId2" Type="http://schemas.openxmlformats.org/officeDocument/2006/relationships/hyperlink" Target="http://lege5.ro/App/Document/gy3dgmbu/legea-fondului-funciar-nr-18-1991?pid=202076488&amp;d=2024-10-31#p-202076488"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lege5.ro/App/Document/gm3dcobuhe/ordonanta-de-urgenta-nr-34-2013-privind-organizarea-administrarea-si-exploatarea-pajistilor-permanente-si-pentru-modificarea-si-completarea-legii-fondului-funciar-nr-18-1991?d=2025-01-20"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lege5.ro/App/Document/gqydamrugi/legea-nr-86-2014-pentru-aprobarea-ordonantei-de-urgenta-a-guvernului-nr-34-2013-privind-organizarea-administrarea-si-exploatarea-pajistilor-permanente-si-pentru-modificarea-si-completarea-legii-fondul?d=2025-01-20" TargetMode="External"/><Relationship Id="rId4" Type="http://schemas.openxmlformats.org/officeDocument/2006/relationships/hyperlink" Target="https://lege5.ro/App/Document/gy3dgmbu/legea-fondului-funciar-nr-18-1991?d=2025-01-20"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lege5.ro/App/Document/geztknbsgu4dk/ordinul-nr-32-2023-privind-aprobarea-tarifelor-reglementate-pentru-prestarea-serviciului-de-distributie-realizat-de-societatea-mm-data-srl?d=2024-03-25"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lege5.ro/App/Document/ge2dsobugiydi/anexele-nr-1-29-la-ordinul-ministrului-agriculturii-si-dezvoltarii-rurale-nr-106-2024-privind-modalitatea-de-implementare-indeplinirea-criteriilor-de-eligibilitate-a-conditiilor-si-altor-cerinte-speci?pid=563432493&amp;d=2024-10-31#p-563432493"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lege5.ro/App/Document/geztinbxg43tm/ordinul-nr-32-2023-privind-stabilirea-metodologiei-de-evaluare-selectare-si-finantare-a-proiectelor-in-cadrul-programului-de-interes-national-de-prevenire-si-asistenta-medicala-psihologica-si-sociala-?d=2024-10-31"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hyperlink" Target="mailto:spps.central@apia.org.ro"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lege5.ro/App/Document/ge2dsobugiydi/anexele-nr-1-29-la-ordinul-ministrului-agriculturii-si-dezvoltarii-rurale-nr-106-2024-privind-modalitatea-de-implementare-indeplinirea-criteriilor-de-eligibilitate-a-conditiilor-si-altor-cerinte-speci?pid=563432796&amp;d=2024-10-31#p-563432796" TargetMode="External"/><Relationship Id="rId2" Type="http://schemas.openxmlformats.org/officeDocument/2006/relationships/hyperlink" Target="http://lege5.ro/App/Document/gm3dcobuhe/ordonanta-de-urgenta-nr-34-2013-privind-organizarea-administrarea-si-exploatarea-pajistilor-permanente-si-pentru-modificarea-si-completarea-legii-fondului-funciar-nr-18-1991?d=2024-10-3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8030782A-CC61-4FAC-895A-11703734F9B9}"/>
              </a:ext>
            </a:extLst>
          </p:cNvPr>
          <p:cNvSpPr>
            <a:spLocks noGrp="1" noChangeArrowheads="1"/>
          </p:cNvSpPr>
          <p:nvPr>
            <p:ph sz="quarter" idx="1"/>
          </p:nvPr>
        </p:nvSpPr>
        <p:spPr>
          <a:xfrm>
            <a:off x="838200" y="1143000"/>
            <a:ext cx="8153400" cy="5029200"/>
          </a:xfrm>
        </p:spPr>
        <p:txBody>
          <a:bodyPr/>
          <a:lstStyle/>
          <a:p>
            <a:pPr algn="ctr" eaLnBrk="1" hangingPunct="1">
              <a:buFont typeface="Wingdings" panose="05000000000000000000" pitchFamily="2" charset="2"/>
              <a:buNone/>
              <a:defRPr/>
            </a:pPr>
            <a:endParaRPr lang="ro-RO" altLang="en-US" sz="2000" b="1" dirty="0">
              <a:solidFill>
                <a:srgbClr val="3333CC"/>
              </a:solidFill>
              <a:latin typeface="Trebuchet MS" pitchFamily="34" charset="0"/>
              <a:ea typeface="+mj-ea"/>
              <a:cs typeface="+mj-cs"/>
            </a:endParaRPr>
          </a:p>
          <a:p>
            <a:pPr algn="ctr" eaLnBrk="1" hangingPunct="1">
              <a:buFont typeface="Wingdings" panose="05000000000000000000" pitchFamily="2" charset="2"/>
              <a:buNone/>
              <a:defRPr/>
            </a:pPr>
            <a:endParaRPr lang="ro-RO" altLang="en-US" sz="2000" b="1" dirty="0">
              <a:solidFill>
                <a:srgbClr val="3333CC"/>
              </a:solidFill>
              <a:latin typeface="Trebuchet MS" pitchFamily="34" charset="0"/>
              <a:ea typeface="+mj-ea"/>
              <a:cs typeface="+mj-cs"/>
            </a:endParaRPr>
          </a:p>
          <a:p>
            <a:pPr algn="ctr" eaLnBrk="1" hangingPunct="1">
              <a:buFont typeface="Wingdings" panose="05000000000000000000" pitchFamily="2" charset="2"/>
              <a:buNone/>
              <a:defRPr/>
            </a:pPr>
            <a:endParaRPr lang="ro-RO" altLang="en-US" sz="2000" b="1" dirty="0">
              <a:solidFill>
                <a:srgbClr val="3333CC"/>
              </a:solidFill>
              <a:latin typeface="Trebuchet MS" pitchFamily="34" charset="0"/>
              <a:ea typeface="+mj-ea"/>
              <a:cs typeface="+mj-cs"/>
            </a:endParaRPr>
          </a:p>
          <a:p>
            <a:pPr algn="ctr" eaLnBrk="1" hangingPunct="1">
              <a:buFont typeface="Wingdings 2" panose="05020102010507070707" pitchFamily="18" charset="2"/>
              <a:buNone/>
              <a:defRPr/>
            </a:pPr>
            <a:r>
              <a:rPr lang="en-US" sz="2800" b="1" dirty="0">
                <a:latin typeface="Trebuchet MS" panose="020B0603020202020204" pitchFamily="34" charset="0"/>
              </a:rPr>
              <a:t>CAMPANIA 202</a:t>
            </a:r>
            <a:r>
              <a:rPr lang="ro-RO" sz="2800" b="1" dirty="0">
                <a:latin typeface="Trebuchet MS" panose="020B0603020202020204" pitchFamily="34" charset="0"/>
              </a:rPr>
              <a:t>5</a:t>
            </a:r>
            <a:br>
              <a:rPr lang="en-US" sz="2400" b="1" dirty="0">
                <a:latin typeface="Trebuchet MS" panose="020B0603020202020204" pitchFamily="34" charset="0"/>
              </a:rPr>
            </a:br>
            <a:r>
              <a:rPr lang="en-US" sz="2400" b="1" dirty="0">
                <a:latin typeface="Trebuchet MS" panose="020B0603020202020204" pitchFamily="34" charset="0"/>
              </a:rPr>
              <a:t> </a:t>
            </a:r>
            <a:endParaRPr lang="ro-RO" sz="2400" b="1" dirty="0">
              <a:latin typeface="Trebuchet MS" panose="020B0603020202020204" pitchFamily="34" charset="0"/>
            </a:endParaRPr>
          </a:p>
          <a:p>
            <a:pPr algn="ctr" eaLnBrk="1" hangingPunct="1">
              <a:buFont typeface="Wingdings 2" panose="05020102010507070707" pitchFamily="18" charset="2"/>
              <a:buNone/>
              <a:defRPr/>
            </a:pPr>
            <a:r>
              <a:rPr lang="ro-RO" sz="2400" b="1" dirty="0">
                <a:latin typeface="Trebuchet MS" panose="020B0603020202020204" pitchFamily="34" charset="0"/>
              </a:rPr>
              <a:t>DEPUNEREA CERERILOR DE</a:t>
            </a:r>
            <a:r>
              <a:rPr lang="en-US" sz="2400" b="1" dirty="0">
                <a:latin typeface="Trebuchet MS" panose="020B0603020202020204" pitchFamily="34" charset="0"/>
              </a:rPr>
              <a:t> PLAT</a:t>
            </a:r>
            <a:r>
              <a:rPr lang="ro-RO" sz="2400" b="1" dirty="0">
                <a:latin typeface="Trebuchet MS" panose="020B0603020202020204" pitchFamily="34" charset="0"/>
              </a:rPr>
              <a:t>Ă </a:t>
            </a:r>
            <a:br>
              <a:rPr lang="en-US" sz="2400" b="1" dirty="0">
                <a:latin typeface="Trebuchet MS" panose="020B0603020202020204" pitchFamily="34" charset="0"/>
              </a:rPr>
            </a:br>
            <a:endParaRPr lang="ro-RO" sz="2400" b="1" dirty="0">
              <a:latin typeface="Trebuchet MS" panose="020B0603020202020204" pitchFamily="34" charset="0"/>
            </a:endParaRPr>
          </a:p>
          <a:p>
            <a:pPr algn="ctr" eaLnBrk="1" hangingPunct="1">
              <a:buFont typeface="Wingdings 2" panose="05020102010507070707" pitchFamily="18" charset="2"/>
              <a:buNone/>
              <a:defRPr/>
            </a:pPr>
            <a:r>
              <a:rPr lang="ro-RO" sz="2400" b="1" dirty="0">
                <a:latin typeface="Trebuchet MS" panose="020B0603020202020204" pitchFamily="34" charset="0"/>
                <a:cs typeface="Arial" panose="020B0604020202020204" pitchFamily="34" charset="0"/>
              </a:rPr>
              <a:t>INTERVENȚII IACS SECTOR VEGETAL</a:t>
            </a:r>
            <a:endParaRPr lang="en-US" sz="2400" dirty="0">
              <a:latin typeface="Trebuchet MS" panose="020B0603020202020204" pitchFamily="34" charset="0"/>
            </a:endParaRPr>
          </a:p>
          <a:p>
            <a:pPr algn="ctr" eaLnBrk="1" hangingPunct="1">
              <a:buFont typeface="Wingdings" panose="05000000000000000000" pitchFamily="2" charset="2"/>
              <a:buNone/>
              <a:defRPr/>
            </a:pPr>
            <a:endParaRPr lang="en-US" altLang="en-US" sz="1800" dirty="0">
              <a:latin typeface="Trebuchet MS" panose="020B0603020202020204" pitchFamily="34" charset="0"/>
              <a:cs typeface="Arial" panose="020B0604020202020204" pitchFamily="34" charset="0"/>
            </a:endParaRPr>
          </a:p>
          <a:p>
            <a:pPr algn="ctr" eaLnBrk="1" hangingPunct="1">
              <a:buFont typeface="Wingdings 2" panose="05020102010507070707" pitchFamily="18" charset="2"/>
              <a:buNone/>
              <a:defRPr/>
            </a:pPr>
            <a:endParaRPr lang="en-US" altLang="en-US" sz="1800" dirty="0">
              <a:latin typeface="Arial" panose="020B0604020202020204" pitchFamily="34" charset="0"/>
              <a:cs typeface="Arial" panose="020B0604020202020204" pitchFamily="34" charset="0"/>
            </a:endParaRPr>
          </a:p>
          <a:p>
            <a:pPr marL="0" indent="0" algn="ctr" eaLnBrk="1" hangingPunct="1">
              <a:spcBef>
                <a:spcPct val="50000"/>
              </a:spcBef>
              <a:buFont typeface="Wingdings 2" panose="05020102010507070707" pitchFamily="18" charset="2"/>
              <a:buNone/>
              <a:defRPr/>
            </a:pPr>
            <a:endParaRPr lang="en-US" altLang="en-US" sz="1800" dirty="0">
              <a:latin typeface="Arial" panose="020B0604020202020204" pitchFamily="34" charset="0"/>
              <a:cs typeface="Arial" panose="020B0604020202020204" pitchFamily="34" charset="0"/>
            </a:endParaRPr>
          </a:p>
          <a:p>
            <a:pPr marL="0" indent="0" algn="ctr" eaLnBrk="1" hangingPunct="1">
              <a:spcBef>
                <a:spcPct val="50000"/>
              </a:spcBef>
              <a:buFont typeface="Wingdings 2" panose="05020102010507070707" pitchFamily="18" charset="2"/>
              <a:buNone/>
              <a:defRPr/>
            </a:pPr>
            <a:endParaRPr lang="en-US" altLang="en-US" sz="1800" i="1" dirty="0">
              <a:latin typeface="Arial" panose="020B0604020202020204" pitchFamily="34" charset="0"/>
              <a:cs typeface="Arial" panose="020B0604020202020204" pitchFamily="34"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E2C3CF-8153-468C-B8A0-43E195926BC8}"/>
              </a:ext>
            </a:extLst>
          </p:cNvPr>
          <p:cNvSpPr>
            <a:spLocks noGrp="1"/>
          </p:cNvSpPr>
          <p:nvPr>
            <p:ph sz="quarter" idx="1"/>
          </p:nvPr>
        </p:nvSpPr>
        <p:spPr>
          <a:xfrm>
            <a:off x="685800" y="647700"/>
            <a:ext cx="8077200" cy="5676900"/>
          </a:xfrm>
        </p:spPr>
        <p:txBody>
          <a:bodyPr/>
          <a:lstStyle/>
          <a:p>
            <a:pPr marL="0" indent="0">
              <a:buNone/>
            </a:pPr>
            <a:endParaRPr lang="ro-RO" sz="2000" b="1" dirty="0">
              <a:solidFill>
                <a:srgbClr val="00B050"/>
              </a:solidFill>
              <a:latin typeface="Trebuchet MS" panose="020B0603020202020204" pitchFamily="34" charset="0"/>
            </a:endParaRPr>
          </a:p>
          <a:p>
            <a:pPr marL="0" indent="0">
              <a:buNone/>
            </a:pPr>
            <a:r>
              <a:rPr lang="ro-RO" sz="2000" b="1" dirty="0">
                <a:solidFill>
                  <a:srgbClr val="00B050"/>
                </a:solidFill>
                <a:latin typeface="Trebuchet MS" panose="020B0603020202020204" pitchFamily="34" charset="0"/>
              </a:rPr>
              <a:t>Articolul 13, alineatul (5), literele l) și m)</a:t>
            </a:r>
          </a:p>
          <a:p>
            <a:pPr marL="0" indent="0">
              <a:buNone/>
            </a:pPr>
            <a:r>
              <a:rPr lang="en-US" sz="1800" dirty="0">
                <a:latin typeface="Trebuchet MS" panose="020B0603020202020204" pitchFamily="34" charset="0"/>
              </a:rPr>
              <a:t>(5) Nu sunt </a:t>
            </a:r>
            <a:r>
              <a:rPr lang="en-US" sz="1800" dirty="0" err="1">
                <a:latin typeface="Trebuchet MS" panose="020B0603020202020204" pitchFamily="34" charset="0"/>
              </a:rPr>
              <a:t>eligibile</a:t>
            </a:r>
            <a:r>
              <a:rPr lang="en-US" sz="1800" dirty="0">
                <a:latin typeface="Trebuchet MS" panose="020B0603020202020204" pitchFamily="34" charset="0"/>
              </a:rPr>
              <a:t> la </a:t>
            </a:r>
            <a:r>
              <a:rPr lang="en-US" sz="1800" dirty="0" err="1">
                <a:latin typeface="Trebuchet MS" panose="020B0603020202020204" pitchFamily="34" charset="0"/>
              </a:rPr>
              <a:t>plată</a:t>
            </a:r>
            <a:r>
              <a:rPr lang="en-US" sz="1800" dirty="0">
                <a:latin typeface="Trebuchet MS" panose="020B0603020202020204" pitchFamily="34" charset="0"/>
              </a:rPr>
              <a:t> </a:t>
            </a:r>
            <a:r>
              <a:rPr lang="en-US" sz="1800" dirty="0" err="1">
                <a:latin typeface="Trebuchet MS" panose="020B0603020202020204" pitchFamily="34" charset="0"/>
              </a:rPr>
              <a:t>următoarele</a:t>
            </a:r>
            <a:r>
              <a:rPr lang="en-US" sz="1800" dirty="0">
                <a:latin typeface="Trebuchet MS" panose="020B0603020202020204" pitchFamily="34" charset="0"/>
              </a:rPr>
              <a:t> </a:t>
            </a:r>
            <a:r>
              <a:rPr lang="en-US" sz="1800" dirty="0" err="1">
                <a:latin typeface="Trebuchet MS" panose="020B0603020202020204" pitchFamily="34" charset="0"/>
              </a:rPr>
              <a:t>suprafeţe</a:t>
            </a:r>
            <a:r>
              <a:rPr lang="en-US" sz="1800" dirty="0">
                <a:latin typeface="Trebuchet MS" panose="020B0603020202020204" pitchFamily="34" charset="0"/>
              </a:rPr>
              <a:t>: </a:t>
            </a:r>
            <a:endParaRPr lang="ro-RO" sz="1800" dirty="0">
              <a:latin typeface="Trebuchet MS" panose="020B0603020202020204" pitchFamily="34" charset="0"/>
            </a:endParaRPr>
          </a:p>
          <a:p>
            <a:pPr algn="just">
              <a:spcBef>
                <a:spcPts val="0"/>
              </a:spcBef>
            </a:pPr>
            <a:endParaRPr lang="ro-RO" sz="1800" dirty="0">
              <a:latin typeface="Trebuchet MS" panose="020B0603020202020204" pitchFamily="34" charset="0"/>
            </a:endParaRPr>
          </a:p>
          <a:p>
            <a:pPr algn="just">
              <a:spcBef>
                <a:spcPts val="0"/>
              </a:spcBef>
            </a:pPr>
            <a:r>
              <a:rPr lang="ro-RO" sz="1800" dirty="0">
                <a:latin typeface="Trebuchet MS" panose="020B0603020202020204" pitchFamily="34" charset="0"/>
              </a:rPr>
              <a:t>l) </a:t>
            </a:r>
            <a:r>
              <a:rPr lang="ro-RO" sz="1800" u="sng" dirty="0" err="1">
                <a:latin typeface="Trebuchet MS" panose="020B0603020202020204" pitchFamily="34" charset="0"/>
              </a:rPr>
              <a:t>suprafeţele</a:t>
            </a:r>
            <a:r>
              <a:rPr lang="ro-RO" sz="1800" u="sng" dirty="0">
                <a:latin typeface="Trebuchet MS" panose="020B0603020202020204" pitchFamily="34" charset="0"/>
              </a:rPr>
              <a:t> cu amenajări piscicole</a:t>
            </a:r>
            <a:r>
              <a:rPr lang="ro-RO" sz="1800" dirty="0">
                <a:latin typeface="Trebuchet MS" panose="020B0603020202020204" pitchFamily="34" charset="0"/>
              </a:rPr>
              <a:t>, </a:t>
            </a:r>
            <a:r>
              <a:rPr lang="ro-RO" sz="1800" dirty="0" err="1">
                <a:latin typeface="Trebuchet MS" panose="020B0603020202020204" pitchFamily="34" charset="0"/>
              </a:rPr>
              <a:t>aşa</a:t>
            </a:r>
            <a:r>
              <a:rPr lang="ro-RO" sz="1800" dirty="0">
                <a:latin typeface="Trebuchet MS" panose="020B0603020202020204" pitchFamily="34" charset="0"/>
              </a:rPr>
              <a:t> cum acestea sunt prevăzute în registrul agricol. Fac </a:t>
            </a:r>
            <a:r>
              <a:rPr lang="ro-RO" sz="1800" dirty="0" err="1">
                <a:latin typeface="Trebuchet MS" panose="020B0603020202020204" pitchFamily="34" charset="0"/>
              </a:rPr>
              <a:t>excepţie</a:t>
            </a:r>
            <a:r>
              <a:rPr lang="ro-RO" sz="1800" dirty="0">
                <a:latin typeface="Trebuchet MS" panose="020B0603020202020204" pitchFamily="34" charset="0"/>
              </a:rPr>
              <a:t> terenurile cu amenajări piscicole </a:t>
            </a:r>
            <a:r>
              <a:rPr lang="en-GB" sz="1800" dirty="0" err="1">
                <a:solidFill>
                  <a:srgbClr val="00B050"/>
                </a:solidFill>
                <a:latin typeface="Trebuchet MS" panose="020B0603020202020204" pitchFamily="34" charset="0"/>
              </a:rPr>
              <a:t>încadrate</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în</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registrul</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agricol</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în</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categoria</a:t>
            </a:r>
            <a:r>
              <a:rPr lang="en-GB" sz="1800" dirty="0">
                <a:solidFill>
                  <a:srgbClr val="00B050"/>
                </a:solidFill>
                <a:latin typeface="Trebuchet MS" panose="020B0603020202020204" pitchFamily="34" charset="0"/>
              </a:rPr>
              <a:t> de </a:t>
            </a:r>
            <a:r>
              <a:rPr lang="en-GB" sz="1800" dirty="0" err="1">
                <a:solidFill>
                  <a:srgbClr val="00B050"/>
                </a:solidFill>
                <a:latin typeface="Trebuchet MS" panose="020B0603020202020204" pitchFamily="34" charset="0"/>
              </a:rPr>
              <a:t>folosință</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terenuri</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piscicole</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utilizate</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temporar</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în</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scop</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agricol</a:t>
            </a:r>
            <a:r>
              <a:rPr lang="en-GB" sz="1800" dirty="0">
                <a:solidFill>
                  <a:srgbClr val="00B050"/>
                </a:solidFill>
                <a:latin typeface="Trebuchet MS" panose="020B0603020202020204" pitchFamily="34" charset="0"/>
              </a:rPr>
              <a:t>)</a:t>
            </a:r>
            <a:r>
              <a:rPr lang="en-GB" sz="1800" dirty="0">
                <a:latin typeface="Trebuchet MS" panose="020B0603020202020204" pitchFamily="34" charset="0"/>
              </a:rPr>
              <a:t>, precum </a:t>
            </a:r>
            <a:r>
              <a:rPr lang="en-GB" sz="1800" dirty="0" err="1">
                <a:latin typeface="Trebuchet MS" panose="020B0603020202020204" pitchFamily="34" charset="0"/>
              </a:rPr>
              <a:t>și</a:t>
            </a:r>
            <a:r>
              <a:rPr lang="en-GB" sz="1800" dirty="0">
                <a:latin typeface="Trebuchet MS" panose="020B0603020202020204" pitchFamily="34" charset="0"/>
              </a:rPr>
              <a:t> </a:t>
            </a:r>
            <a:r>
              <a:rPr lang="en-GB" sz="1800" dirty="0" err="1">
                <a:latin typeface="Trebuchet MS" panose="020B0603020202020204" pitchFamily="34" charset="0"/>
              </a:rPr>
              <a:t>cele</a:t>
            </a:r>
            <a:r>
              <a:rPr lang="en-GB" sz="1800" dirty="0">
                <a:latin typeface="Trebuchet MS" panose="020B0603020202020204" pitchFamily="34" charset="0"/>
              </a:rPr>
              <a:t> </a:t>
            </a:r>
            <a:r>
              <a:rPr lang="ro-RO" sz="1800" dirty="0">
                <a:latin typeface="Trebuchet MS" panose="020B0603020202020204" pitchFamily="34" charset="0"/>
              </a:rPr>
              <a:t>redate sau introduse în circuitul agricol în conformitate cu prevederile art. 93 </a:t>
            </a:r>
            <a:r>
              <a:rPr lang="ro-RO" sz="1800" u="sng" dirty="0">
                <a:latin typeface="Trebuchet MS" panose="020B0603020202020204" pitchFamily="34" charset="0"/>
                <a:hlinkClick r:id="rId2">
                  <a:extLst>
                    <a:ext uri="{A12FA001-AC4F-418D-AE19-62706E023703}">
                      <ahyp:hlinkClr xmlns:ahyp="http://schemas.microsoft.com/office/drawing/2018/hyperlinkcolor" val="tx"/>
                    </a:ext>
                  </a:extLst>
                </a:hlinkClick>
              </a:rPr>
              <a:t>alin. (8)</a:t>
            </a:r>
            <a:r>
              <a:rPr lang="ro-RO" sz="1800" dirty="0">
                <a:latin typeface="Trebuchet MS" panose="020B0603020202020204" pitchFamily="34" charset="0"/>
              </a:rPr>
              <a:t> - </a:t>
            </a:r>
            <a:r>
              <a:rPr lang="ro-RO" sz="1800" u="sng" dirty="0">
                <a:latin typeface="Trebuchet MS" panose="020B0603020202020204" pitchFamily="34" charset="0"/>
                <a:hlinkClick r:id="rId3">
                  <a:extLst>
                    <a:ext uri="{A12FA001-AC4F-418D-AE19-62706E023703}">
                      <ahyp:hlinkClr xmlns:ahyp="http://schemas.microsoft.com/office/drawing/2018/hyperlinkcolor" val="tx"/>
                    </a:ext>
                  </a:extLst>
                </a:hlinkClick>
              </a:rPr>
              <a:t>(10)</a:t>
            </a:r>
            <a:r>
              <a:rPr lang="ro-RO" sz="1800" dirty="0">
                <a:latin typeface="Trebuchet MS" panose="020B0603020202020204" pitchFamily="34" charset="0"/>
              </a:rPr>
              <a:t> din Legea fondului funciar nr. 18/1991, republicată, cu modificările şi completările ulterioare.</a:t>
            </a:r>
            <a:endParaRPr lang="en-US" sz="1800" dirty="0">
              <a:latin typeface="Trebuchet MS" panose="020B0603020202020204" pitchFamily="34" charset="0"/>
            </a:endParaRPr>
          </a:p>
          <a:p>
            <a:pPr algn="just"/>
            <a:r>
              <a:rPr lang="ro-RO" sz="1800" dirty="0">
                <a:solidFill>
                  <a:srgbClr val="00B050"/>
                </a:solidFill>
                <a:latin typeface="Trebuchet MS" panose="020B0603020202020204" pitchFamily="34" charset="0"/>
              </a:rPr>
              <a:t>m</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supraf</a:t>
            </a:r>
            <a:r>
              <a:rPr lang="ro-RO" sz="1800" dirty="0">
                <a:solidFill>
                  <a:srgbClr val="00B050"/>
                </a:solidFill>
                <a:latin typeface="Trebuchet MS" panose="020B0603020202020204" pitchFamily="34" charset="0"/>
              </a:rPr>
              <a:t>e</a:t>
            </a:r>
            <a:r>
              <a:rPr lang="en-GB" sz="1800" dirty="0" err="1">
                <a:solidFill>
                  <a:srgbClr val="00B050"/>
                </a:solidFill>
                <a:latin typeface="Trebuchet MS" panose="020B0603020202020204" pitchFamily="34" charset="0"/>
              </a:rPr>
              <a:t>ţele</a:t>
            </a:r>
            <a:r>
              <a:rPr lang="en-GB" sz="1800" dirty="0">
                <a:solidFill>
                  <a:srgbClr val="00B050"/>
                </a:solidFill>
                <a:latin typeface="Trebuchet MS" panose="020B0603020202020204" pitchFamily="34" charset="0"/>
              </a:rPr>
              <a:t> de </a:t>
            </a:r>
            <a:r>
              <a:rPr lang="en-GB" sz="1800" dirty="0" err="1">
                <a:solidFill>
                  <a:srgbClr val="00B050"/>
                </a:solidFill>
                <a:latin typeface="Trebuchet MS" panose="020B0603020202020204" pitchFamily="34" charset="0"/>
              </a:rPr>
              <a:t>teren</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agricol</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ocupate</a:t>
            </a:r>
            <a:r>
              <a:rPr lang="en-GB" sz="1800" dirty="0">
                <a:solidFill>
                  <a:srgbClr val="00B050"/>
                </a:solidFill>
                <a:latin typeface="Trebuchet MS" panose="020B0603020202020204" pitchFamily="34" charset="0"/>
              </a:rPr>
              <a:t> cu </a:t>
            </a:r>
            <a:r>
              <a:rPr lang="en-GB" sz="1800" dirty="0" err="1">
                <a:solidFill>
                  <a:srgbClr val="00B050"/>
                </a:solidFill>
                <a:latin typeface="Trebuchet MS" panose="020B0603020202020204" pitchFamily="34" charset="0"/>
              </a:rPr>
              <a:t>construcțiile</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aferente</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infrastructurii</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necesare</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producerii</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energiei</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electrice</a:t>
            </a:r>
            <a:r>
              <a:rPr lang="en-GB" sz="1800" dirty="0">
                <a:solidFill>
                  <a:srgbClr val="00B050"/>
                </a:solidFill>
                <a:latin typeface="Trebuchet MS" panose="020B0603020202020204" pitchFamily="34" charset="0"/>
              </a:rPr>
              <a:t> din </a:t>
            </a:r>
            <a:r>
              <a:rPr lang="en-GB" sz="1800" dirty="0" err="1">
                <a:solidFill>
                  <a:srgbClr val="00B050"/>
                </a:solidFill>
                <a:latin typeface="Trebuchet MS" panose="020B0603020202020204" pitchFamily="34" charset="0"/>
              </a:rPr>
              <a:t>surse</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regenerabile</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respectiv</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clădiri</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sisteme</a:t>
            </a:r>
            <a:r>
              <a:rPr lang="en-GB" sz="1800" dirty="0">
                <a:solidFill>
                  <a:srgbClr val="00B050"/>
                </a:solidFill>
                <a:latin typeface="Trebuchet MS" panose="020B0603020202020204" pitchFamily="34" charset="0"/>
              </a:rPr>
              <a:t> de </a:t>
            </a:r>
            <a:r>
              <a:rPr lang="en-GB" sz="1800" dirty="0" err="1">
                <a:solidFill>
                  <a:srgbClr val="00B050"/>
                </a:solidFill>
                <a:latin typeface="Trebuchet MS" panose="020B0603020202020204" pitchFamily="34" charset="0"/>
              </a:rPr>
              <a:t>susținere</a:t>
            </a:r>
            <a:r>
              <a:rPr lang="en-GB" sz="1800" dirty="0">
                <a:solidFill>
                  <a:srgbClr val="00B050"/>
                </a:solidFill>
                <a:latin typeface="Trebuchet MS" panose="020B0603020202020204" pitchFamily="34" charset="0"/>
              </a:rPr>
              <a:t> a </a:t>
            </a:r>
            <a:r>
              <a:rPr lang="en-GB" sz="1800" dirty="0" err="1">
                <a:solidFill>
                  <a:srgbClr val="00B050"/>
                </a:solidFill>
                <a:latin typeface="Trebuchet MS" panose="020B0603020202020204" pitchFamily="34" charset="0"/>
              </a:rPr>
              <a:t>obiectivelor</a:t>
            </a:r>
            <a:r>
              <a:rPr lang="en-GB" sz="1800" dirty="0">
                <a:solidFill>
                  <a:srgbClr val="00B050"/>
                </a:solidFill>
                <a:latin typeface="Trebuchet MS" panose="020B0603020202020204" pitchFamily="34" charset="0"/>
              </a:rPr>
              <a:t> de </a:t>
            </a:r>
            <a:r>
              <a:rPr lang="en-GB" sz="1800" dirty="0" err="1">
                <a:solidFill>
                  <a:srgbClr val="00B050"/>
                </a:solidFill>
                <a:latin typeface="Trebuchet MS" panose="020B0603020202020204" pitchFamily="34" charset="0"/>
              </a:rPr>
              <a:t>investiții</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sau</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alte</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elemente</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prevăzute</a:t>
            </a:r>
            <a:r>
              <a:rPr lang="en-GB" sz="1800" dirty="0">
                <a:solidFill>
                  <a:srgbClr val="00B050"/>
                </a:solidFill>
                <a:latin typeface="Trebuchet MS" panose="020B0603020202020204" pitchFamily="34" charset="0"/>
              </a:rPr>
              <a:t> la </a:t>
            </a:r>
            <a:r>
              <a:rPr lang="en-GB" sz="1800" dirty="0" err="1">
                <a:solidFill>
                  <a:srgbClr val="00B050"/>
                </a:solidFill>
                <a:latin typeface="Trebuchet MS" panose="020B0603020202020204" pitchFamily="34" charset="0"/>
              </a:rPr>
              <a:t>articolul</a:t>
            </a:r>
            <a:r>
              <a:rPr lang="en-GB" sz="1800" dirty="0">
                <a:solidFill>
                  <a:srgbClr val="00B050"/>
                </a:solidFill>
                <a:latin typeface="Trebuchet MS" panose="020B0603020202020204" pitchFamily="34" charset="0"/>
              </a:rPr>
              <a:t> 1, lit. f)-h) din </a:t>
            </a:r>
            <a:r>
              <a:rPr lang="en-GB" sz="1800" dirty="0" err="1">
                <a:solidFill>
                  <a:srgbClr val="00B050"/>
                </a:solidFill>
                <a:latin typeface="Trebuchet MS" panose="020B0603020202020204" pitchFamily="34" charset="0"/>
              </a:rPr>
              <a:t>Normele</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metodologice</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pentru</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aplicarea</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prevederilor</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Ordonanţei</a:t>
            </a:r>
            <a:r>
              <a:rPr lang="en-GB" sz="1800" dirty="0">
                <a:solidFill>
                  <a:srgbClr val="00B050"/>
                </a:solidFill>
                <a:latin typeface="Trebuchet MS" panose="020B0603020202020204" pitchFamily="34" charset="0"/>
              </a:rPr>
              <a:t> de </a:t>
            </a:r>
            <a:r>
              <a:rPr lang="en-GB" sz="1800" dirty="0" err="1">
                <a:solidFill>
                  <a:srgbClr val="00B050"/>
                </a:solidFill>
                <a:latin typeface="Trebuchet MS" panose="020B0603020202020204" pitchFamily="34" charset="0"/>
              </a:rPr>
              <a:t>urgenţă</a:t>
            </a:r>
            <a:r>
              <a:rPr lang="en-GB" sz="1800" dirty="0">
                <a:solidFill>
                  <a:srgbClr val="00B050"/>
                </a:solidFill>
                <a:latin typeface="Trebuchet MS" panose="020B0603020202020204" pitchFamily="34" charset="0"/>
              </a:rPr>
              <a:t> a </a:t>
            </a:r>
            <a:r>
              <a:rPr lang="en-GB" sz="1800" dirty="0" err="1">
                <a:solidFill>
                  <a:srgbClr val="00B050"/>
                </a:solidFill>
                <a:latin typeface="Trebuchet MS" panose="020B0603020202020204" pitchFamily="34" charset="0"/>
              </a:rPr>
              <a:t>Guvernului</a:t>
            </a:r>
            <a:r>
              <a:rPr lang="en-GB" sz="1800" dirty="0">
                <a:solidFill>
                  <a:srgbClr val="00B050"/>
                </a:solidFill>
                <a:latin typeface="Trebuchet MS" panose="020B0603020202020204" pitchFamily="34" charset="0"/>
              </a:rPr>
              <a:t> nr. 34/2013 </a:t>
            </a:r>
            <a:r>
              <a:rPr lang="en-GB" sz="1800" dirty="0" err="1">
                <a:solidFill>
                  <a:srgbClr val="00B050"/>
                </a:solidFill>
                <a:latin typeface="Trebuchet MS" panose="020B0603020202020204" pitchFamily="34" charset="0"/>
              </a:rPr>
              <a:t>aprobate</a:t>
            </a:r>
            <a:r>
              <a:rPr lang="en-GB" sz="1800" dirty="0">
                <a:solidFill>
                  <a:srgbClr val="00B050"/>
                </a:solidFill>
                <a:latin typeface="Trebuchet MS" panose="020B0603020202020204" pitchFamily="34" charset="0"/>
              </a:rPr>
              <a:t> prin </a:t>
            </a:r>
            <a:r>
              <a:rPr lang="en-GB" sz="1800" dirty="0" err="1">
                <a:solidFill>
                  <a:srgbClr val="00B050"/>
                </a:solidFill>
                <a:latin typeface="Trebuchet MS" panose="020B0603020202020204" pitchFamily="34" charset="0"/>
              </a:rPr>
              <a:t>Hotărârea</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Guvernului</a:t>
            </a:r>
            <a:r>
              <a:rPr lang="en-GB" sz="1800" dirty="0">
                <a:solidFill>
                  <a:srgbClr val="00B050"/>
                </a:solidFill>
                <a:latin typeface="Trebuchet MS" panose="020B0603020202020204" pitchFamily="34" charset="0"/>
              </a:rPr>
              <a:t> nr. 1064/2013, cu </a:t>
            </a:r>
            <a:r>
              <a:rPr lang="en-GB" sz="1800" dirty="0" err="1">
                <a:solidFill>
                  <a:srgbClr val="00B050"/>
                </a:solidFill>
                <a:latin typeface="Trebuchet MS" panose="020B0603020202020204" pitchFamily="34" charset="0"/>
              </a:rPr>
              <a:t>modificările</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și</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completările</a:t>
            </a:r>
            <a:r>
              <a:rPr lang="en-GB" sz="1800" dirty="0">
                <a:solidFill>
                  <a:srgbClr val="00B050"/>
                </a:solidFill>
                <a:latin typeface="Trebuchet MS" panose="020B0603020202020204" pitchFamily="34" charset="0"/>
              </a:rPr>
              <a:t> </a:t>
            </a:r>
            <a:r>
              <a:rPr lang="en-GB" sz="1800" dirty="0" err="1">
                <a:solidFill>
                  <a:srgbClr val="00B050"/>
                </a:solidFill>
                <a:latin typeface="Trebuchet MS" panose="020B0603020202020204" pitchFamily="34" charset="0"/>
              </a:rPr>
              <a:t>ulterioare</a:t>
            </a:r>
            <a:r>
              <a:rPr lang="en-GB" sz="1800" dirty="0">
                <a:solidFill>
                  <a:srgbClr val="00B050"/>
                </a:solidFill>
                <a:latin typeface="Trebuchet MS" panose="020B0603020202020204" pitchFamily="34" charset="0"/>
              </a:rPr>
              <a:t>.</a:t>
            </a:r>
            <a:endParaRPr lang="en-US" sz="1800" dirty="0">
              <a:solidFill>
                <a:srgbClr val="00B050"/>
              </a:solidFill>
              <a:latin typeface="Trebuchet MS" panose="020B0603020202020204" pitchFamily="34" charset="0"/>
            </a:endParaRPr>
          </a:p>
          <a:p>
            <a:pPr algn="just"/>
            <a:endParaRPr lang="en-US" sz="1600" dirty="0">
              <a:latin typeface="Trebuchet MS" panose="020B0603020202020204" pitchFamily="34" charset="0"/>
            </a:endParaRPr>
          </a:p>
          <a:p>
            <a:endParaRPr lang="en-US" dirty="0"/>
          </a:p>
        </p:txBody>
      </p:sp>
    </p:spTree>
    <p:extLst>
      <p:ext uri="{BB962C8B-B14F-4D97-AF65-F5344CB8AC3E}">
        <p14:creationId xmlns:p14="http://schemas.microsoft.com/office/powerpoint/2010/main" val="2021336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u 1">
            <a:extLst>
              <a:ext uri="{FF2B5EF4-FFF2-40B4-BE49-F238E27FC236}">
                <a16:creationId xmlns:a16="http://schemas.microsoft.com/office/drawing/2014/main" id="{16222955-7F39-48C0-8559-38EB8957B136}"/>
              </a:ext>
            </a:extLst>
          </p:cNvPr>
          <p:cNvSpPr>
            <a:spLocks noGrp="1"/>
          </p:cNvSpPr>
          <p:nvPr>
            <p:ph type="title"/>
          </p:nvPr>
        </p:nvSpPr>
        <p:spPr>
          <a:xfrm>
            <a:off x="1371600" y="228600"/>
            <a:ext cx="7772400" cy="609600"/>
          </a:xfrm>
        </p:spPr>
        <p:txBody>
          <a:bodyPr/>
          <a:lstStyle/>
          <a:p>
            <a:pPr algn="ctr"/>
            <a:br>
              <a:rPr lang="en-US" altLang="en-US" sz="2000" b="1" dirty="0">
                <a:solidFill>
                  <a:schemeClr val="tx1"/>
                </a:solidFill>
                <a:latin typeface="Trebuchet MS" panose="020B0603020202020204" pitchFamily="34" charset="0"/>
              </a:rPr>
            </a:br>
            <a:br>
              <a:rPr lang="en-US" altLang="en-US" sz="2000" b="1" dirty="0">
                <a:solidFill>
                  <a:schemeClr val="tx1"/>
                </a:solidFill>
                <a:latin typeface="Trebuchet MS" panose="020B0603020202020204" pitchFamily="34" charset="0"/>
              </a:rPr>
            </a:br>
            <a:r>
              <a:rPr lang="ro-RO" altLang="en-US" sz="2000" b="1" dirty="0">
                <a:solidFill>
                  <a:srgbClr val="00B050"/>
                </a:solidFill>
                <a:latin typeface="Trebuchet MS" panose="020B0603020202020204" pitchFamily="34" charset="0"/>
              </a:rPr>
              <a:t>Condiții de eligibilitate - </a:t>
            </a:r>
            <a:r>
              <a:rPr lang="ro-RO" altLang="en-US" sz="2000" b="1" dirty="0">
                <a:solidFill>
                  <a:srgbClr val="00B050"/>
                </a:solidFill>
                <a:latin typeface="Arial" panose="020B0604020202020204" pitchFamily="34" charset="0"/>
                <a:cs typeface="Arial" panose="020B0604020202020204" pitchFamily="34" charset="0"/>
              </a:rPr>
              <a:t>Fermier activ</a:t>
            </a:r>
            <a:br>
              <a:rPr lang="ro-RO" altLang="en-US" sz="1600" b="1" dirty="0">
                <a:solidFill>
                  <a:schemeClr val="tx1"/>
                </a:solidFill>
              </a:rPr>
            </a:br>
            <a:endParaRPr lang="en-US" altLang="en-US" sz="1600" dirty="0">
              <a:solidFill>
                <a:schemeClr val="tx1"/>
              </a:solidFill>
              <a:latin typeface="Arial" panose="020B0604020202020204" pitchFamily="34" charset="0"/>
              <a:cs typeface="Arial" panose="020B0604020202020204" pitchFamily="34" charset="0"/>
            </a:endParaRPr>
          </a:p>
        </p:txBody>
      </p:sp>
      <p:sp>
        <p:nvSpPr>
          <p:cNvPr id="3" name="Substituent conținut 2">
            <a:extLst>
              <a:ext uri="{FF2B5EF4-FFF2-40B4-BE49-F238E27FC236}">
                <a16:creationId xmlns:a16="http://schemas.microsoft.com/office/drawing/2014/main" id="{ED154273-1981-469E-804B-3399C6CB8B91}"/>
              </a:ext>
            </a:extLst>
          </p:cNvPr>
          <p:cNvSpPr>
            <a:spLocks noGrp="1"/>
          </p:cNvSpPr>
          <p:nvPr>
            <p:ph sz="quarter" idx="1"/>
          </p:nvPr>
        </p:nvSpPr>
        <p:spPr>
          <a:xfrm>
            <a:off x="533400" y="838200"/>
            <a:ext cx="8153400" cy="5486400"/>
          </a:xfrm>
        </p:spPr>
        <p:txBody>
          <a:bodyPr/>
          <a:lstStyle/>
          <a:p>
            <a:pPr marL="0" indent="0" algn="just">
              <a:buNone/>
              <a:defRPr/>
            </a:pPr>
            <a:r>
              <a:rPr lang="ro-RO" sz="1600" b="1" dirty="0">
                <a:latin typeface="Trebuchet MS" panose="020B0603020202020204" pitchFamily="34" charset="0"/>
              </a:rPr>
              <a:t>Fermierul activ </a:t>
            </a:r>
            <a:r>
              <a:rPr lang="ro-RO" sz="1600" dirty="0">
                <a:latin typeface="Trebuchet MS" panose="020B0603020202020204" pitchFamily="34" charset="0"/>
              </a:rPr>
              <a:t>definit la secţiunea 4.1.4. Fermier activ din PS 2023-2027 </a:t>
            </a:r>
            <a:r>
              <a:rPr lang="ro-RO" sz="1600" dirty="0" err="1">
                <a:latin typeface="Trebuchet MS" panose="020B0603020202020204" pitchFamily="34" charset="0"/>
              </a:rPr>
              <a:t>şi</a:t>
            </a:r>
            <a:r>
              <a:rPr lang="ro-RO" sz="1600" dirty="0">
                <a:latin typeface="Trebuchet MS" panose="020B0603020202020204" pitchFamily="34" charset="0"/>
              </a:rPr>
              <a:t> Art. 18-25 din Ordinul MADR nr. 106/2024 </a:t>
            </a:r>
            <a:r>
              <a:rPr lang="ro-RO" sz="1600" dirty="0">
                <a:latin typeface="Trebuchet MS" panose="020B0603020202020204" pitchFamily="34" charset="0"/>
                <a:cs typeface="Arial" panose="020B0604020202020204" pitchFamily="34" charset="0"/>
              </a:rPr>
              <a:t>privind modalitatea de implementare a intervențiilor aferente sectoarelor vegetal și zootehnic,</a:t>
            </a:r>
            <a:r>
              <a:rPr lang="ro-RO" sz="1600" dirty="0">
                <a:latin typeface="Trebuchet MS" panose="020B0603020202020204" pitchFamily="34" charset="0"/>
              </a:rPr>
              <a:t> cu modificările și completările ulterioare</a:t>
            </a:r>
            <a:endParaRPr lang="ro-RO" sz="1600" i="1" dirty="0">
              <a:latin typeface="Trebuchet MS" panose="020B0603020202020204" pitchFamily="34" charset="0"/>
            </a:endParaRPr>
          </a:p>
          <a:p>
            <a:pPr marL="0" indent="0" algn="just">
              <a:buFont typeface="Wingdings 2" panose="05020102010507070707" pitchFamily="18" charset="2"/>
              <a:buNone/>
              <a:defRPr/>
            </a:pPr>
            <a:endParaRPr lang="en-US" sz="1600" dirty="0">
              <a:latin typeface="Trebuchet MS" panose="020B0603020202020204" pitchFamily="34" charset="0"/>
            </a:endParaRPr>
          </a:p>
          <a:p>
            <a:pPr algn="just">
              <a:defRPr/>
            </a:pPr>
            <a:r>
              <a:rPr lang="ro-RO" sz="1600" dirty="0">
                <a:latin typeface="Trebuchet MS" panose="020B0603020202020204" pitchFamily="34" charset="0"/>
                <a:cs typeface="Arial" panose="020B0604020202020204" pitchFamily="34" charset="0"/>
              </a:rPr>
              <a:t>Fermierii care în anul anterior de plată </a:t>
            </a:r>
            <a:r>
              <a:rPr lang="ro-RO" sz="1600" u="sng" dirty="0">
                <a:latin typeface="Trebuchet MS" panose="020B0603020202020204" pitchFamily="34" charset="0"/>
                <a:cs typeface="Arial" panose="020B0604020202020204" pitchFamily="34" charset="0"/>
              </a:rPr>
              <a:t>ar fi avut dreptul la plăţi directe care nu ar fi depăşit cuantumul de 5.000 euro</a:t>
            </a:r>
            <a:r>
              <a:rPr lang="ro-RO" sz="1600" dirty="0">
                <a:latin typeface="Trebuchet MS" panose="020B0603020202020204" pitchFamily="34" charset="0"/>
                <a:cs typeface="Arial" panose="020B0604020202020204" pitchFamily="34" charset="0"/>
              </a:rPr>
              <a:t>, precum și cei care </a:t>
            </a:r>
            <a:r>
              <a:rPr lang="ro-RO" sz="1600" u="sng" dirty="0">
                <a:latin typeface="Trebuchet MS" panose="020B0603020202020204" pitchFamily="34" charset="0"/>
                <a:cs typeface="Arial" panose="020B0604020202020204" pitchFamily="34" charset="0"/>
              </a:rPr>
              <a:t>nu au depus cerere de plată în anul anterior, dar calculul estimat al plăților directe nu depășește cuantumul de 5.000 euro </a:t>
            </a:r>
            <a:r>
              <a:rPr lang="ro-RO" sz="1600" dirty="0">
                <a:latin typeface="Trebuchet MS" panose="020B0603020202020204" pitchFamily="34" charset="0"/>
                <a:cs typeface="Arial" panose="020B0604020202020204" pitchFamily="34" charset="0"/>
              </a:rPr>
              <a:t>sunt fermieri activi şi beneficiază de plăţi directe.</a:t>
            </a:r>
            <a:endParaRPr lang="en-US" sz="1600" dirty="0">
              <a:latin typeface="Trebuchet MS" panose="020B0603020202020204" pitchFamily="34" charset="0"/>
              <a:cs typeface="Arial" panose="020B0604020202020204" pitchFamily="34" charset="0"/>
            </a:endParaRPr>
          </a:p>
          <a:p>
            <a:pPr algn="just">
              <a:defRPr/>
            </a:pPr>
            <a:r>
              <a:rPr lang="ro-RO" sz="1600" dirty="0">
                <a:latin typeface="Trebuchet MS" panose="020B0603020202020204" pitchFamily="34" charset="0"/>
              </a:rPr>
              <a:t>Fermierii persoane fizice sau persoane juridice care în anul anterior de plată ar fi avut dreptul să primească </a:t>
            </a:r>
            <a:r>
              <a:rPr lang="ro-RO" sz="1600" b="1" dirty="0">
                <a:latin typeface="Trebuchet MS" panose="020B0603020202020204" pitchFamily="34" charset="0"/>
              </a:rPr>
              <a:t>plăți directe în cuantum mai mare de 5000 de euro </a:t>
            </a:r>
            <a:r>
              <a:rPr lang="ro-RO" sz="1600" dirty="0">
                <a:latin typeface="Trebuchet MS" panose="020B0603020202020204" pitchFamily="34" charset="0"/>
              </a:rPr>
              <a:t>sunt fermieri activi și beneficiază de plăți directe dacă dovedesc că au dreptul să desfășoare activitate agricolă conform legii prin unul din următoarele documente:</a:t>
            </a:r>
            <a:endParaRPr lang="en-US" sz="1600" dirty="0">
              <a:latin typeface="Trebuchet MS" panose="020B0603020202020204" pitchFamily="34" charset="0"/>
            </a:endParaRPr>
          </a:p>
          <a:p>
            <a:pPr algn="just">
              <a:defRPr/>
            </a:pPr>
            <a:r>
              <a:rPr lang="ro-RO" sz="1600" b="1" dirty="0">
                <a:latin typeface="Trebuchet MS" panose="020B0603020202020204" pitchFamily="34" charset="0"/>
              </a:rPr>
              <a:t>PERSOANE FIZICE</a:t>
            </a:r>
            <a:r>
              <a:rPr lang="ro-RO" sz="1600" dirty="0">
                <a:latin typeface="Trebuchet MS" panose="020B0603020202020204" pitchFamily="34" charset="0"/>
              </a:rPr>
              <a:t>: </a:t>
            </a:r>
            <a:r>
              <a:rPr lang="ro-RO" sz="1600" dirty="0" err="1">
                <a:latin typeface="Trebuchet MS" panose="020B0603020202020204" pitchFamily="34" charset="0"/>
              </a:rPr>
              <a:t>adeverinţa</a:t>
            </a:r>
            <a:r>
              <a:rPr lang="ro-RO" sz="1600" dirty="0">
                <a:latin typeface="Trebuchet MS" panose="020B0603020202020204" pitchFamily="34" charset="0"/>
              </a:rPr>
              <a:t> eliberată de primărie, conform anexei nr. 5 </a:t>
            </a:r>
            <a:r>
              <a:rPr lang="ro-RO" sz="1600" dirty="0" err="1">
                <a:latin typeface="Trebuchet MS" panose="020B0603020202020204" pitchFamily="34" charset="0"/>
              </a:rPr>
              <a:t>şi</a:t>
            </a:r>
            <a:r>
              <a:rPr lang="ro-RO" sz="1600" dirty="0">
                <a:latin typeface="Trebuchet MS" panose="020B0603020202020204" pitchFamily="34" charset="0"/>
              </a:rPr>
              <a:t>/sau extras din BND al ANSVSA pentru </a:t>
            </a:r>
            <a:r>
              <a:rPr lang="ro-RO" sz="1600" dirty="0" err="1">
                <a:latin typeface="Trebuchet MS" panose="020B0603020202020204" pitchFamily="34" charset="0"/>
              </a:rPr>
              <a:t>deţinătorii</a:t>
            </a:r>
            <a:r>
              <a:rPr lang="ro-RO" sz="1600" dirty="0">
                <a:latin typeface="Trebuchet MS" panose="020B0603020202020204" pitchFamily="34" charset="0"/>
              </a:rPr>
              <a:t> de animale </a:t>
            </a:r>
            <a:r>
              <a:rPr lang="ro-RO" sz="1600" dirty="0">
                <a:solidFill>
                  <a:srgbClr val="00B050"/>
                </a:solidFill>
                <a:latin typeface="Trebuchet MS" panose="020B0603020202020204" pitchFamily="34" charset="0"/>
              </a:rPr>
              <a:t>și/sau adeverință eliberată de primărie din care rezultă că desfășoară activitate de sericicultură</a:t>
            </a:r>
            <a:endParaRPr lang="en-US" sz="1600" dirty="0">
              <a:solidFill>
                <a:srgbClr val="00B050"/>
              </a:solidFill>
              <a:latin typeface="Trebuchet MS" panose="020B0603020202020204" pitchFamily="34" charset="0"/>
            </a:endParaRPr>
          </a:p>
          <a:p>
            <a:pPr algn="just">
              <a:defRPr/>
            </a:pPr>
            <a:r>
              <a:rPr lang="ro-RO" sz="1600" b="1" dirty="0">
                <a:latin typeface="Trebuchet MS" panose="020B0603020202020204" pitchFamily="34" charset="0"/>
              </a:rPr>
              <a:t>PERSOANE JURIDICE / PFA /ÎI/ ÎF</a:t>
            </a:r>
            <a:r>
              <a:rPr lang="ro-RO" sz="1600" dirty="0">
                <a:latin typeface="Trebuchet MS" panose="020B0603020202020204" pitchFamily="34" charset="0"/>
              </a:rPr>
              <a:t>: certificatul constatator eliberat de ONRC</a:t>
            </a:r>
            <a:r>
              <a:rPr lang="ro-RO" sz="1600" dirty="0">
                <a:solidFill>
                  <a:srgbClr val="00B050"/>
                </a:solidFill>
                <a:latin typeface="Trebuchet MS" panose="020B0603020202020204" pitchFamily="34" charset="0"/>
              </a:rPr>
              <a:t>.</a:t>
            </a:r>
            <a:endParaRPr lang="en-US" sz="1600" dirty="0">
              <a:solidFill>
                <a:srgbClr val="00B050"/>
              </a:solidFill>
              <a:latin typeface="Trebuchet MS" panose="020B0603020202020204" pitchFamily="34" charset="0"/>
            </a:endParaRPr>
          </a:p>
          <a:p>
            <a:pPr algn="just">
              <a:defRPr/>
            </a:pPr>
            <a:r>
              <a:rPr lang="ro-RO" sz="1600" b="1" dirty="0">
                <a:latin typeface="Trebuchet MS" panose="020B0603020202020204" pitchFamily="34" charset="0"/>
              </a:rPr>
              <a:t>ALTE FORME DE ORGANIZARE </a:t>
            </a:r>
            <a:r>
              <a:rPr lang="ro-RO" sz="1600" dirty="0">
                <a:latin typeface="Trebuchet MS" panose="020B0603020202020204" pitchFamily="34" charset="0"/>
              </a:rPr>
              <a:t>care nu sunt înregistrate la ONRC: actul de înființare/ actul constitutiv/ statutul/ actul normativ de înființare/ regulamentul de organizare și funcționare.</a:t>
            </a:r>
            <a:endParaRPr lang="en-US" sz="1600" dirty="0">
              <a:latin typeface="Trebuchet MS" panose="020B0603020202020204" pitchFamily="34" charset="0"/>
            </a:endParaRPr>
          </a:p>
          <a:p>
            <a:pPr marL="0" indent="0">
              <a:buFont typeface="Wingdings 2" panose="05020102010507070707" pitchFamily="18" charset="2"/>
              <a:buNone/>
              <a:defRPr/>
            </a:pP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C48A988F-146D-4368-9A55-CFD501FF67D8}"/>
              </a:ext>
            </a:extLst>
          </p:cNvPr>
          <p:cNvSpPr>
            <a:spLocks noGrp="1"/>
          </p:cNvSpPr>
          <p:nvPr>
            <p:ph type="title"/>
          </p:nvPr>
        </p:nvSpPr>
        <p:spPr>
          <a:xfrm>
            <a:off x="990600" y="271021"/>
            <a:ext cx="7772400" cy="338580"/>
          </a:xfrm>
        </p:spPr>
        <p:txBody>
          <a:bodyPr/>
          <a:lstStyle/>
          <a:p>
            <a:pPr algn="ctr"/>
            <a:r>
              <a:rPr lang="ro-RO" altLang="en-US" sz="2000" b="1" dirty="0">
                <a:solidFill>
                  <a:schemeClr val="tx1"/>
                </a:solidFill>
                <a:latin typeface="Trebuchet MS" panose="020B0603020202020204" pitchFamily="34" charset="0"/>
              </a:rPr>
              <a:t> </a:t>
            </a:r>
            <a:r>
              <a:rPr lang="ro-RO" altLang="en-US" sz="2000" b="1" dirty="0">
                <a:solidFill>
                  <a:schemeClr val="tx1"/>
                </a:solidFill>
                <a:latin typeface="Arial" panose="020B0604020202020204" pitchFamily="34" charset="0"/>
                <a:cs typeface="Arial" panose="020B0604020202020204" pitchFamily="34" charset="0"/>
              </a:rPr>
              <a:t>Fermier activ</a:t>
            </a:r>
            <a:endParaRPr lang="en-US" altLang="en-US" sz="2000" dirty="0">
              <a:solidFill>
                <a:schemeClr val="tx1"/>
              </a:solidFill>
            </a:endParaRPr>
          </a:p>
        </p:txBody>
      </p:sp>
      <p:sp>
        <p:nvSpPr>
          <p:cNvPr id="3" name="Content Placeholder 2">
            <a:extLst>
              <a:ext uri="{FF2B5EF4-FFF2-40B4-BE49-F238E27FC236}">
                <a16:creationId xmlns:a16="http://schemas.microsoft.com/office/drawing/2014/main" id="{3F8525FB-DFC7-4D91-B69E-27D3061B6060}"/>
              </a:ext>
            </a:extLst>
          </p:cNvPr>
          <p:cNvSpPr>
            <a:spLocks noGrp="1"/>
          </p:cNvSpPr>
          <p:nvPr>
            <p:ph sz="quarter" idx="1"/>
          </p:nvPr>
        </p:nvSpPr>
        <p:spPr>
          <a:xfrm>
            <a:off x="152400" y="533400"/>
            <a:ext cx="8839200" cy="5924903"/>
          </a:xfrm>
        </p:spPr>
        <p:txBody>
          <a:bodyPr/>
          <a:lstStyle/>
          <a:p>
            <a:pPr algn="just">
              <a:spcBef>
                <a:spcPts val="0"/>
              </a:spcBef>
              <a:buFont typeface="Arial" panose="020B0604020202020204" pitchFamily="34" charset="0"/>
              <a:buChar char="•"/>
              <a:defRPr/>
            </a:pPr>
            <a:r>
              <a:rPr lang="ro-RO" sz="1600" b="1" dirty="0">
                <a:latin typeface="Trebuchet MS" panose="020B0603020202020204" pitchFamily="34" charset="0"/>
              </a:rPr>
              <a:t>FERMIERII CARE EXPLOATEAZĂ </a:t>
            </a:r>
            <a:r>
              <a:rPr lang="en-US" sz="1600" b="1" dirty="0">
                <a:latin typeface="Trebuchet MS" panose="020B0603020202020204" pitchFamily="34" charset="0"/>
              </a:rPr>
              <a:t>MAXIMUM </a:t>
            </a:r>
            <a:r>
              <a:rPr lang="ro-RO" sz="1600" b="1" dirty="0">
                <a:latin typeface="Trebuchet MS" panose="020B0603020202020204" pitchFamily="34" charset="0"/>
              </a:rPr>
              <a:t>50 HA </a:t>
            </a:r>
            <a:r>
              <a:rPr lang="ro-RO" sz="1600" dirty="0">
                <a:latin typeface="Trebuchet MS" panose="020B0603020202020204" pitchFamily="34" charset="0"/>
              </a:rPr>
              <a:t>solicitate eligibile și care în anul anterior de plată ar fi avut dreptul să primească plăți directe în </a:t>
            </a:r>
            <a:r>
              <a:rPr lang="ro-RO" sz="1600" b="1" dirty="0">
                <a:latin typeface="Trebuchet MS" panose="020B0603020202020204" pitchFamily="34" charset="0"/>
              </a:rPr>
              <a:t>cuantum mai mare de 5000 de euro </a:t>
            </a:r>
            <a:r>
              <a:rPr lang="ro-RO" sz="1600" dirty="0">
                <a:latin typeface="Trebuchet MS" panose="020B0603020202020204" pitchFamily="34" charset="0"/>
              </a:rPr>
              <a:t>vor prezenta documente privind îndeplinirea uneia dintre condiții:</a:t>
            </a:r>
            <a:endParaRPr lang="en-US" sz="1600" dirty="0">
              <a:latin typeface="Trebuchet MS" panose="020B0603020202020204" pitchFamily="34" charset="0"/>
            </a:endParaRPr>
          </a:p>
          <a:p>
            <a:pPr marL="0" indent="0" algn="just">
              <a:spcBef>
                <a:spcPts val="0"/>
              </a:spcBef>
              <a:buNone/>
              <a:defRPr/>
            </a:pPr>
            <a:r>
              <a:rPr lang="ro-RO" sz="1600" dirty="0">
                <a:latin typeface="Trebuchet MS" panose="020B0603020202020204" pitchFamily="34" charset="0"/>
              </a:rPr>
              <a:t>a) cuantumul anual total al plăților directe reprezintă cel puțin 5% din veniturile totale obținute din activități neagricole în ultimul an fiscal pentru care sunt disponibile dovezi verificabile </a:t>
            </a:r>
            <a:r>
              <a:rPr lang="ro-RO" sz="1600" b="1" i="1" u="sng" dirty="0">
                <a:latin typeface="Trebuchet MS" panose="020B0603020202020204" pitchFamily="34" charset="0"/>
              </a:rPr>
              <a:t>SAU</a:t>
            </a:r>
            <a:r>
              <a:rPr lang="ro-RO" sz="1600" dirty="0">
                <a:latin typeface="Trebuchet MS" panose="020B0603020202020204" pitchFamily="34" charset="0"/>
              </a:rPr>
              <a:t> b) au venituri din activități agricole de cel puțin 1/3 din veniturile totale obținute în ultimul an fiscal pentru care sunt disponibile dovezi verificabile.</a:t>
            </a:r>
            <a:endParaRPr lang="en-US" sz="1600" dirty="0">
              <a:solidFill>
                <a:srgbClr val="00B050"/>
              </a:solidFill>
              <a:latin typeface="Trebuchet MS" panose="020B0603020202020204" pitchFamily="34" charset="0"/>
            </a:endParaRPr>
          </a:p>
          <a:p>
            <a:pPr algn="just">
              <a:spcBef>
                <a:spcPts val="0"/>
              </a:spcBef>
              <a:defRPr/>
            </a:pPr>
            <a:r>
              <a:rPr lang="ro-RO" sz="1600" b="1" dirty="0">
                <a:latin typeface="Trebuchet MS" panose="020B0603020202020204" pitchFamily="34" charset="0"/>
              </a:rPr>
              <a:t>FERMIERII </a:t>
            </a:r>
            <a:r>
              <a:rPr lang="en-US" sz="1600" b="1" dirty="0">
                <a:latin typeface="Trebuchet MS" panose="020B0603020202020204" pitchFamily="34" charset="0"/>
              </a:rPr>
              <a:t>cu</a:t>
            </a:r>
            <a:r>
              <a:rPr lang="ro-RO" sz="1600" b="1" dirty="0">
                <a:latin typeface="Trebuchet MS" panose="020B0603020202020204" pitchFamily="34" charset="0"/>
              </a:rPr>
              <a:t> MAXIMUM 50 HECTARE solicitate eligibile, </a:t>
            </a:r>
            <a:r>
              <a:rPr lang="ro-RO" sz="1600" dirty="0">
                <a:latin typeface="Trebuchet MS" panose="020B0603020202020204" pitchFamily="34" charset="0"/>
              </a:rPr>
              <a:t>pentru a demonstra îndeplinirea uneia dintre condițiile de la a) sau b), prezintă:</a:t>
            </a:r>
            <a:endParaRPr lang="en-US" sz="1600" dirty="0">
              <a:latin typeface="Trebuchet MS" panose="020B0603020202020204" pitchFamily="34" charset="0"/>
            </a:endParaRPr>
          </a:p>
          <a:p>
            <a:pPr marL="0" indent="0" algn="just">
              <a:spcBef>
                <a:spcPts val="0"/>
              </a:spcBef>
              <a:buNone/>
              <a:defRPr/>
            </a:pPr>
            <a:r>
              <a:rPr lang="ro-RO" sz="1600" b="1" dirty="0">
                <a:latin typeface="Trebuchet MS" panose="020B0603020202020204" pitchFamily="34" charset="0"/>
              </a:rPr>
              <a:t>- PERSOANELE FIZICE: </a:t>
            </a:r>
            <a:r>
              <a:rPr lang="ro-RO" sz="1600" dirty="0">
                <a:latin typeface="Trebuchet MS" panose="020B0603020202020204" pitchFamily="34" charset="0"/>
              </a:rPr>
              <a:t>adeverința eliberată de primărie conform înscrisurilor din registrul agricol</a:t>
            </a:r>
            <a:r>
              <a:rPr lang="ro-RO" sz="1600" b="1" dirty="0">
                <a:latin typeface="Trebuchet MS" panose="020B0603020202020204" pitchFamily="34" charset="0"/>
              </a:rPr>
              <a:t> </a:t>
            </a:r>
            <a:r>
              <a:rPr lang="ro-RO" sz="1600" dirty="0">
                <a:latin typeface="Trebuchet MS" panose="020B0603020202020204" pitchFamily="34" charset="0"/>
              </a:rPr>
              <a:t>sau extras din BND al ANSVSA pentru deținătorii de animale </a:t>
            </a:r>
            <a:r>
              <a:rPr lang="ro-RO" sz="1600" dirty="0">
                <a:solidFill>
                  <a:srgbClr val="00B050"/>
                </a:solidFill>
                <a:latin typeface="Trebuchet MS" panose="020B0603020202020204" pitchFamily="34" charset="0"/>
              </a:rPr>
              <a:t>și/sau adeverință eliberată de primărie din care rezultă că desfășoară activitate de sericicultură, după caz </a:t>
            </a:r>
            <a:r>
              <a:rPr lang="ro-RO" sz="1600" dirty="0">
                <a:latin typeface="Trebuchet MS" panose="020B0603020202020204" pitchFamily="34" charset="0"/>
              </a:rPr>
              <a:t>și </a:t>
            </a:r>
            <a:r>
              <a:rPr lang="ro-RO" sz="1600" b="1" dirty="0">
                <a:latin typeface="Trebuchet MS" panose="020B0603020202020204" pitchFamily="34" charset="0"/>
              </a:rPr>
              <a:t>adeverința de la ANAF </a:t>
            </a:r>
            <a:r>
              <a:rPr lang="ro-RO" sz="1600" dirty="0">
                <a:latin typeface="Trebuchet MS" panose="020B0603020202020204" pitchFamily="34" charset="0"/>
              </a:rPr>
              <a:t>privind veniturile agricole și veniturile totale realizate în cel mai recent an fiscal pentru care sunt disponibile astfel de dovezi</a:t>
            </a:r>
          </a:p>
          <a:p>
            <a:pPr marL="0" indent="0" algn="just">
              <a:spcBef>
                <a:spcPts val="0"/>
              </a:spcBef>
              <a:buNone/>
              <a:defRPr/>
            </a:pPr>
            <a:r>
              <a:rPr lang="ro-RO" sz="1600" dirty="0">
                <a:latin typeface="Trebuchet MS" panose="020B0603020202020204" pitchFamily="34" charset="0"/>
              </a:rPr>
              <a:t>- </a:t>
            </a:r>
            <a:r>
              <a:rPr lang="ro-RO" sz="1600" b="1" dirty="0">
                <a:latin typeface="Trebuchet MS" panose="020B0603020202020204" pitchFamily="34" charset="0"/>
              </a:rPr>
              <a:t>PFA /ÎI/ ÎF: </a:t>
            </a:r>
            <a:r>
              <a:rPr lang="ro-RO" sz="1600" dirty="0">
                <a:latin typeface="Trebuchet MS" panose="020B0603020202020204" pitchFamily="34" charset="0"/>
              </a:rPr>
              <a:t>certificatul constatator eliberat de ONRC și adeverința de venituri de la ANAF privind veniturile agricole și veniturile totale realizate în cel mai recent an fiscal pentru care sunt disponibile astfel de dovezi </a:t>
            </a:r>
            <a:r>
              <a:rPr lang="ro-RO" sz="1600" dirty="0">
                <a:solidFill>
                  <a:srgbClr val="00B050"/>
                </a:solidFill>
                <a:latin typeface="Trebuchet MS" panose="020B0603020202020204" pitchFamily="34" charset="0"/>
              </a:rPr>
              <a:t>În cazul persoanelor fizice, PFA, II, IF veniturile agricole prevăzute în adeverința eliberată de ANAF se completează cu veniturile agricole acordate sub formă de subvenție de către APIA, în baza cererii de plată.</a:t>
            </a:r>
            <a:endParaRPr lang="en-US" sz="1600" dirty="0">
              <a:latin typeface="Trebuchet MS" panose="020B0603020202020204" pitchFamily="34" charset="0"/>
            </a:endParaRPr>
          </a:p>
          <a:p>
            <a:pPr marL="0" indent="0" algn="just">
              <a:spcBef>
                <a:spcPts val="0"/>
              </a:spcBef>
              <a:buNone/>
              <a:defRPr/>
            </a:pPr>
            <a:r>
              <a:rPr lang="ro-RO" sz="1600" dirty="0">
                <a:latin typeface="Trebuchet MS" panose="020B0603020202020204" pitchFamily="34" charset="0"/>
              </a:rPr>
              <a:t>- </a:t>
            </a:r>
            <a:r>
              <a:rPr lang="ro-RO" sz="1600" b="1" dirty="0">
                <a:latin typeface="Trebuchet MS" panose="020B0603020202020204" pitchFamily="34" charset="0"/>
              </a:rPr>
              <a:t>PERSOANELE JURIDICE: </a:t>
            </a:r>
            <a:r>
              <a:rPr lang="ro-RO" sz="1600" dirty="0">
                <a:latin typeface="Trebuchet MS" panose="020B0603020202020204" pitchFamily="34" charset="0"/>
              </a:rPr>
              <a:t>certificatul constatator eliberat de ONRC și Adeverința </a:t>
            </a:r>
            <a:r>
              <a:rPr lang="en-US" sz="1600" dirty="0" err="1">
                <a:latin typeface="Trebuchet MS" panose="020B0603020202020204" pitchFamily="34" charset="0"/>
              </a:rPr>
              <a:t>privind</a:t>
            </a:r>
            <a:r>
              <a:rPr lang="en-US" sz="1600" dirty="0">
                <a:latin typeface="Trebuchet MS" panose="020B0603020202020204" pitchFamily="34" charset="0"/>
              </a:rPr>
              <a:t> </a:t>
            </a:r>
            <a:r>
              <a:rPr lang="en-US" sz="1600" dirty="0" err="1">
                <a:latin typeface="Trebuchet MS" panose="020B0603020202020204" pitchFamily="34" charset="0"/>
              </a:rPr>
              <a:t>veniturile</a:t>
            </a:r>
            <a:r>
              <a:rPr lang="en-US" sz="1600" dirty="0">
                <a:latin typeface="Trebuchet MS" panose="020B0603020202020204" pitchFamily="34" charset="0"/>
              </a:rPr>
              <a:t> </a:t>
            </a:r>
            <a:r>
              <a:rPr lang="en-US" sz="1600" dirty="0" err="1">
                <a:latin typeface="Trebuchet MS" panose="020B0603020202020204" pitchFamily="34" charset="0"/>
              </a:rPr>
              <a:t>realizate</a:t>
            </a:r>
            <a:r>
              <a:rPr lang="ro-RO" sz="1600" dirty="0">
                <a:latin typeface="Trebuchet MS" panose="020B0603020202020204" pitchFamily="34" charset="0"/>
              </a:rPr>
              <a:t> în cel mai recent an fiscal pentru care sunt disponibile dovezi, Anexa nr. 9 la</a:t>
            </a:r>
            <a:r>
              <a:rPr lang="ro-RO" sz="1600" b="1" dirty="0">
                <a:latin typeface="Trebuchet MS" panose="020B0603020202020204" pitchFamily="34" charset="0"/>
                <a:cs typeface="Arial" panose="020B0604020202020204" pitchFamily="34" charset="0"/>
              </a:rPr>
              <a:t> </a:t>
            </a:r>
            <a:r>
              <a:rPr lang="ro-RO" sz="1600" dirty="0">
                <a:latin typeface="Trebuchet MS" panose="020B0603020202020204" pitchFamily="34" charset="0"/>
              </a:rPr>
              <a:t>O</a:t>
            </a:r>
            <a:r>
              <a:rPr lang="en-US" sz="1600" dirty="0" err="1">
                <a:latin typeface="Trebuchet MS" panose="020B0603020202020204" pitchFamily="34" charset="0"/>
              </a:rPr>
              <a:t>rdin</a:t>
            </a:r>
            <a:r>
              <a:rPr lang="ro-RO" sz="1600" dirty="0">
                <a:latin typeface="Trebuchet MS" panose="020B0603020202020204" pitchFamily="34" charset="0"/>
              </a:rPr>
              <a:t>ul MADR nr. 106/2024, cu modificările și completările ulterioare.</a:t>
            </a:r>
            <a:endParaRPr lang="en-US" sz="1600" dirty="0">
              <a:latin typeface="Trebuchet MS" panose="020B0603020202020204" pitchFamily="34" charset="0"/>
            </a:endParaRPr>
          </a:p>
          <a:p>
            <a:pPr marL="0" indent="0" algn="just">
              <a:spcBef>
                <a:spcPts val="0"/>
              </a:spcBef>
              <a:buNone/>
              <a:defRPr/>
            </a:pPr>
            <a:r>
              <a:rPr lang="ro-RO" sz="1600" dirty="0">
                <a:latin typeface="Trebuchet MS" panose="020B0603020202020204" pitchFamily="34" charset="0"/>
              </a:rPr>
              <a:t>- </a:t>
            </a:r>
            <a:r>
              <a:rPr lang="ro-RO" sz="1400" b="1" dirty="0">
                <a:latin typeface="Trebuchet MS" panose="020B0603020202020204" pitchFamily="34" charset="0"/>
              </a:rPr>
              <a:t>Alte forme de organizare</a:t>
            </a:r>
            <a:r>
              <a:rPr lang="ro-RO" sz="1400" dirty="0">
                <a:latin typeface="Trebuchet MS" panose="020B0603020202020204" pitchFamily="34" charset="0"/>
              </a:rPr>
              <a:t>: actul de înființare/ actul constitutiv/ statutul/ actul normativ de înființare/ regulamentul de organizare și funcționare și Adeverința </a:t>
            </a:r>
            <a:r>
              <a:rPr lang="en-US" sz="1400" dirty="0" err="1">
                <a:latin typeface="Trebuchet MS" panose="020B0603020202020204" pitchFamily="34" charset="0"/>
              </a:rPr>
              <a:t>privind</a:t>
            </a:r>
            <a:r>
              <a:rPr lang="en-US" sz="1400" dirty="0">
                <a:latin typeface="Trebuchet MS" panose="020B0603020202020204" pitchFamily="34" charset="0"/>
              </a:rPr>
              <a:t> </a:t>
            </a:r>
            <a:r>
              <a:rPr lang="en-US" sz="1400" dirty="0" err="1">
                <a:latin typeface="Trebuchet MS" panose="020B0603020202020204" pitchFamily="34" charset="0"/>
              </a:rPr>
              <a:t>veniturile</a:t>
            </a:r>
            <a:r>
              <a:rPr lang="en-US" sz="1400" dirty="0">
                <a:latin typeface="Trebuchet MS" panose="020B0603020202020204" pitchFamily="34" charset="0"/>
              </a:rPr>
              <a:t> </a:t>
            </a:r>
            <a:r>
              <a:rPr lang="en-US" sz="1400" dirty="0" err="1">
                <a:latin typeface="Trebuchet MS" panose="020B0603020202020204" pitchFamily="34" charset="0"/>
              </a:rPr>
              <a:t>realizate</a:t>
            </a:r>
            <a:r>
              <a:rPr lang="ro-RO" sz="1400" dirty="0">
                <a:latin typeface="Trebuchet MS" panose="020B0603020202020204" pitchFamily="34" charset="0"/>
              </a:rPr>
              <a:t> în cel mai recent an fiscal pentru care sunt disponibile dovezi, Anexa nr. 9 la O</a:t>
            </a:r>
            <a:r>
              <a:rPr lang="en-US" sz="1400" dirty="0" err="1">
                <a:latin typeface="Trebuchet MS" panose="020B0603020202020204" pitchFamily="34" charset="0"/>
              </a:rPr>
              <a:t>rdin</a:t>
            </a:r>
            <a:r>
              <a:rPr lang="ro-RO" sz="1400" dirty="0">
                <a:latin typeface="Trebuchet MS" panose="020B0603020202020204" pitchFamily="34" charset="0"/>
              </a:rPr>
              <a:t>ul MADR nr.106/2024</a:t>
            </a:r>
            <a:endParaRPr lang="en-US" sz="1400" b="1" dirty="0">
              <a:latin typeface="Trebuchet MS" panose="020B0603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9C821D2C-B6D9-453F-B412-7FD80B37119B}"/>
              </a:ext>
            </a:extLst>
          </p:cNvPr>
          <p:cNvSpPr>
            <a:spLocks noGrp="1"/>
          </p:cNvSpPr>
          <p:nvPr>
            <p:ph type="title"/>
          </p:nvPr>
        </p:nvSpPr>
        <p:spPr>
          <a:xfrm>
            <a:off x="914400" y="274638"/>
            <a:ext cx="7772400" cy="563562"/>
          </a:xfrm>
        </p:spPr>
        <p:txBody>
          <a:bodyPr/>
          <a:lstStyle/>
          <a:p>
            <a:pPr algn="ctr"/>
            <a:r>
              <a:rPr lang="en-US" altLang="en-US" sz="2400" b="1" dirty="0">
                <a:solidFill>
                  <a:schemeClr val="tx1"/>
                </a:solidFill>
                <a:latin typeface="Trebuchet MS" panose="020B0603020202020204" pitchFamily="34" charset="0"/>
              </a:rPr>
              <a:t>            </a:t>
            </a:r>
            <a:r>
              <a:rPr lang="ro-RO" altLang="en-US" sz="2400" b="1" dirty="0">
                <a:solidFill>
                  <a:schemeClr val="tx1"/>
                </a:solidFill>
                <a:latin typeface="Trebuchet MS" panose="020B0603020202020204" pitchFamily="34" charset="0"/>
              </a:rPr>
              <a:t>Condiții de eligibilitate - </a:t>
            </a:r>
            <a:r>
              <a:rPr lang="ro-RO" altLang="en-US" sz="2400" b="1" dirty="0">
                <a:solidFill>
                  <a:schemeClr val="tx1"/>
                </a:solidFill>
                <a:latin typeface="Trebuchet MS" panose="020B0603020202020204" pitchFamily="34" charset="0"/>
                <a:cs typeface="Arial" panose="020B0604020202020204" pitchFamily="34" charset="0"/>
              </a:rPr>
              <a:t>Fermier activ</a:t>
            </a:r>
            <a:endParaRPr lang="en-US" altLang="en-US" sz="2400" b="1" dirty="0">
              <a:solidFill>
                <a:schemeClr val="tx1"/>
              </a:solidFill>
              <a:latin typeface="Trebuchet MS" panose="020B0603020202020204" pitchFamily="34" charset="0"/>
            </a:endParaRPr>
          </a:p>
        </p:txBody>
      </p:sp>
      <p:sp>
        <p:nvSpPr>
          <p:cNvPr id="3" name="Content Placeholder 2">
            <a:extLst>
              <a:ext uri="{FF2B5EF4-FFF2-40B4-BE49-F238E27FC236}">
                <a16:creationId xmlns:a16="http://schemas.microsoft.com/office/drawing/2014/main" id="{76ADAE26-766F-438F-A62E-190C43D727B4}"/>
              </a:ext>
            </a:extLst>
          </p:cNvPr>
          <p:cNvSpPr>
            <a:spLocks noGrp="1"/>
          </p:cNvSpPr>
          <p:nvPr>
            <p:ph sz="quarter" idx="1"/>
          </p:nvPr>
        </p:nvSpPr>
        <p:spPr>
          <a:xfrm>
            <a:off x="533400" y="838200"/>
            <a:ext cx="8382000" cy="5029200"/>
          </a:xfrm>
        </p:spPr>
        <p:txBody>
          <a:bodyPr/>
          <a:lstStyle/>
          <a:p>
            <a:pPr algn="just">
              <a:defRPr/>
            </a:pPr>
            <a:r>
              <a:rPr lang="ro-RO" sz="1600" dirty="0">
                <a:solidFill>
                  <a:srgbClr val="00B050"/>
                </a:solidFill>
                <a:latin typeface="Trebuchet MS" panose="020B0603020202020204" pitchFamily="34" charset="0"/>
              </a:rPr>
              <a:t>Fermierii persoane fizice sau juridice care </a:t>
            </a:r>
            <a:r>
              <a:rPr lang="ro-RO" sz="1600" b="1" dirty="0">
                <a:solidFill>
                  <a:srgbClr val="00B050"/>
                </a:solidFill>
                <a:latin typeface="Trebuchet MS" panose="020B0603020202020204" pitchFamily="34" charset="0"/>
              </a:rPr>
              <a:t>depun pentru prima dată cerere de plată</a:t>
            </a:r>
          </a:p>
          <a:p>
            <a:pPr marL="0" indent="0" algn="just">
              <a:buNone/>
              <a:defRPr/>
            </a:pPr>
            <a:r>
              <a:rPr lang="ro-RO" sz="1600" dirty="0">
                <a:solidFill>
                  <a:srgbClr val="00B050"/>
                </a:solidFill>
                <a:latin typeface="Trebuchet MS" panose="020B0603020202020204" pitchFamily="34" charset="0"/>
              </a:rPr>
              <a:t>sunt fermierii care nu a</a:t>
            </a:r>
            <a:r>
              <a:rPr lang="en-US" sz="1600" dirty="0">
                <a:solidFill>
                  <a:srgbClr val="00B050"/>
                </a:solidFill>
                <a:latin typeface="Trebuchet MS" panose="020B0603020202020204" pitchFamily="34" charset="0"/>
              </a:rPr>
              <a:t>u</a:t>
            </a:r>
            <a:r>
              <a:rPr lang="ro-RO" sz="1600" dirty="0">
                <a:solidFill>
                  <a:srgbClr val="00B050"/>
                </a:solidFill>
                <a:latin typeface="Trebuchet MS" panose="020B0603020202020204" pitchFamily="34" charset="0"/>
              </a:rPr>
              <a:t> mai depus anterior o cerere de plată în Sistemul Integrat de Administrare și Control cu scopul obținerii sprijinului financiar.</a:t>
            </a:r>
          </a:p>
          <a:p>
            <a:pPr marL="0" indent="0" algn="just">
              <a:buNone/>
              <a:defRPr/>
            </a:pPr>
            <a:r>
              <a:rPr lang="ro-RO" sz="1600" dirty="0">
                <a:latin typeface="Trebuchet MS" panose="020B0603020202020204" pitchFamily="34" charset="0"/>
              </a:rPr>
              <a:t>Fermierii persoane fizice sau juridice care </a:t>
            </a:r>
            <a:r>
              <a:rPr lang="ro-RO" sz="1600" b="1" dirty="0">
                <a:latin typeface="Trebuchet MS" panose="020B0603020202020204" pitchFamily="34" charset="0"/>
              </a:rPr>
              <a:t>depun pentru prima dată cerere de plată</a:t>
            </a:r>
          </a:p>
          <a:p>
            <a:pPr marL="0" indent="0" algn="just">
              <a:buNone/>
              <a:defRPr/>
            </a:pPr>
            <a:r>
              <a:rPr lang="ro-RO" sz="1600" dirty="0">
                <a:latin typeface="Trebuchet MS" panose="020B0603020202020204" pitchFamily="34" charset="0"/>
              </a:rPr>
              <a:t>calculul estimat al plăților directe </a:t>
            </a:r>
            <a:r>
              <a:rPr lang="ro-RO" sz="1600" b="1" dirty="0">
                <a:latin typeface="Trebuchet MS" panose="020B0603020202020204" pitchFamily="34" charset="0"/>
              </a:rPr>
              <a:t>depășeste 5000 de euro</a:t>
            </a:r>
            <a:r>
              <a:rPr lang="ro-RO" sz="1600" dirty="0">
                <a:latin typeface="Trebuchet MS" panose="020B0603020202020204" pitchFamily="34" charset="0"/>
              </a:rPr>
              <a:t>, </a:t>
            </a:r>
            <a:r>
              <a:rPr lang="ro-RO" sz="1600" b="1" dirty="0">
                <a:latin typeface="Trebuchet MS" panose="020B0603020202020204" pitchFamily="34" charset="0"/>
              </a:rPr>
              <a:t>sunt fermieri activi</a:t>
            </a:r>
            <a:r>
              <a:rPr lang="ro-RO" sz="1600" dirty="0">
                <a:latin typeface="Trebuchet MS" panose="020B0603020202020204" pitchFamily="34" charset="0"/>
              </a:rPr>
              <a:t> dacă fac dovada că au dreptul să desfășoare activitate agricolă conform legii prin documentele prezentate</a:t>
            </a:r>
            <a:r>
              <a:rPr lang="en-US" sz="1600" dirty="0">
                <a:latin typeface="Trebuchet MS" panose="020B0603020202020204" pitchFamily="34" charset="0"/>
              </a:rPr>
              <a:t>:</a:t>
            </a:r>
          </a:p>
          <a:p>
            <a:pPr algn="just">
              <a:defRPr/>
            </a:pPr>
            <a:r>
              <a:rPr lang="ro-RO" sz="1600" b="1" dirty="0">
                <a:latin typeface="Trebuchet MS" panose="020B0603020202020204" pitchFamily="34" charset="0"/>
              </a:rPr>
              <a:t>PERSOANELE JURIDICE </a:t>
            </a:r>
            <a:r>
              <a:rPr lang="ro-RO" sz="1600" dirty="0">
                <a:latin typeface="Trebuchet MS" panose="020B0603020202020204" pitchFamily="34" charset="0"/>
              </a:rPr>
              <a:t>prezintă</a:t>
            </a:r>
            <a:r>
              <a:rPr lang="ro-RO" sz="1600" b="1" dirty="0">
                <a:latin typeface="Trebuchet MS" panose="020B0603020202020204" pitchFamily="34" charset="0"/>
              </a:rPr>
              <a:t> </a:t>
            </a:r>
            <a:r>
              <a:rPr lang="ro-RO" sz="1600" dirty="0">
                <a:latin typeface="Trebuchet MS" panose="020B0603020202020204" pitchFamily="34" charset="0"/>
              </a:rPr>
              <a:t>dovada înregistrării cu activitate agricolă  la ONRC</a:t>
            </a:r>
            <a:endParaRPr lang="en-US" sz="1600" dirty="0">
              <a:solidFill>
                <a:srgbClr val="00B050"/>
              </a:solidFill>
              <a:latin typeface="Trebuchet MS" panose="020B0603020202020204" pitchFamily="34" charset="0"/>
            </a:endParaRPr>
          </a:p>
          <a:p>
            <a:pPr algn="just">
              <a:defRPr/>
            </a:pPr>
            <a:r>
              <a:rPr lang="ro-RO" sz="1600" b="1" dirty="0">
                <a:latin typeface="Trebuchet MS" panose="020B0603020202020204" pitchFamily="34" charset="0"/>
              </a:rPr>
              <a:t>Alte forme de organizare</a:t>
            </a:r>
            <a:r>
              <a:rPr lang="ro-RO" sz="1600" dirty="0">
                <a:latin typeface="Trebuchet MS" panose="020B0603020202020204" pitchFamily="34" charset="0"/>
              </a:rPr>
              <a:t> decât cele înregistrate la ONRC prezintă actul de înființare/actul constitutiv/statutul/actul normativ de înfiintare/regulamentul de organizare și funcționare care menționează în mod expres activitatea agricolă în cazul persoanelor juridice care nu sunt înregistrate la ONRC</a:t>
            </a:r>
            <a:r>
              <a:rPr lang="en-US" sz="1600" dirty="0">
                <a:latin typeface="Trebuchet MS" panose="020B0603020202020204" pitchFamily="34" charset="0"/>
              </a:rPr>
              <a:t>     </a:t>
            </a:r>
            <a:endParaRPr lang="en-US" sz="1600" dirty="0">
              <a:solidFill>
                <a:srgbClr val="00B050"/>
              </a:solidFill>
              <a:latin typeface="Trebuchet MS" panose="020B0603020202020204" pitchFamily="34" charset="0"/>
            </a:endParaRPr>
          </a:p>
          <a:p>
            <a:pPr algn="just">
              <a:defRPr/>
            </a:pPr>
            <a:r>
              <a:rPr lang="ro-RO" sz="1600" b="1" dirty="0">
                <a:solidFill>
                  <a:srgbClr val="00B050"/>
                </a:solidFill>
                <a:latin typeface="Trebuchet MS" panose="020B0603020202020204" pitchFamily="34" charset="0"/>
              </a:rPr>
              <a:t>PERSOANELE FIZICE / PFA/II/IF</a:t>
            </a:r>
            <a:r>
              <a:rPr lang="ro-RO" sz="1600" dirty="0">
                <a:solidFill>
                  <a:srgbClr val="00B050"/>
                </a:solidFill>
                <a:latin typeface="Trebuchet MS" panose="020B0603020202020204" pitchFamily="34" charset="0"/>
              </a:rPr>
              <a:t> prezintă adeverinţa conform înscrisurilor din registrul agricol, aferente anului curent de cerere, iar pentru crescătorii de animale care nu dețin terenuri, extras din BND și/sau adeverință eliberată de primărie din care rezultă că desfășoară activitate de sericicultură, după caz.</a:t>
            </a:r>
            <a:r>
              <a:rPr lang="en-US" sz="1600" dirty="0">
                <a:solidFill>
                  <a:srgbClr val="00B050"/>
                </a:solidFill>
                <a:latin typeface="Trebuchet MS" panose="020B0603020202020204" pitchFamily="34" charset="0"/>
              </a:rPr>
              <a:t> </a:t>
            </a:r>
          </a:p>
          <a:p>
            <a:pPr algn="just">
              <a:defRPr/>
            </a:pPr>
            <a:r>
              <a:rPr lang="ro-RO" sz="1600" dirty="0">
                <a:solidFill>
                  <a:schemeClr val="tx1">
                    <a:lumMod val="95000"/>
                    <a:lumOff val="5000"/>
                  </a:schemeClr>
                </a:solidFill>
                <a:latin typeface="Trebuchet MS" panose="020B0603020202020204" pitchFamily="34" charset="0"/>
              </a:rPr>
              <a:t>Dovezile verificabile pentru fermier activ</a:t>
            </a:r>
            <a:r>
              <a:rPr lang="en-US" sz="1600" dirty="0">
                <a:solidFill>
                  <a:schemeClr val="tx1">
                    <a:lumMod val="95000"/>
                    <a:lumOff val="5000"/>
                  </a:schemeClr>
                </a:solidFill>
                <a:latin typeface="Trebuchet MS" panose="020B0603020202020204" pitchFamily="34" charset="0"/>
              </a:rPr>
              <a:t> se </a:t>
            </a:r>
            <a:r>
              <a:rPr lang="en-US" sz="1600" dirty="0" err="1">
                <a:solidFill>
                  <a:schemeClr val="tx1">
                    <a:lumMod val="95000"/>
                    <a:lumOff val="5000"/>
                  </a:schemeClr>
                </a:solidFill>
                <a:latin typeface="Trebuchet MS" panose="020B0603020202020204" pitchFamily="34" charset="0"/>
              </a:rPr>
              <a:t>prezintă</a:t>
            </a:r>
            <a:r>
              <a:rPr lang="en-US" sz="1600" dirty="0">
                <a:solidFill>
                  <a:schemeClr val="tx1">
                    <a:lumMod val="95000"/>
                    <a:lumOff val="5000"/>
                  </a:schemeClr>
                </a:solidFill>
                <a:latin typeface="Trebuchet MS" panose="020B0603020202020204" pitchFamily="34" charset="0"/>
              </a:rPr>
              <a:t> la APIA la </a:t>
            </a:r>
            <a:r>
              <a:rPr lang="en-US" sz="1600" dirty="0" err="1">
                <a:solidFill>
                  <a:schemeClr val="tx1">
                    <a:lumMod val="95000"/>
                    <a:lumOff val="5000"/>
                  </a:schemeClr>
                </a:solidFill>
                <a:latin typeface="Trebuchet MS" panose="020B0603020202020204" pitchFamily="34" charset="0"/>
              </a:rPr>
              <a:t>depunerea</a:t>
            </a:r>
            <a:r>
              <a:rPr lang="en-US" sz="1600" dirty="0">
                <a:solidFill>
                  <a:schemeClr val="tx1">
                    <a:lumMod val="95000"/>
                    <a:lumOff val="5000"/>
                  </a:schemeClr>
                </a:solidFill>
                <a:latin typeface="Trebuchet MS" panose="020B0603020202020204" pitchFamily="34" charset="0"/>
              </a:rPr>
              <a:t> </a:t>
            </a:r>
            <a:r>
              <a:rPr lang="en-US" sz="1600" dirty="0" err="1">
                <a:solidFill>
                  <a:schemeClr val="tx1">
                    <a:lumMod val="95000"/>
                    <a:lumOff val="5000"/>
                  </a:schemeClr>
                </a:solidFill>
                <a:latin typeface="Trebuchet MS" panose="020B0603020202020204" pitchFamily="34" charset="0"/>
              </a:rPr>
              <a:t>cererii</a:t>
            </a:r>
            <a:r>
              <a:rPr lang="en-US" sz="1600" dirty="0">
                <a:solidFill>
                  <a:schemeClr val="tx1">
                    <a:lumMod val="95000"/>
                    <a:lumOff val="5000"/>
                  </a:schemeClr>
                </a:solidFill>
                <a:latin typeface="Trebuchet MS" panose="020B0603020202020204" pitchFamily="34" charset="0"/>
              </a:rPr>
              <a:t> de </a:t>
            </a:r>
            <a:r>
              <a:rPr lang="en-US" sz="1600" dirty="0" err="1">
                <a:solidFill>
                  <a:schemeClr val="tx1">
                    <a:lumMod val="95000"/>
                    <a:lumOff val="5000"/>
                  </a:schemeClr>
                </a:solidFill>
                <a:latin typeface="Trebuchet MS" panose="020B0603020202020204" pitchFamily="34" charset="0"/>
              </a:rPr>
              <a:t>plată</a:t>
            </a:r>
            <a:r>
              <a:rPr lang="en-US" sz="1600" dirty="0">
                <a:solidFill>
                  <a:schemeClr val="tx1">
                    <a:lumMod val="95000"/>
                    <a:lumOff val="5000"/>
                  </a:schemeClr>
                </a:solidFill>
                <a:latin typeface="Trebuchet MS" panose="020B0603020202020204" pitchFamily="34" charset="0"/>
              </a:rPr>
              <a:t>, </a:t>
            </a:r>
            <a:r>
              <a:rPr lang="en-US" sz="1600" dirty="0" err="1">
                <a:solidFill>
                  <a:schemeClr val="tx1">
                    <a:lumMod val="95000"/>
                    <a:lumOff val="5000"/>
                  </a:schemeClr>
                </a:solidFill>
                <a:latin typeface="Trebuchet MS" panose="020B0603020202020204" pitchFamily="34" charset="0"/>
              </a:rPr>
              <a:t>dar</a:t>
            </a:r>
            <a:r>
              <a:rPr lang="en-US" sz="1600" dirty="0">
                <a:solidFill>
                  <a:schemeClr val="tx1">
                    <a:lumMod val="95000"/>
                    <a:lumOff val="5000"/>
                  </a:schemeClr>
                </a:solidFill>
                <a:latin typeface="Trebuchet MS" panose="020B0603020202020204" pitchFamily="34" charset="0"/>
              </a:rPr>
              <a:t> nu </a:t>
            </a:r>
            <a:r>
              <a:rPr lang="en-US" sz="1600" dirty="0" err="1">
                <a:solidFill>
                  <a:schemeClr val="tx1">
                    <a:lumMod val="95000"/>
                    <a:lumOff val="5000"/>
                  </a:schemeClr>
                </a:solidFill>
                <a:latin typeface="Trebuchet MS" panose="020B0603020202020204" pitchFamily="34" charset="0"/>
              </a:rPr>
              <a:t>mai</a:t>
            </a:r>
            <a:r>
              <a:rPr lang="en-US" sz="1600" dirty="0">
                <a:solidFill>
                  <a:schemeClr val="tx1">
                    <a:lumMod val="95000"/>
                    <a:lumOff val="5000"/>
                  </a:schemeClr>
                </a:solidFill>
                <a:latin typeface="Trebuchet MS" panose="020B0603020202020204" pitchFamily="34" charset="0"/>
              </a:rPr>
              <a:t> </a:t>
            </a:r>
            <a:r>
              <a:rPr lang="en-US" sz="1600" dirty="0" err="1">
                <a:solidFill>
                  <a:schemeClr val="tx1">
                    <a:lumMod val="95000"/>
                    <a:lumOff val="5000"/>
                  </a:schemeClr>
                </a:solidFill>
                <a:latin typeface="Trebuchet MS" panose="020B0603020202020204" pitchFamily="34" charset="0"/>
              </a:rPr>
              <a:t>târziu</a:t>
            </a:r>
            <a:r>
              <a:rPr lang="en-US" sz="1600" dirty="0">
                <a:solidFill>
                  <a:schemeClr val="tx1">
                    <a:lumMod val="95000"/>
                    <a:lumOff val="5000"/>
                  </a:schemeClr>
                </a:solidFill>
                <a:latin typeface="Trebuchet MS" panose="020B0603020202020204" pitchFamily="34" charset="0"/>
              </a:rPr>
              <a:t> de </a:t>
            </a:r>
            <a:r>
              <a:rPr lang="ro-RO" sz="1600" dirty="0">
                <a:solidFill>
                  <a:schemeClr val="tx1">
                    <a:lumMod val="95000"/>
                    <a:lumOff val="5000"/>
                  </a:schemeClr>
                </a:solidFill>
                <a:latin typeface="Trebuchet MS" panose="020B0603020202020204" pitchFamily="34" charset="0"/>
              </a:rPr>
              <a:t>31 ianuarie a anului următor anului de cerere.</a:t>
            </a:r>
            <a:endParaRPr lang="en-US" sz="1600" dirty="0">
              <a:solidFill>
                <a:schemeClr val="tx1">
                  <a:lumMod val="95000"/>
                  <a:lumOff val="5000"/>
                </a:schemeClr>
              </a:solidFill>
              <a:latin typeface="Trebuchet MS" panose="020B0603020202020204" pitchFamily="34" charset="0"/>
              <a:cs typeface="Arial" panose="020B0604020202020204" pitchFamily="34" charset="0"/>
            </a:endParaRPr>
          </a:p>
          <a:p>
            <a:pPr>
              <a:defRPr/>
            </a:pP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D17CF15A-D9BC-46A5-9C4B-61A53FC3392C}"/>
              </a:ext>
            </a:extLst>
          </p:cNvPr>
          <p:cNvSpPr>
            <a:spLocks noGrp="1"/>
          </p:cNvSpPr>
          <p:nvPr>
            <p:ph type="title"/>
          </p:nvPr>
        </p:nvSpPr>
        <p:spPr>
          <a:xfrm>
            <a:off x="914400" y="274638"/>
            <a:ext cx="7772400" cy="715962"/>
          </a:xfrm>
        </p:spPr>
        <p:txBody>
          <a:bodyPr/>
          <a:lstStyle/>
          <a:p>
            <a:pPr algn="ctr"/>
            <a:r>
              <a:rPr lang="en-US" altLang="en-US" sz="2400" b="1" dirty="0">
                <a:solidFill>
                  <a:schemeClr val="tx1"/>
                </a:solidFill>
                <a:latin typeface="Trebuchet MS" panose="020B0603020202020204" pitchFamily="34" charset="0"/>
              </a:rPr>
              <a:t>        </a:t>
            </a:r>
            <a:r>
              <a:rPr lang="ro-RO" altLang="en-US" sz="2400" b="1" dirty="0">
                <a:solidFill>
                  <a:schemeClr val="tx1"/>
                </a:solidFill>
                <a:latin typeface="Trebuchet MS" panose="020B0603020202020204" pitchFamily="34" charset="0"/>
              </a:rPr>
              <a:t>Condiții de eligibilitate - </a:t>
            </a:r>
            <a:r>
              <a:rPr lang="ro-RO" altLang="en-US" sz="2400" b="1" dirty="0">
                <a:solidFill>
                  <a:schemeClr val="tx1"/>
                </a:solidFill>
                <a:latin typeface="Trebuchet MS" panose="020B0603020202020204" pitchFamily="34" charset="0"/>
                <a:cs typeface="Arial" panose="020B0604020202020204" pitchFamily="34" charset="0"/>
              </a:rPr>
              <a:t>Fermier activ</a:t>
            </a:r>
            <a:endParaRPr lang="en-US" altLang="en-US" sz="2400" dirty="0">
              <a:solidFill>
                <a:schemeClr val="tx1"/>
              </a:solidFill>
              <a:latin typeface="Trebuchet MS" panose="020B0603020202020204" pitchFamily="34" charset="0"/>
            </a:endParaRPr>
          </a:p>
        </p:txBody>
      </p:sp>
      <p:sp>
        <p:nvSpPr>
          <p:cNvPr id="3" name="Content Placeholder 2">
            <a:extLst>
              <a:ext uri="{FF2B5EF4-FFF2-40B4-BE49-F238E27FC236}">
                <a16:creationId xmlns:a16="http://schemas.microsoft.com/office/drawing/2014/main" id="{FC3644FD-23E5-432D-9933-5F9008EC9E61}"/>
              </a:ext>
            </a:extLst>
          </p:cNvPr>
          <p:cNvSpPr>
            <a:spLocks noGrp="1"/>
          </p:cNvSpPr>
          <p:nvPr>
            <p:ph sz="quarter" idx="1"/>
          </p:nvPr>
        </p:nvSpPr>
        <p:spPr>
          <a:xfrm>
            <a:off x="609600" y="914400"/>
            <a:ext cx="8077200" cy="5334000"/>
          </a:xfrm>
        </p:spPr>
        <p:txBody>
          <a:bodyPr/>
          <a:lstStyle/>
          <a:p>
            <a:pPr algn="just"/>
            <a:r>
              <a:rPr lang="ro-RO" sz="1600" b="1" dirty="0">
                <a:latin typeface="Trebuchet MS" panose="020B0603020202020204" pitchFamily="34" charset="0"/>
              </a:rPr>
              <a:t>Fermierii persoane juridice ori formele asociative de persoane fizice sau juridice care în anul anterior de plată ar fi avut dreptul la plăți directe care ar fi depășit cuantumul de 5.000 euro, precum și cei care depun pentru prima dată cerere de plată şi care desfășoară activități nonagricole c</a:t>
            </a:r>
            <a:r>
              <a:rPr lang="ro-RO" sz="1600" dirty="0">
                <a:latin typeface="Trebuchet MS" panose="020B0603020202020204" pitchFamily="34" charset="0"/>
              </a:rPr>
              <a:t>onform Anexei nr. 10 Lista activităților nonagricole din Ordinul MADR nr. 106/2024, cu modificările și completările ulterioare, </a:t>
            </a:r>
            <a:r>
              <a:rPr lang="en-US" sz="1600" dirty="0">
                <a:latin typeface="Trebuchet MS" panose="020B0603020202020204" pitchFamily="34" charset="0"/>
              </a:rPr>
              <a:t>sunt </a:t>
            </a:r>
            <a:r>
              <a:rPr lang="en-US" sz="1600" dirty="0" err="1">
                <a:latin typeface="Trebuchet MS" panose="020B0603020202020204" pitchFamily="34" charset="0"/>
              </a:rPr>
              <a:t>fermieri</a:t>
            </a:r>
            <a:r>
              <a:rPr lang="en-US" sz="1600" dirty="0">
                <a:latin typeface="Trebuchet MS" panose="020B0603020202020204" pitchFamily="34" charset="0"/>
              </a:rPr>
              <a:t> </a:t>
            </a:r>
            <a:r>
              <a:rPr lang="en-US" sz="1600" dirty="0" err="1">
                <a:latin typeface="Trebuchet MS" panose="020B0603020202020204" pitchFamily="34" charset="0"/>
              </a:rPr>
              <a:t>activi</a:t>
            </a:r>
            <a:r>
              <a:rPr lang="en-US" sz="1600" dirty="0">
                <a:latin typeface="Trebuchet MS" panose="020B0603020202020204" pitchFamily="34" charset="0"/>
              </a:rPr>
              <a:t> </a:t>
            </a:r>
            <a:r>
              <a:rPr lang="en-US" sz="1600" dirty="0" err="1">
                <a:latin typeface="Trebuchet MS" panose="020B0603020202020204" pitchFamily="34" charset="0"/>
              </a:rPr>
              <a:t>dacă</a:t>
            </a:r>
            <a:r>
              <a:rPr lang="en-US" sz="1600" dirty="0">
                <a:latin typeface="Trebuchet MS" panose="020B0603020202020204" pitchFamily="34" charset="0"/>
              </a:rPr>
              <a:t> </a:t>
            </a:r>
            <a:r>
              <a:rPr lang="en-US" sz="1600" dirty="0" err="1">
                <a:latin typeface="Trebuchet MS" panose="020B0603020202020204" pitchFamily="34" charset="0"/>
              </a:rPr>
              <a:t>îndeplinesc</a:t>
            </a:r>
            <a:r>
              <a:rPr lang="en-US" sz="1600" dirty="0">
                <a:latin typeface="Trebuchet MS" panose="020B0603020202020204" pitchFamily="34" charset="0"/>
              </a:rPr>
              <a:t> </a:t>
            </a:r>
            <a:r>
              <a:rPr lang="ro-RO" sz="1600" dirty="0">
                <a:latin typeface="Trebuchet MS" panose="020B0603020202020204" pitchFamily="34" charset="0"/>
              </a:rPr>
              <a:t>una dintre </a:t>
            </a:r>
            <a:r>
              <a:rPr lang="en-US" sz="1600" dirty="0" err="1">
                <a:latin typeface="Trebuchet MS" panose="020B0603020202020204" pitchFamily="34" charset="0"/>
              </a:rPr>
              <a:t>condiţiile</a:t>
            </a:r>
            <a:r>
              <a:rPr lang="en-US" sz="1600" dirty="0">
                <a:latin typeface="Trebuchet MS" panose="020B0603020202020204" pitchFamily="34" charset="0"/>
              </a:rPr>
              <a:t> </a:t>
            </a:r>
            <a:r>
              <a:rPr lang="en-US" sz="1600" dirty="0" err="1">
                <a:latin typeface="Trebuchet MS" panose="020B0603020202020204" pitchFamily="34" charset="0"/>
              </a:rPr>
              <a:t>prevăzute</a:t>
            </a:r>
            <a:r>
              <a:rPr lang="en-US" sz="1600" dirty="0">
                <a:latin typeface="Trebuchet MS" panose="020B0603020202020204" pitchFamily="34" charset="0"/>
              </a:rPr>
              <a:t> la art. 18 </a:t>
            </a:r>
            <a:r>
              <a:rPr lang="en-US" sz="1600" dirty="0" err="1">
                <a:latin typeface="Trebuchet MS" panose="020B0603020202020204" pitchFamily="34" charset="0"/>
              </a:rPr>
              <a:t>alin</a:t>
            </a:r>
            <a:r>
              <a:rPr lang="en-US" sz="1600" dirty="0">
                <a:latin typeface="Trebuchet MS" panose="020B0603020202020204" pitchFamily="34" charset="0"/>
              </a:rPr>
              <a:t>. (3) lit. a) </a:t>
            </a:r>
            <a:r>
              <a:rPr lang="en-US" sz="1600" dirty="0" err="1">
                <a:latin typeface="Trebuchet MS" panose="020B0603020202020204" pitchFamily="34" charset="0"/>
              </a:rPr>
              <a:t>sau</a:t>
            </a:r>
            <a:r>
              <a:rPr lang="en-US" sz="1600" dirty="0">
                <a:latin typeface="Trebuchet MS" panose="020B0603020202020204" pitchFamily="34" charset="0"/>
              </a:rPr>
              <a:t> b)</a:t>
            </a:r>
            <a:r>
              <a:rPr lang="ro-RO" sz="1600" dirty="0">
                <a:latin typeface="Trebuchet MS" panose="020B0603020202020204" pitchFamily="34" charset="0"/>
              </a:rPr>
              <a:t>, respectiv </a:t>
            </a:r>
            <a:r>
              <a:rPr lang="en-US" sz="1600" b="1" dirty="0">
                <a:latin typeface="Trebuchet MS" panose="020B0603020202020204" pitchFamily="34" charset="0"/>
              </a:rPr>
              <a:t>sunt </a:t>
            </a:r>
            <a:r>
              <a:rPr lang="en-US" sz="1600" b="1" dirty="0" err="1">
                <a:latin typeface="Trebuchet MS" panose="020B0603020202020204" pitchFamily="34" charset="0"/>
              </a:rPr>
              <a:t>implicaţi</a:t>
            </a:r>
            <a:r>
              <a:rPr lang="en-US" sz="1600" b="1" dirty="0">
                <a:latin typeface="Trebuchet MS" panose="020B0603020202020204" pitchFamily="34" charset="0"/>
              </a:rPr>
              <a:t> </a:t>
            </a:r>
            <a:r>
              <a:rPr lang="en-US" sz="1600" b="1" dirty="0" err="1">
                <a:latin typeface="Trebuchet MS" panose="020B0603020202020204" pitchFamily="34" charset="0"/>
              </a:rPr>
              <a:t>în</a:t>
            </a:r>
            <a:r>
              <a:rPr lang="en-US" sz="1600" b="1" dirty="0">
                <a:latin typeface="Trebuchet MS" panose="020B0603020202020204" pitchFamily="34" charset="0"/>
              </a:rPr>
              <a:t> cel </a:t>
            </a:r>
            <a:r>
              <a:rPr lang="en-US" sz="1600" b="1" dirty="0" err="1">
                <a:latin typeface="Trebuchet MS" panose="020B0603020202020204" pitchFamily="34" charset="0"/>
              </a:rPr>
              <a:t>puţin</a:t>
            </a:r>
            <a:r>
              <a:rPr lang="en-US" sz="1600" b="1" dirty="0">
                <a:latin typeface="Trebuchet MS" panose="020B0603020202020204" pitchFamily="34" charset="0"/>
              </a:rPr>
              <a:t> un </a:t>
            </a:r>
            <a:r>
              <a:rPr lang="en-US" sz="1600" b="1" dirty="0" err="1">
                <a:latin typeface="Trebuchet MS" panose="020B0603020202020204" pitchFamily="34" charset="0"/>
              </a:rPr>
              <a:t>nivel</a:t>
            </a:r>
            <a:r>
              <a:rPr lang="en-US" sz="1600" b="1" dirty="0">
                <a:latin typeface="Trebuchet MS" panose="020B0603020202020204" pitchFamily="34" charset="0"/>
              </a:rPr>
              <a:t> minim de </a:t>
            </a:r>
            <a:r>
              <a:rPr lang="en-US" sz="1600" b="1" dirty="0" err="1">
                <a:latin typeface="Trebuchet MS" panose="020B0603020202020204" pitchFamily="34" charset="0"/>
              </a:rPr>
              <a:t>activitate</a:t>
            </a:r>
            <a:r>
              <a:rPr lang="en-US" sz="1600" b="1" dirty="0">
                <a:latin typeface="Trebuchet MS" panose="020B0603020202020204" pitchFamily="34" charset="0"/>
              </a:rPr>
              <a:t> </a:t>
            </a:r>
            <a:r>
              <a:rPr lang="en-US" sz="1600" b="1" dirty="0" err="1">
                <a:latin typeface="Trebuchet MS" panose="020B0603020202020204" pitchFamily="34" charset="0"/>
              </a:rPr>
              <a:t>agricolă</a:t>
            </a:r>
            <a:r>
              <a:rPr lang="en-US" sz="1600" b="1" dirty="0">
                <a:latin typeface="Trebuchet MS" panose="020B0603020202020204" pitchFamily="34" charset="0"/>
              </a:rPr>
              <a:t>, </a:t>
            </a:r>
            <a:r>
              <a:rPr lang="en-US" sz="1600" b="1" dirty="0" err="1">
                <a:latin typeface="Trebuchet MS" panose="020B0603020202020204" pitchFamily="34" charset="0"/>
              </a:rPr>
              <a:t>demonstrat</a:t>
            </a:r>
            <a:r>
              <a:rPr lang="en-US" sz="1600" b="1" dirty="0">
                <a:latin typeface="Trebuchet MS" panose="020B0603020202020204" pitchFamily="34" charset="0"/>
              </a:rPr>
              <a:t> prin </a:t>
            </a:r>
            <a:r>
              <a:rPr lang="en-US" sz="1600" b="1" dirty="0" err="1">
                <a:latin typeface="Trebuchet MS" panose="020B0603020202020204" pitchFamily="34" charset="0"/>
              </a:rPr>
              <a:t>îndeplinirea</a:t>
            </a:r>
            <a:r>
              <a:rPr lang="en-US" sz="1600" b="1" dirty="0">
                <a:latin typeface="Trebuchet MS" panose="020B0603020202020204" pitchFamily="34" charset="0"/>
              </a:rPr>
              <a:t> </a:t>
            </a:r>
            <a:r>
              <a:rPr lang="en-US" sz="1600" b="1" dirty="0" err="1">
                <a:latin typeface="Trebuchet MS" panose="020B0603020202020204" pitchFamily="34" charset="0"/>
              </a:rPr>
              <a:t>uneia</a:t>
            </a:r>
            <a:r>
              <a:rPr lang="en-US" sz="1600" b="1" dirty="0">
                <a:latin typeface="Trebuchet MS" panose="020B0603020202020204" pitchFamily="34" charset="0"/>
              </a:rPr>
              <a:t> </a:t>
            </a:r>
            <a:r>
              <a:rPr lang="en-US" sz="1600" b="1" dirty="0" err="1">
                <a:latin typeface="Trebuchet MS" panose="020B0603020202020204" pitchFamily="34" charset="0"/>
              </a:rPr>
              <a:t>dintre</a:t>
            </a:r>
            <a:r>
              <a:rPr lang="en-US" sz="1600" b="1" dirty="0">
                <a:latin typeface="Trebuchet MS" panose="020B0603020202020204" pitchFamily="34" charset="0"/>
              </a:rPr>
              <a:t> </a:t>
            </a:r>
            <a:r>
              <a:rPr lang="en-US" sz="1600" b="1" dirty="0" err="1">
                <a:latin typeface="Trebuchet MS" panose="020B0603020202020204" pitchFamily="34" charset="0"/>
              </a:rPr>
              <a:t>următoarele</a:t>
            </a:r>
            <a:r>
              <a:rPr lang="en-US" sz="1600" b="1" dirty="0">
                <a:latin typeface="Trebuchet MS" panose="020B0603020202020204" pitchFamily="34" charset="0"/>
              </a:rPr>
              <a:t> </a:t>
            </a:r>
            <a:r>
              <a:rPr lang="en-US" sz="1600" b="1" dirty="0" err="1">
                <a:latin typeface="Trebuchet MS" panose="020B0603020202020204" pitchFamily="34" charset="0"/>
              </a:rPr>
              <a:t>condiţii</a:t>
            </a:r>
            <a:r>
              <a:rPr lang="en-US" sz="1600" b="1" dirty="0">
                <a:latin typeface="Trebuchet MS" panose="020B0603020202020204" pitchFamily="34" charset="0"/>
              </a:rPr>
              <a:t>:</a:t>
            </a:r>
            <a:r>
              <a:rPr lang="ro-RO" sz="1600" dirty="0">
                <a:latin typeface="Trebuchet MS" panose="020B0603020202020204" pitchFamily="34" charset="0"/>
              </a:rPr>
              <a:t> </a:t>
            </a:r>
            <a:r>
              <a:rPr lang="en-US" sz="1600" b="1" dirty="0">
                <a:latin typeface="Trebuchet MS" panose="020B0603020202020204" pitchFamily="34" charset="0"/>
              </a:rPr>
              <a:t>a)</a:t>
            </a:r>
            <a:r>
              <a:rPr lang="en-US" sz="1600" dirty="0">
                <a:latin typeface="Trebuchet MS" panose="020B0603020202020204" pitchFamily="34" charset="0"/>
              </a:rPr>
              <a:t> </a:t>
            </a:r>
            <a:r>
              <a:rPr lang="en-US" sz="1600" dirty="0" err="1">
                <a:latin typeface="Trebuchet MS" panose="020B0603020202020204" pitchFamily="34" charset="0"/>
              </a:rPr>
              <a:t>cuantumul</a:t>
            </a:r>
            <a:r>
              <a:rPr lang="en-US" sz="1600" dirty="0">
                <a:latin typeface="Trebuchet MS" panose="020B0603020202020204" pitchFamily="34" charset="0"/>
              </a:rPr>
              <a:t> </a:t>
            </a:r>
            <a:r>
              <a:rPr lang="en-US" sz="1600" dirty="0" err="1">
                <a:latin typeface="Trebuchet MS" panose="020B0603020202020204" pitchFamily="34" charset="0"/>
              </a:rPr>
              <a:t>anual</a:t>
            </a:r>
            <a:r>
              <a:rPr lang="en-US" sz="1600" dirty="0">
                <a:latin typeface="Trebuchet MS" panose="020B0603020202020204" pitchFamily="34" charset="0"/>
              </a:rPr>
              <a:t> total al </a:t>
            </a:r>
            <a:r>
              <a:rPr lang="en-US" sz="1600" dirty="0" err="1">
                <a:latin typeface="Trebuchet MS" panose="020B0603020202020204" pitchFamily="34" charset="0"/>
              </a:rPr>
              <a:t>plăţilor</a:t>
            </a:r>
            <a:r>
              <a:rPr lang="en-US" sz="1600" dirty="0">
                <a:latin typeface="Trebuchet MS" panose="020B0603020202020204" pitchFamily="34" charset="0"/>
              </a:rPr>
              <a:t> </a:t>
            </a:r>
            <a:r>
              <a:rPr lang="en-US" sz="1600" dirty="0" err="1">
                <a:latin typeface="Trebuchet MS" panose="020B0603020202020204" pitchFamily="34" charset="0"/>
              </a:rPr>
              <a:t>directe</a:t>
            </a:r>
            <a:r>
              <a:rPr lang="en-US" sz="1600" dirty="0">
                <a:latin typeface="Trebuchet MS" panose="020B0603020202020204" pitchFamily="34" charset="0"/>
              </a:rPr>
              <a:t> </a:t>
            </a:r>
            <a:r>
              <a:rPr lang="en-US" sz="1600" dirty="0" err="1">
                <a:latin typeface="Trebuchet MS" panose="020B0603020202020204" pitchFamily="34" charset="0"/>
              </a:rPr>
              <a:t>reprezintă</a:t>
            </a:r>
            <a:r>
              <a:rPr lang="en-US" sz="1600" dirty="0">
                <a:latin typeface="Trebuchet MS" panose="020B0603020202020204" pitchFamily="34" charset="0"/>
              </a:rPr>
              <a:t> cel </a:t>
            </a:r>
            <a:r>
              <a:rPr lang="en-US" sz="1600" dirty="0" err="1">
                <a:latin typeface="Trebuchet MS" panose="020B0603020202020204" pitchFamily="34" charset="0"/>
              </a:rPr>
              <a:t>puţin</a:t>
            </a:r>
            <a:r>
              <a:rPr lang="en-US" sz="1600" dirty="0">
                <a:latin typeface="Trebuchet MS" panose="020B0603020202020204" pitchFamily="34" charset="0"/>
              </a:rPr>
              <a:t> 5% din </a:t>
            </a:r>
            <a:r>
              <a:rPr lang="en-US" sz="1600" dirty="0" err="1">
                <a:latin typeface="Trebuchet MS" panose="020B0603020202020204" pitchFamily="34" charset="0"/>
              </a:rPr>
              <a:t>veniturile</a:t>
            </a:r>
            <a:r>
              <a:rPr lang="en-US" sz="1600" dirty="0">
                <a:latin typeface="Trebuchet MS" panose="020B0603020202020204" pitchFamily="34" charset="0"/>
              </a:rPr>
              <a:t> lor </a:t>
            </a:r>
            <a:r>
              <a:rPr lang="en-US" sz="1600" dirty="0" err="1">
                <a:latin typeface="Trebuchet MS" panose="020B0603020202020204" pitchFamily="34" charset="0"/>
              </a:rPr>
              <a:t>totale</a:t>
            </a:r>
            <a:r>
              <a:rPr lang="en-US" sz="1600" dirty="0">
                <a:latin typeface="Trebuchet MS" panose="020B0603020202020204" pitchFamily="34" charset="0"/>
              </a:rPr>
              <a:t> </a:t>
            </a:r>
            <a:r>
              <a:rPr lang="en-US" sz="1600" dirty="0" err="1">
                <a:latin typeface="Trebuchet MS" panose="020B0603020202020204" pitchFamily="34" charset="0"/>
              </a:rPr>
              <a:t>obţinute</a:t>
            </a:r>
            <a:r>
              <a:rPr lang="en-US" sz="1600" dirty="0">
                <a:latin typeface="Trebuchet MS" panose="020B0603020202020204" pitchFamily="34" charset="0"/>
              </a:rPr>
              <a:t> din </a:t>
            </a:r>
            <a:r>
              <a:rPr lang="en-US" sz="1600" dirty="0" err="1">
                <a:latin typeface="Trebuchet MS" panose="020B0603020202020204" pitchFamily="34" charset="0"/>
              </a:rPr>
              <a:t>activităţi</a:t>
            </a:r>
            <a:r>
              <a:rPr lang="en-US" sz="1600" dirty="0">
                <a:latin typeface="Trebuchet MS" panose="020B0603020202020204" pitchFamily="34" charset="0"/>
              </a:rPr>
              <a:t> </a:t>
            </a:r>
            <a:r>
              <a:rPr lang="en-US" sz="1600" dirty="0" err="1">
                <a:latin typeface="Trebuchet MS" panose="020B0603020202020204" pitchFamily="34" charset="0"/>
              </a:rPr>
              <a:t>neagricole</a:t>
            </a:r>
            <a:r>
              <a:rPr lang="en-US" sz="1600" dirty="0">
                <a:latin typeface="Trebuchet MS" panose="020B0603020202020204" pitchFamily="34" charset="0"/>
              </a:rPr>
              <a:t> </a:t>
            </a:r>
            <a:r>
              <a:rPr lang="en-US" sz="1600" dirty="0" err="1">
                <a:latin typeface="Trebuchet MS" panose="020B0603020202020204" pitchFamily="34" charset="0"/>
              </a:rPr>
              <a:t>în</a:t>
            </a:r>
            <a:r>
              <a:rPr lang="en-US" sz="1600" dirty="0">
                <a:latin typeface="Trebuchet MS" panose="020B0603020202020204" pitchFamily="34" charset="0"/>
              </a:rPr>
              <a:t> </a:t>
            </a:r>
            <a:r>
              <a:rPr lang="en-US" sz="1600" dirty="0" err="1">
                <a:latin typeface="Trebuchet MS" panose="020B0603020202020204" pitchFamily="34" charset="0"/>
              </a:rPr>
              <a:t>ultimul</a:t>
            </a:r>
            <a:r>
              <a:rPr lang="en-US" sz="1600" dirty="0">
                <a:latin typeface="Trebuchet MS" panose="020B0603020202020204" pitchFamily="34" charset="0"/>
              </a:rPr>
              <a:t> an fiscal </a:t>
            </a:r>
            <a:r>
              <a:rPr lang="en-US" sz="1600" dirty="0" err="1">
                <a:latin typeface="Trebuchet MS" panose="020B0603020202020204" pitchFamily="34" charset="0"/>
              </a:rPr>
              <a:t>pentru</a:t>
            </a:r>
            <a:r>
              <a:rPr lang="en-US" sz="1600" dirty="0">
                <a:latin typeface="Trebuchet MS" panose="020B0603020202020204" pitchFamily="34" charset="0"/>
              </a:rPr>
              <a:t> care sunt </a:t>
            </a:r>
            <a:r>
              <a:rPr lang="en-US" sz="1600" dirty="0" err="1">
                <a:latin typeface="Trebuchet MS" panose="020B0603020202020204" pitchFamily="34" charset="0"/>
              </a:rPr>
              <a:t>disponibile</a:t>
            </a:r>
            <a:r>
              <a:rPr lang="en-US" sz="1600" dirty="0">
                <a:latin typeface="Trebuchet MS" panose="020B0603020202020204" pitchFamily="34" charset="0"/>
              </a:rPr>
              <a:t> </a:t>
            </a:r>
            <a:r>
              <a:rPr lang="en-US" sz="1600" dirty="0" err="1">
                <a:latin typeface="Trebuchet MS" panose="020B0603020202020204" pitchFamily="34" charset="0"/>
              </a:rPr>
              <a:t>dovezi</a:t>
            </a:r>
            <a:r>
              <a:rPr lang="en-US" sz="1600" dirty="0">
                <a:latin typeface="Trebuchet MS" panose="020B0603020202020204" pitchFamily="34" charset="0"/>
              </a:rPr>
              <a:t> </a:t>
            </a:r>
            <a:r>
              <a:rPr lang="en-US" sz="1600" dirty="0" err="1">
                <a:latin typeface="Trebuchet MS" panose="020B0603020202020204" pitchFamily="34" charset="0"/>
              </a:rPr>
              <a:t>verificabile</a:t>
            </a:r>
            <a:r>
              <a:rPr lang="en-US" sz="1600" dirty="0">
                <a:latin typeface="Trebuchet MS" panose="020B0603020202020204" pitchFamily="34" charset="0"/>
              </a:rPr>
              <a:t>;</a:t>
            </a:r>
            <a:r>
              <a:rPr lang="ro-RO" sz="1600" dirty="0">
                <a:latin typeface="Trebuchet MS" panose="020B0603020202020204" pitchFamily="34" charset="0"/>
              </a:rPr>
              <a:t> </a:t>
            </a:r>
            <a:r>
              <a:rPr lang="en-US" sz="1600" b="1" dirty="0">
                <a:latin typeface="Trebuchet MS" panose="020B0603020202020204" pitchFamily="34" charset="0"/>
              </a:rPr>
              <a:t>b)</a:t>
            </a:r>
            <a:r>
              <a:rPr lang="en-US" sz="1600" dirty="0">
                <a:latin typeface="Trebuchet MS" panose="020B0603020202020204" pitchFamily="34" charset="0"/>
              </a:rPr>
              <a:t> au </a:t>
            </a:r>
            <a:r>
              <a:rPr lang="en-US" sz="1600" dirty="0" err="1">
                <a:latin typeface="Trebuchet MS" panose="020B0603020202020204" pitchFamily="34" charset="0"/>
              </a:rPr>
              <a:t>venituri</a:t>
            </a:r>
            <a:r>
              <a:rPr lang="en-US" sz="1600" dirty="0">
                <a:latin typeface="Trebuchet MS" panose="020B0603020202020204" pitchFamily="34" charset="0"/>
              </a:rPr>
              <a:t> din </a:t>
            </a:r>
            <a:r>
              <a:rPr lang="en-US" sz="1600" dirty="0" err="1">
                <a:latin typeface="Trebuchet MS" panose="020B0603020202020204" pitchFamily="34" charset="0"/>
              </a:rPr>
              <a:t>activităţi</a:t>
            </a:r>
            <a:r>
              <a:rPr lang="en-US" sz="1600" dirty="0">
                <a:latin typeface="Trebuchet MS" panose="020B0603020202020204" pitchFamily="34" charset="0"/>
              </a:rPr>
              <a:t> </a:t>
            </a:r>
            <a:r>
              <a:rPr lang="en-US" sz="1600" dirty="0" err="1">
                <a:latin typeface="Trebuchet MS" panose="020B0603020202020204" pitchFamily="34" charset="0"/>
              </a:rPr>
              <a:t>agricole</a:t>
            </a:r>
            <a:r>
              <a:rPr lang="en-US" sz="1600" dirty="0">
                <a:latin typeface="Trebuchet MS" panose="020B0603020202020204" pitchFamily="34" charset="0"/>
              </a:rPr>
              <a:t> </a:t>
            </a:r>
            <a:r>
              <a:rPr lang="en-US" sz="1600" dirty="0" err="1">
                <a:latin typeface="Trebuchet MS" panose="020B0603020202020204" pitchFamily="34" charset="0"/>
              </a:rPr>
              <a:t>reprezentând</a:t>
            </a:r>
            <a:r>
              <a:rPr lang="en-US" sz="1600" dirty="0">
                <a:latin typeface="Trebuchet MS" panose="020B0603020202020204" pitchFamily="34" charset="0"/>
              </a:rPr>
              <a:t> cel </a:t>
            </a:r>
            <a:r>
              <a:rPr lang="en-US" sz="1600" dirty="0" err="1">
                <a:latin typeface="Trebuchet MS" panose="020B0603020202020204" pitchFamily="34" charset="0"/>
              </a:rPr>
              <a:t>puţin</a:t>
            </a:r>
            <a:r>
              <a:rPr lang="en-US" sz="1600" dirty="0">
                <a:latin typeface="Trebuchet MS" panose="020B0603020202020204" pitchFamily="34" charset="0"/>
              </a:rPr>
              <a:t> o </a:t>
            </a:r>
            <a:r>
              <a:rPr lang="en-US" sz="1600" dirty="0" err="1">
                <a:latin typeface="Trebuchet MS" panose="020B0603020202020204" pitchFamily="34" charset="0"/>
              </a:rPr>
              <a:t>treime</a:t>
            </a:r>
            <a:r>
              <a:rPr lang="en-US" sz="1600" dirty="0">
                <a:latin typeface="Trebuchet MS" panose="020B0603020202020204" pitchFamily="34" charset="0"/>
              </a:rPr>
              <a:t> din </a:t>
            </a:r>
            <a:r>
              <a:rPr lang="en-US" sz="1600" dirty="0" err="1">
                <a:latin typeface="Trebuchet MS" panose="020B0603020202020204" pitchFamily="34" charset="0"/>
              </a:rPr>
              <a:t>veniturile</a:t>
            </a:r>
            <a:r>
              <a:rPr lang="en-US" sz="1600" dirty="0">
                <a:latin typeface="Trebuchet MS" panose="020B0603020202020204" pitchFamily="34" charset="0"/>
              </a:rPr>
              <a:t> total </a:t>
            </a:r>
            <a:r>
              <a:rPr lang="en-US" sz="1600" dirty="0" err="1">
                <a:latin typeface="Trebuchet MS" panose="020B0603020202020204" pitchFamily="34" charset="0"/>
              </a:rPr>
              <a:t>obţinute</a:t>
            </a:r>
            <a:r>
              <a:rPr lang="en-US" sz="1600" dirty="0">
                <a:latin typeface="Trebuchet MS" panose="020B0603020202020204" pitchFamily="34" charset="0"/>
              </a:rPr>
              <a:t> </a:t>
            </a:r>
            <a:r>
              <a:rPr lang="en-US" sz="1600" dirty="0" err="1">
                <a:latin typeface="Trebuchet MS" panose="020B0603020202020204" pitchFamily="34" charset="0"/>
              </a:rPr>
              <a:t>în</a:t>
            </a:r>
            <a:r>
              <a:rPr lang="en-US" sz="1600" dirty="0">
                <a:latin typeface="Trebuchet MS" panose="020B0603020202020204" pitchFamily="34" charset="0"/>
              </a:rPr>
              <a:t> </a:t>
            </a:r>
            <a:r>
              <a:rPr lang="en-US" sz="1600" dirty="0" err="1">
                <a:latin typeface="Trebuchet MS" panose="020B0603020202020204" pitchFamily="34" charset="0"/>
              </a:rPr>
              <a:t>ultimul</a:t>
            </a:r>
            <a:r>
              <a:rPr lang="en-US" sz="1600" dirty="0">
                <a:latin typeface="Trebuchet MS" panose="020B0603020202020204" pitchFamily="34" charset="0"/>
              </a:rPr>
              <a:t> an fiscal </a:t>
            </a:r>
            <a:r>
              <a:rPr lang="en-US" sz="1600" dirty="0" err="1">
                <a:latin typeface="Trebuchet MS" panose="020B0603020202020204" pitchFamily="34" charset="0"/>
              </a:rPr>
              <a:t>pentru</a:t>
            </a:r>
            <a:r>
              <a:rPr lang="en-US" sz="1600" dirty="0">
                <a:latin typeface="Trebuchet MS" panose="020B0603020202020204" pitchFamily="34" charset="0"/>
              </a:rPr>
              <a:t> care sunt </a:t>
            </a:r>
            <a:r>
              <a:rPr lang="en-US" sz="1600" dirty="0" err="1">
                <a:latin typeface="Trebuchet MS" panose="020B0603020202020204" pitchFamily="34" charset="0"/>
              </a:rPr>
              <a:t>disponibile</a:t>
            </a:r>
            <a:r>
              <a:rPr lang="en-US" sz="1600" dirty="0">
                <a:latin typeface="Trebuchet MS" panose="020B0603020202020204" pitchFamily="34" charset="0"/>
              </a:rPr>
              <a:t> </a:t>
            </a:r>
            <a:r>
              <a:rPr lang="en-US" sz="1600" dirty="0" err="1">
                <a:latin typeface="Trebuchet MS" panose="020B0603020202020204" pitchFamily="34" charset="0"/>
              </a:rPr>
              <a:t>dovezi</a:t>
            </a:r>
            <a:r>
              <a:rPr lang="en-US" sz="1600" dirty="0">
                <a:latin typeface="Trebuchet MS" panose="020B0603020202020204" pitchFamily="34" charset="0"/>
              </a:rPr>
              <a:t> </a:t>
            </a:r>
            <a:r>
              <a:rPr lang="en-US" sz="1600" dirty="0" err="1">
                <a:latin typeface="Trebuchet MS" panose="020B0603020202020204" pitchFamily="34" charset="0"/>
              </a:rPr>
              <a:t>verificabile</a:t>
            </a:r>
            <a:r>
              <a:rPr lang="ro-RO" sz="1600" dirty="0">
                <a:latin typeface="Trebuchet MS" panose="020B0603020202020204" pitchFamily="34" charset="0"/>
              </a:rPr>
              <a:t>,  și</a:t>
            </a:r>
            <a:r>
              <a:rPr lang="en-US" sz="1600" dirty="0">
                <a:latin typeface="Trebuchet MS" panose="020B0603020202020204" pitchFamily="34" charset="0"/>
              </a:rPr>
              <a:t> </a:t>
            </a:r>
            <a:r>
              <a:rPr lang="ro-RO" sz="1600" dirty="0">
                <a:latin typeface="Trebuchet MS" panose="020B0603020202020204" pitchFamily="34" charset="0"/>
              </a:rPr>
              <a:t>prezintă la APIA :</a:t>
            </a:r>
            <a:endParaRPr lang="ro-RO" sz="1600" b="1" dirty="0">
              <a:latin typeface="Trebuchet MS" panose="020B0603020202020204" pitchFamily="34" charset="0"/>
            </a:endParaRPr>
          </a:p>
          <a:p>
            <a:pPr marL="0" indent="0" algn="just">
              <a:buNone/>
              <a:defRPr/>
            </a:pPr>
            <a:r>
              <a:rPr lang="ro-RO" sz="1600" dirty="0">
                <a:latin typeface="Trebuchet MS" panose="020B0603020202020204" pitchFamily="34" charset="0"/>
              </a:rPr>
              <a:t>- certificatul constatator eliberat de ONRC</a:t>
            </a:r>
          </a:p>
          <a:p>
            <a:pPr marL="0" indent="0" algn="just">
              <a:buNone/>
              <a:defRPr/>
            </a:pPr>
            <a:r>
              <a:rPr lang="ro-RO" sz="1600">
                <a:latin typeface="Trebuchet MS" panose="020B0603020202020204" pitchFamily="34" charset="0"/>
              </a:rPr>
              <a:t>- Adeverința </a:t>
            </a:r>
            <a:r>
              <a:rPr lang="en-US" sz="1600" dirty="0" err="1">
                <a:latin typeface="Trebuchet MS" panose="020B0603020202020204" pitchFamily="34" charset="0"/>
              </a:rPr>
              <a:t>privind</a:t>
            </a:r>
            <a:r>
              <a:rPr lang="en-US" sz="1600" dirty="0">
                <a:latin typeface="Trebuchet MS" panose="020B0603020202020204" pitchFamily="34" charset="0"/>
              </a:rPr>
              <a:t> </a:t>
            </a:r>
            <a:r>
              <a:rPr lang="en-US" sz="1600" dirty="0" err="1">
                <a:latin typeface="Trebuchet MS" panose="020B0603020202020204" pitchFamily="34" charset="0"/>
              </a:rPr>
              <a:t>veniturile</a:t>
            </a:r>
            <a:r>
              <a:rPr lang="en-US" sz="1600" dirty="0">
                <a:latin typeface="Trebuchet MS" panose="020B0603020202020204" pitchFamily="34" charset="0"/>
              </a:rPr>
              <a:t> </a:t>
            </a:r>
            <a:r>
              <a:rPr lang="en-US" sz="1600" dirty="0" err="1">
                <a:latin typeface="Trebuchet MS" panose="020B0603020202020204" pitchFamily="34" charset="0"/>
              </a:rPr>
              <a:t>realizate</a:t>
            </a:r>
            <a:r>
              <a:rPr lang="ro-RO" sz="1600" dirty="0">
                <a:latin typeface="Trebuchet MS" panose="020B0603020202020204" pitchFamily="34" charset="0"/>
              </a:rPr>
              <a:t> în cel mai recent an fiscal pentru care sunt disponibile dovezi, Anexa nr. 9 la Ordinul MADR nr. 106/2024, cu modificările și completările ulterioare. </a:t>
            </a:r>
          </a:p>
          <a:p>
            <a:pPr algn="just">
              <a:defRPr/>
            </a:pPr>
            <a:r>
              <a:rPr lang="ro-RO" sz="1600" b="1" dirty="0">
                <a:latin typeface="Trebuchet MS" panose="020B0603020202020204" pitchFamily="34" charset="0"/>
              </a:rPr>
              <a:t>Alte forme de organizare</a:t>
            </a:r>
            <a:r>
              <a:rPr lang="ro-RO" sz="1600" dirty="0">
                <a:latin typeface="Trebuchet MS" panose="020B0603020202020204" pitchFamily="34" charset="0"/>
              </a:rPr>
              <a:t>: actul de înființare/ actul constitutiv/ statutul/ actul normativ de înființare/ regulamentul de organizare și funcționare și Adeverința </a:t>
            </a:r>
            <a:r>
              <a:rPr lang="en-US" sz="1600" dirty="0" err="1">
                <a:latin typeface="Trebuchet MS" panose="020B0603020202020204" pitchFamily="34" charset="0"/>
              </a:rPr>
              <a:t>privind</a:t>
            </a:r>
            <a:r>
              <a:rPr lang="en-US" sz="1600" dirty="0">
                <a:latin typeface="Trebuchet MS" panose="020B0603020202020204" pitchFamily="34" charset="0"/>
              </a:rPr>
              <a:t> </a:t>
            </a:r>
            <a:r>
              <a:rPr lang="en-US" sz="1600" dirty="0" err="1">
                <a:latin typeface="Trebuchet MS" panose="020B0603020202020204" pitchFamily="34" charset="0"/>
              </a:rPr>
              <a:t>veniturile</a:t>
            </a:r>
            <a:r>
              <a:rPr lang="en-US" sz="1600" dirty="0">
                <a:latin typeface="Trebuchet MS" panose="020B0603020202020204" pitchFamily="34" charset="0"/>
              </a:rPr>
              <a:t> </a:t>
            </a:r>
            <a:r>
              <a:rPr lang="en-US" sz="1600" dirty="0" err="1">
                <a:latin typeface="Trebuchet MS" panose="020B0603020202020204" pitchFamily="34" charset="0"/>
              </a:rPr>
              <a:t>realizate</a:t>
            </a:r>
            <a:r>
              <a:rPr lang="ro-RO" sz="1600" dirty="0">
                <a:latin typeface="Trebuchet MS" panose="020B0603020202020204" pitchFamily="34" charset="0"/>
              </a:rPr>
              <a:t> în cel mai recent an fiscal pentru care sunt disponibile dovezi, Anexa nr. 9 la O</a:t>
            </a:r>
            <a:r>
              <a:rPr lang="en-US" sz="1600" dirty="0" err="1">
                <a:latin typeface="Trebuchet MS" panose="020B0603020202020204" pitchFamily="34" charset="0"/>
              </a:rPr>
              <a:t>rdin</a:t>
            </a:r>
            <a:r>
              <a:rPr lang="ro-RO" sz="1600" dirty="0">
                <a:latin typeface="Trebuchet MS" panose="020B0603020202020204" pitchFamily="34" charset="0"/>
              </a:rPr>
              <a:t>ul MADR nr.106/2024</a:t>
            </a:r>
            <a:endParaRPr lang="en-US" sz="1600" b="1" dirty="0">
              <a:latin typeface="Trebuchet MS" panose="020B0603020202020204" pitchFamily="34" charset="0"/>
            </a:endParaRPr>
          </a:p>
          <a:p>
            <a:pPr algn="just">
              <a:defRPr/>
            </a:pPr>
            <a:endParaRPr lang="ro-RO" sz="1600" dirty="0">
              <a:latin typeface="Trebuchet MS" panose="020B0603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AE058-4315-489E-818D-66B948BD386E}"/>
              </a:ext>
            </a:extLst>
          </p:cNvPr>
          <p:cNvSpPr>
            <a:spLocks noGrp="1"/>
          </p:cNvSpPr>
          <p:nvPr>
            <p:ph type="title"/>
          </p:nvPr>
        </p:nvSpPr>
        <p:spPr>
          <a:xfrm>
            <a:off x="914400" y="274638"/>
            <a:ext cx="7772400" cy="1096962"/>
          </a:xfrm>
        </p:spPr>
        <p:txBody>
          <a:bodyPr/>
          <a:lstStyle/>
          <a:p>
            <a:pPr algn="ctr">
              <a:defRPr/>
            </a:pPr>
            <a:r>
              <a:rPr lang="en-US" sz="2000" b="1" dirty="0" err="1">
                <a:solidFill>
                  <a:schemeClr val="tx1"/>
                </a:solidFill>
                <a:latin typeface="Trebuchet MS" panose="020B0603020202020204" pitchFamily="34" charset="0"/>
                <a:ea typeface="+mn-ea"/>
                <a:cs typeface="Arial" panose="020B0604020202020204" pitchFamily="34" charset="0"/>
              </a:rPr>
              <a:t>Intervenţiile</a:t>
            </a:r>
            <a:r>
              <a:rPr lang="en-US" sz="2000" b="1" dirty="0">
                <a:solidFill>
                  <a:schemeClr val="tx1"/>
                </a:solidFill>
                <a:latin typeface="Trebuchet MS" panose="020B0603020202020204" pitchFamily="34" charset="0"/>
                <a:ea typeface="+mn-ea"/>
                <a:cs typeface="Arial" panose="020B0604020202020204" pitchFamily="34" charset="0"/>
              </a:rPr>
              <a:t> </a:t>
            </a:r>
            <a:r>
              <a:rPr lang="ro-RO" sz="2000" b="1" dirty="0">
                <a:solidFill>
                  <a:schemeClr val="tx1"/>
                </a:solidFill>
                <a:latin typeface="Trebuchet MS" panose="020B0603020202020204" pitchFamily="34" charset="0"/>
                <a:ea typeface="+mn-ea"/>
                <a:cs typeface="Arial" panose="020B0604020202020204" pitchFamily="34" charset="0"/>
              </a:rPr>
              <a:t>IACS </a:t>
            </a:r>
            <a:r>
              <a:rPr lang="en-US" sz="2000" b="1" dirty="0" err="1">
                <a:solidFill>
                  <a:schemeClr val="tx1"/>
                </a:solidFill>
                <a:latin typeface="Trebuchet MS" panose="020B0603020202020204" pitchFamily="34" charset="0"/>
                <a:ea typeface="+mn-ea"/>
                <a:cs typeface="Arial" panose="020B0604020202020204" pitchFamily="34" charset="0"/>
              </a:rPr>
              <a:t>secto</a:t>
            </a:r>
            <a:r>
              <a:rPr lang="ro-RO" sz="2000" b="1" dirty="0">
                <a:solidFill>
                  <a:schemeClr val="tx1"/>
                </a:solidFill>
                <a:latin typeface="Trebuchet MS" panose="020B0603020202020204" pitchFamily="34" charset="0"/>
                <a:ea typeface="+mn-ea"/>
                <a:cs typeface="Arial" panose="020B0604020202020204" pitchFamily="34" charset="0"/>
              </a:rPr>
              <a:t>r </a:t>
            </a:r>
            <a:r>
              <a:rPr lang="en-US" sz="2000" b="1" dirty="0">
                <a:solidFill>
                  <a:schemeClr val="tx1"/>
                </a:solidFill>
                <a:latin typeface="Trebuchet MS" panose="020B0603020202020204" pitchFamily="34" charset="0"/>
                <a:ea typeface="+mn-ea"/>
                <a:cs typeface="Arial" panose="020B0604020202020204" pitchFamily="34" charset="0"/>
              </a:rPr>
              <a:t>vegetal 202</a:t>
            </a:r>
            <a:r>
              <a:rPr lang="ro-RO" sz="2000" b="1" dirty="0">
                <a:solidFill>
                  <a:schemeClr val="tx1"/>
                </a:solidFill>
                <a:latin typeface="Trebuchet MS" panose="020B0603020202020204" pitchFamily="34" charset="0"/>
                <a:ea typeface="+mn-ea"/>
                <a:cs typeface="Arial" panose="020B0604020202020204" pitchFamily="34" charset="0"/>
              </a:rPr>
              <a:t>5</a:t>
            </a:r>
            <a:br>
              <a:rPr lang="ro-RO" sz="2000" b="1" dirty="0">
                <a:solidFill>
                  <a:schemeClr val="tx1"/>
                </a:solidFill>
                <a:latin typeface="Trebuchet MS" panose="020B0603020202020204" pitchFamily="34" charset="0"/>
                <a:ea typeface="+mn-ea"/>
                <a:cs typeface="Arial" panose="020B0604020202020204" pitchFamily="34" charset="0"/>
              </a:rPr>
            </a:br>
            <a:r>
              <a:rPr lang="en-US" sz="2000" b="1" dirty="0" err="1">
                <a:solidFill>
                  <a:schemeClr val="tx1"/>
                </a:solidFill>
                <a:latin typeface="Trebuchet MS" panose="020B0603020202020204" pitchFamily="34" charset="0"/>
                <a:ea typeface="+mn-ea"/>
                <a:cs typeface="Arial" panose="020B0604020202020204" pitchFamily="34" charset="0"/>
              </a:rPr>
              <a:t>Planul</a:t>
            </a:r>
            <a:r>
              <a:rPr lang="en-US" sz="2000" b="1" dirty="0">
                <a:solidFill>
                  <a:schemeClr val="tx1"/>
                </a:solidFill>
                <a:latin typeface="Trebuchet MS" panose="020B0603020202020204" pitchFamily="34" charset="0"/>
                <a:ea typeface="+mn-ea"/>
                <a:cs typeface="Arial" panose="020B0604020202020204" pitchFamily="34" charset="0"/>
              </a:rPr>
              <a:t> strategic </a:t>
            </a:r>
            <a:r>
              <a:rPr lang="ro-RO" sz="2000" b="1" dirty="0">
                <a:solidFill>
                  <a:schemeClr val="tx1"/>
                </a:solidFill>
                <a:latin typeface="Trebuchet MS" panose="020B0603020202020204" pitchFamily="34" charset="0"/>
                <a:ea typeface="+mn-ea"/>
                <a:cs typeface="Arial" panose="020B0604020202020204" pitchFamily="34" charset="0"/>
              </a:rPr>
              <a:t>PS-</a:t>
            </a:r>
            <a:r>
              <a:rPr lang="en-US" sz="2000" b="1" dirty="0">
                <a:solidFill>
                  <a:schemeClr val="tx1"/>
                </a:solidFill>
                <a:latin typeface="Trebuchet MS" panose="020B0603020202020204" pitchFamily="34" charset="0"/>
                <a:ea typeface="+mn-ea"/>
                <a:cs typeface="Arial" panose="020B0604020202020204" pitchFamily="34" charset="0"/>
              </a:rPr>
              <a:t>PAC 2023-2027 </a:t>
            </a:r>
            <a:r>
              <a:rPr lang="ro-RO" sz="2000" b="1" dirty="0">
                <a:solidFill>
                  <a:schemeClr val="tx1"/>
                </a:solidFill>
                <a:latin typeface="Trebuchet MS" panose="020B0603020202020204" pitchFamily="34" charset="0"/>
                <a:ea typeface="+mn-ea"/>
                <a:cs typeface="Arial" panose="020B0604020202020204" pitchFamily="34" charset="0"/>
              </a:rPr>
              <a:t>- </a:t>
            </a:r>
            <a:r>
              <a:rPr lang="en-US" sz="2000" b="1" dirty="0" err="1">
                <a:solidFill>
                  <a:schemeClr val="tx1"/>
                </a:solidFill>
                <a:latin typeface="Trebuchet MS" panose="020B0603020202020204" pitchFamily="34" charset="0"/>
                <a:ea typeface="+mn-ea"/>
                <a:cs typeface="Arial" panose="020B0604020202020204" pitchFamily="34" charset="0"/>
              </a:rPr>
              <a:t>versiunea</a:t>
            </a:r>
            <a:r>
              <a:rPr lang="en-US" sz="2000" b="1" dirty="0">
                <a:solidFill>
                  <a:schemeClr val="tx1"/>
                </a:solidFill>
                <a:latin typeface="Trebuchet MS" panose="020B0603020202020204" pitchFamily="34" charset="0"/>
                <a:ea typeface="+mn-ea"/>
                <a:cs typeface="Arial" panose="020B0604020202020204" pitchFamily="34" charset="0"/>
              </a:rPr>
              <a:t> </a:t>
            </a:r>
            <a:r>
              <a:rPr lang="ro-RO" sz="2000" b="1" dirty="0">
                <a:solidFill>
                  <a:schemeClr val="tx1"/>
                </a:solidFill>
                <a:latin typeface="Trebuchet MS" panose="020B0603020202020204" pitchFamily="34" charset="0"/>
                <a:ea typeface="+mn-ea"/>
                <a:cs typeface="Arial" panose="020B0604020202020204" pitchFamily="34" charset="0"/>
              </a:rPr>
              <a:t>7</a:t>
            </a:r>
            <a:r>
              <a:rPr lang="en-US" sz="2000" b="1" dirty="0">
                <a:solidFill>
                  <a:schemeClr val="tx1"/>
                </a:solidFill>
                <a:latin typeface="Trebuchet MS" panose="020B0603020202020204" pitchFamily="34" charset="0"/>
                <a:ea typeface="+mn-ea"/>
                <a:cs typeface="Arial" panose="020B0604020202020204" pitchFamily="34" charset="0"/>
              </a:rPr>
              <a:t>.</a:t>
            </a:r>
            <a:r>
              <a:rPr lang="ro-RO" sz="2000" b="1" dirty="0">
                <a:solidFill>
                  <a:schemeClr val="tx1"/>
                </a:solidFill>
                <a:latin typeface="Trebuchet MS" panose="020B0603020202020204" pitchFamily="34" charset="0"/>
                <a:ea typeface="+mn-ea"/>
                <a:cs typeface="Arial" panose="020B0604020202020204" pitchFamily="34" charset="0"/>
              </a:rPr>
              <a:t>1</a:t>
            </a:r>
            <a:endParaRPr lang="en-US" sz="2000" dirty="0">
              <a:solidFill>
                <a:schemeClr val="tx1"/>
              </a:solidFill>
            </a:endParaRPr>
          </a:p>
        </p:txBody>
      </p:sp>
      <p:sp>
        <p:nvSpPr>
          <p:cNvPr id="18435" name="Content Placeholder 2">
            <a:extLst>
              <a:ext uri="{FF2B5EF4-FFF2-40B4-BE49-F238E27FC236}">
                <a16:creationId xmlns:a16="http://schemas.microsoft.com/office/drawing/2014/main" id="{448D138B-835F-40DF-BF02-AB9427364031}"/>
              </a:ext>
            </a:extLst>
          </p:cNvPr>
          <p:cNvSpPr>
            <a:spLocks noGrp="1"/>
          </p:cNvSpPr>
          <p:nvPr>
            <p:ph sz="quarter" idx="1"/>
          </p:nvPr>
        </p:nvSpPr>
        <p:spPr>
          <a:xfrm>
            <a:off x="457200" y="1676400"/>
            <a:ext cx="8229600" cy="4572000"/>
          </a:xfrm>
        </p:spPr>
        <p:txBody>
          <a:bodyPr/>
          <a:lstStyle/>
          <a:p>
            <a:pPr algn="just">
              <a:buFont typeface="Wingdings" panose="05000000000000000000" pitchFamily="2" charset="2"/>
              <a:buChar char="Ø"/>
            </a:pPr>
            <a:r>
              <a:rPr lang="ro-RO" altLang="en-US" sz="2400" dirty="0">
                <a:latin typeface="Trebuchet MS" panose="020B0603020202020204" pitchFamily="34" charset="0"/>
                <a:cs typeface="Arial" panose="020B0604020202020204" pitchFamily="34" charset="0"/>
              </a:rPr>
              <a:t>Conform art. 1 alin. (2) din HG nr. 1571/2022,</a:t>
            </a:r>
            <a:r>
              <a:rPr lang="en-US" altLang="en-US" sz="2400" dirty="0">
                <a:latin typeface="Trebuchet MS" panose="020B0603020202020204" pitchFamily="34" charset="0"/>
                <a:cs typeface="Arial" panose="020B0604020202020204" pitchFamily="34" charset="0"/>
              </a:rPr>
              <a:t> cu </a:t>
            </a:r>
            <a:r>
              <a:rPr lang="en-US" altLang="en-US" sz="2400" dirty="0" err="1">
                <a:latin typeface="Trebuchet MS" panose="020B0603020202020204" pitchFamily="34" charset="0"/>
                <a:cs typeface="Arial" panose="020B0604020202020204" pitchFamily="34" charset="0"/>
              </a:rPr>
              <a:t>modif</a:t>
            </a:r>
            <a:r>
              <a:rPr lang="ro-RO" altLang="en-US" sz="2400" dirty="0">
                <a:latin typeface="Trebuchet MS" panose="020B0603020202020204" pitchFamily="34" charset="0"/>
                <a:cs typeface="Arial" panose="020B0604020202020204" pitchFamily="34" charset="0"/>
              </a:rPr>
              <a:t>icările și completările ulterioare, </a:t>
            </a:r>
            <a:r>
              <a:rPr lang="ro-RO" altLang="en-US" sz="2400" b="1" dirty="0">
                <a:latin typeface="Trebuchet MS" panose="020B0603020202020204" pitchFamily="34" charset="0"/>
                <a:cs typeface="Arial" panose="020B0604020202020204" pitchFamily="34" charset="0"/>
              </a:rPr>
              <a:t>i</a:t>
            </a:r>
            <a:r>
              <a:rPr lang="en-US" altLang="en-US" sz="2400" b="1" dirty="0" err="1">
                <a:latin typeface="Trebuchet MS" panose="020B0603020202020204" pitchFamily="34" charset="0"/>
                <a:cs typeface="Arial" panose="020B0604020202020204" pitchFamily="34" charset="0"/>
              </a:rPr>
              <a:t>ntervenţiile</a:t>
            </a:r>
            <a:r>
              <a:rPr lang="en-US" altLang="en-US" sz="2400" b="1" dirty="0">
                <a:latin typeface="Trebuchet MS" panose="020B0603020202020204" pitchFamily="34" charset="0"/>
                <a:cs typeface="Arial" panose="020B0604020202020204" pitchFamily="34" charset="0"/>
              </a:rPr>
              <a:t> </a:t>
            </a:r>
            <a:r>
              <a:rPr lang="en-US" altLang="en-US" sz="2400" b="1" dirty="0" err="1">
                <a:latin typeface="Trebuchet MS" panose="020B0603020202020204" pitchFamily="34" charset="0"/>
                <a:cs typeface="Arial" panose="020B0604020202020204" pitchFamily="34" charset="0"/>
              </a:rPr>
              <a:t>aferente</a:t>
            </a:r>
            <a:r>
              <a:rPr lang="en-US" altLang="en-US" sz="2400" b="1" dirty="0">
                <a:latin typeface="Trebuchet MS" panose="020B0603020202020204" pitchFamily="34" charset="0"/>
                <a:cs typeface="Arial" panose="020B0604020202020204" pitchFamily="34" charset="0"/>
              </a:rPr>
              <a:t> sector</a:t>
            </a:r>
            <a:r>
              <a:rPr lang="ro-RO" altLang="en-US" sz="2400" b="1" dirty="0">
                <a:latin typeface="Trebuchet MS" panose="020B0603020202020204" pitchFamily="34" charset="0"/>
                <a:cs typeface="Arial" panose="020B0604020202020204" pitchFamily="34" charset="0"/>
              </a:rPr>
              <a:t>ului</a:t>
            </a:r>
            <a:r>
              <a:rPr lang="en-US" altLang="en-US" sz="2400" b="1" dirty="0">
                <a:latin typeface="Trebuchet MS" panose="020B0603020202020204" pitchFamily="34" charset="0"/>
                <a:cs typeface="Arial" panose="020B0604020202020204" pitchFamily="34" charset="0"/>
              </a:rPr>
              <a:t> vegetal</a:t>
            </a:r>
            <a:r>
              <a:rPr lang="ro-RO" altLang="en-US" sz="2400" b="1" dirty="0">
                <a:solidFill>
                  <a:srgbClr val="00B050"/>
                </a:solidFill>
                <a:latin typeface="Trebuchet MS" panose="020B0603020202020204" pitchFamily="34" charset="0"/>
                <a:cs typeface="Arial" panose="020B0604020202020204" pitchFamily="34" charset="0"/>
              </a:rPr>
              <a:t> </a:t>
            </a:r>
            <a:r>
              <a:rPr lang="en-US" altLang="en-US" sz="2400" dirty="0">
                <a:latin typeface="Trebuchet MS" panose="020B0603020202020204" pitchFamily="34" charset="0"/>
                <a:cs typeface="Arial" panose="020B0604020202020204" pitchFamily="34" charset="0"/>
              </a:rPr>
              <a:t>care pot fi </a:t>
            </a:r>
            <a:r>
              <a:rPr lang="en-US" altLang="en-US" sz="2400" dirty="0" err="1">
                <a:latin typeface="Trebuchet MS" panose="020B0603020202020204" pitchFamily="34" charset="0"/>
                <a:cs typeface="Arial" panose="020B0604020202020204" pitchFamily="34" charset="0"/>
              </a:rPr>
              <a:t>acordate</a:t>
            </a:r>
            <a:r>
              <a:rPr lang="en-US" altLang="en-US" sz="2400" dirty="0">
                <a:latin typeface="Trebuchet MS" panose="020B0603020202020204" pitchFamily="34" charset="0"/>
                <a:cs typeface="Arial" panose="020B0604020202020204" pitchFamily="34" charset="0"/>
              </a:rPr>
              <a:t> </a:t>
            </a:r>
            <a:r>
              <a:rPr lang="en-US" altLang="en-US" sz="2400" dirty="0" err="1">
                <a:latin typeface="Trebuchet MS" panose="020B0603020202020204" pitchFamily="34" charset="0"/>
                <a:cs typeface="Arial" panose="020B0604020202020204" pitchFamily="34" charset="0"/>
              </a:rPr>
              <a:t>fermierilor</a:t>
            </a:r>
            <a:r>
              <a:rPr lang="en-US" altLang="en-US" sz="2400" dirty="0">
                <a:latin typeface="Trebuchet MS" panose="020B0603020202020204" pitchFamily="34" charset="0"/>
                <a:cs typeface="Arial" panose="020B0604020202020204" pitchFamily="34" charset="0"/>
              </a:rPr>
              <a:t> </a:t>
            </a:r>
            <a:r>
              <a:rPr lang="en-US" altLang="en-US" sz="2400" dirty="0" err="1">
                <a:latin typeface="Trebuchet MS" panose="020B0603020202020204" pitchFamily="34" charset="0"/>
                <a:cs typeface="Arial" panose="020B0604020202020204" pitchFamily="34" charset="0"/>
              </a:rPr>
              <a:t>începând</a:t>
            </a:r>
            <a:r>
              <a:rPr lang="ro-RO" altLang="en-US" sz="2400" dirty="0">
                <a:latin typeface="Trebuchet MS" panose="020B0603020202020204" pitchFamily="34" charset="0"/>
                <a:cs typeface="Arial" panose="020B0604020202020204" pitchFamily="34" charset="0"/>
              </a:rPr>
              <a:t> în</a:t>
            </a:r>
            <a:r>
              <a:rPr lang="en-US" altLang="en-US" sz="2400" dirty="0">
                <a:latin typeface="Trebuchet MS" panose="020B0603020202020204" pitchFamily="34" charset="0"/>
                <a:cs typeface="Arial" panose="020B0604020202020204" pitchFamily="34" charset="0"/>
              </a:rPr>
              <a:t> </a:t>
            </a:r>
            <a:r>
              <a:rPr lang="en-US" altLang="en-US" sz="2400" dirty="0" err="1">
                <a:latin typeface="Trebuchet MS" panose="020B0603020202020204" pitchFamily="34" charset="0"/>
                <a:cs typeface="Arial" panose="020B0604020202020204" pitchFamily="34" charset="0"/>
              </a:rPr>
              <a:t>anul</a:t>
            </a:r>
            <a:r>
              <a:rPr lang="en-US" altLang="en-US" sz="2400" dirty="0">
                <a:latin typeface="Trebuchet MS" panose="020B0603020202020204" pitchFamily="34" charset="0"/>
                <a:cs typeface="Arial" panose="020B0604020202020204" pitchFamily="34" charset="0"/>
              </a:rPr>
              <a:t> 202</a:t>
            </a:r>
            <a:r>
              <a:rPr lang="ro-RO" altLang="en-US" sz="2400" dirty="0">
                <a:latin typeface="Trebuchet MS" panose="020B0603020202020204" pitchFamily="34" charset="0"/>
                <a:cs typeface="Arial" panose="020B0604020202020204" pitchFamily="34" charset="0"/>
              </a:rPr>
              <a:t>5</a:t>
            </a:r>
            <a:r>
              <a:rPr lang="en-US" altLang="en-US" sz="2400" dirty="0">
                <a:latin typeface="Trebuchet MS" panose="020B0603020202020204" pitchFamily="34" charset="0"/>
                <a:cs typeface="Arial" panose="020B0604020202020204" pitchFamily="34" charset="0"/>
              </a:rPr>
              <a:t>, </a:t>
            </a:r>
            <a:r>
              <a:rPr lang="en-US" altLang="en-US" sz="2400" dirty="0" err="1">
                <a:latin typeface="Trebuchet MS" panose="020B0603020202020204" pitchFamily="34" charset="0"/>
                <a:cs typeface="Arial" panose="020B0604020202020204" pitchFamily="34" charset="0"/>
              </a:rPr>
              <a:t>în</a:t>
            </a:r>
            <a:r>
              <a:rPr lang="en-US" altLang="en-US" sz="2400" dirty="0">
                <a:latin typeface="Trebuchet MS" panose="020B0603020202020204" pitchFamily="34" charset="0"/>
                <a:cs typeface="Arial" panose="020B0604020202020204" pitchFamily="34" charset="0"/>
              </a:rPr>
              <a:t> </a:t>
            </a:r>
            <a:r>
              <a:rPr lang="en-US" altLang="en-US" sz="2400" dirty="0" err="1">
                <a:latin typeface="Trebuchet MS" panose="020B0603020202020204" pitchFamily="34" charset="0"/>
                <a:cs typeface="Arial" panose="020B0604020202020204" pitchFamily="34" charset="0"/>
              </a:rPr>
              <a:t>conformitate</a:t>
            </a:r>
            <a:r>
              <a:rPr lang="en-US" altLang="en-US" sz="2400" dirty="0">
                <a:latin typeface="Trebuchet MS" panose="020B0603020202020204" pitchFamily="34" charset="0"/>
                <a:cs typeface="Arial" panose="020B0604020202020204" pitchFamily="34" charset="0"/>
              </a:rPr>
              <a:t> cu </a:t>
            </a:r>
            <a:r>
              <a:rPr lang="en-US" altLang="en-US" sz="2400" dirty="0" err="1">
                <a:latin typeface="Trebuchet MS" panose="020B0603020202020204" pitchFamily="34" charset="0"/>
                <a:cs typeface="Arial" panose="020B0604020202020204" pitchFamily="34" charset="0"/>
              </a:rPr>
              <a:t>Planul</a:t>
            </a:r>
            <a:r>
              <a:rPr lang="en-US" altLang="en-US" sz="2400" dirty="0">
                <a:latin typeface="Trebuchet MS" panose="020B0603020202020204" pitchFamily="34" charset="0"/>
                <a:cs typeface="Arial" panose="020B0604020202020204" pitchFamily="34" charset="0"/>
              </a:rPr>
              <a:t> strategic PAC 2023-2027 </a:t>
            </a:r>
            <a:r>
              <a:rPr lang="ro-RO" altLang="en-US" sz="2400" dirty="0">
                <a:latin typeface="Trebuchet MS" panose="020B0603020202020204" pitchFamily="34" charset="0"/>
                <a:cs typeface="Arial" panose="020B0604020202020204" pitchFamily="34" charset="0"/>
              </a:rPr>
              <a:t>(</a:t>
            </a:r>
            <a:r>
              <a:rPr lang="en-US" altLang="en-US" sz="2400" dirty="0">
                <a:latin typeface="Trebuchet MS" panose="020B0603020202020204" pitchFamily="34" charset="0"/>
                <a:cs typeface="Arial" panose="020B0604020202020204" pitchFamily="34" charset="0"/>
              </a:rPr>
              <a:t>PS 2023-2027</a:t>
            </a:r>
            <a:r>
              <a:rPr lang="ro-RO" altLang="en-US" sz="2400" dirty="0">
                <a:latin typeface="Trebuchet MS" panose="020B0603020202020204" pitchFamily="34" charset="0"/>
                <a:cs typeface="Arial" panose="020B0604020202020204" pitchFamily="34" charset="0"/>
              </a:rPr>
              <a:t>)</a:t>
            </a:r>
            <a:r>
              <a:rPr lang="en-US" altLang="en-US" sz="2400" dirty="0">
                <a:latin typeface="Trebuchet MS" panose="020B0603020202020204" pitchFamily="34" charset="0"/>
                <a:cs typeface="Arial" panose="020B0604020202020204" pitchFamily="34" charset="0"/>
              </a:rPr>
              <a:t> al </a:t>
            </a:r>
            <a:r>
              <a:rPr lang="en-US" altLang="en-US" sz="2400" dirty="0" err="1">
                <a:latin typeface="Trebuchet MS" panose="020B0603020202020204" pitchFamily="34" charset="0"/>
                <a:cs typeface="Arial" panose="020B0604020202020204" pitchFamily="34" charset="0"/>
              </a:rPr>
              <a:t>României</a:t>
            </a:r>
            <a:r>
              <a:rPr lang="en-US" altLang="en-US" sz="2400" dirty="0">
                <a:latin typeface="Trebuchet MS" panose="020B0603020202020204" pitchFamily="34" charset="0"/>
                <a:cs typeface="Arial" panose="020B0604020202020204" pitchFamily="34" charset="0"/>
              </a:rPr>
              <a:t> </a:t>
            </a:r>
            <a:r>
              <a:rPr lang="en-US" altLang="en-US" sz="2400" dirty="0" err="1">
                <a:latin typeface="Trebuchet MS" panose="020B0603020202020204" pitchFamily="34" charset="0"/>
                <a:cs typeface="Arial" panose="020B0604020202020204" pitchFamily="34" charset="0"/>
              </a:rPr>
              <a:t>sunt</a:t>
            </a:r>
            <a:r>
              <a:rPr lang="en-US" altLang="en-US" sz="2400" dirty="0">
                <a:latin typeface="Trebuchet MS" panose="020B0603020202020204" pitchFamily="34" charset="0"/>
                <a:cs typeface="Arial" panose="020B0604020202020204" pitchFamily="34" charset="0"/>
              </a:rPr>
              <a:t> </a:t>
            </a:r>
            <a:r>
              <a:rPr lang="en-US" altLang="en-US" sz="2400" dirty="0" err="1">
                <a:latin typeface="Trebuchet MS" panose="020B0603020202020204" pitchFamily="34" charset="0"/>
                <a:cs typeface="Arial" panose="020B0604020202020204" pitchFamily="34" charset="0"/>
              </a:rPr>
              <a:t>următoarele</a:t>
            </a:r>
            <a:r>
              <a:rPr lang="en-US" altLang="en-US" sz="2400" dirty="0">
                <a:latin typeface="Trebuchet MS" panose="020B0603020202020204" pitchFamily="34" charset="0"/>
                <a:cs typeface="Arial" panose="020B0604020202020204" pitchFamily="34" charset="0"/>
              </a:rPr>
              <a:t>:</a:t>
            </a:r>
          </a:p>
          <a:p>
            <a:pPr algn="just"/>
            <a:r>
              <a:rPr lang="en-US" altLang="en-US" sz="2400" dirty="0" err="1">
                <a:latin typeface="Trebuchet MS" panose="020B0603020202020204" pitchFamily="34" charset="0"/>
                <a:cs typeface="Arial" panose="020B0604020202020204" pitchFamily="34" charset="0"/>
              </a:rPr>
              <a:t>plăţile</a:t>
            </a:r>
            <a:r>
              <a:rPr lang="en-US" altLang="en-US" sz="2400" dirty="0">
                <a:latin typeface="Trebuchet MS" panose="020B0603020202020204" pitchFamily="34" charset="0"/>
                <a:cs typeface="Arial" panose="020B0604020202020204" pitchFamily="34" charset="0"/>
              </a:rPr>
              <a:t> </a:t>
            </a:r>
            <a:r>
              <a:rPr lang="en-US" altLang="en-US" sz="2400" dirty="0" err="1">
                <a:latin typeface="Trebuchet MS" panose="020B0603020202020204" pitchFamily="34" charset="0"/>
                <a:cs typeface="Arial" panose="020B0604020202020204" pitchFamily="34" charset="0"/>
              </a:rPr>
              <a:t>directe</a:t>
            </a:r>
            <a:r>
              <a:rPr lang="en-US" altLang="en-US" sz="2400" dirty="0">
                <a:latin typeface="Trebuchet MS" panose="020B0603020202020204" pitchFamily="34" charset="0"/>
                <a:cs typeface="Arial" panose="020B0604020202020204" pitchFamily="34" charset="0"/>
              </a:rPr>
              <a:t> </a:t>
            </a:r>
            <a:r>
              <a:rPr lang="en-US" altLang="en-US" sz="2400" dirty="0" err="1">
                <a:latin typeface="Trebuchet MS" panose="020B0603020202020204" pitchFamily="34" charset="0"/>
                <a:cs typeface="Arial" panose="020B0604020202020204" pitchFamily="34" charset="0"/>
              </a:rPr>
              <a:t>decuplate</a:t>
            </a:r>
            <a:endParaRPr lang="ro-RO" altLang="en-US" sz="2400" dirty="0">
              <a:latin typeface="Trebuchet MS" panose="020B0603020202020204" pitchFamily="34" charset="0"/>
              <a:cs typeface="Arial" panose="020B0604020202020204" pitchFamily="34" charset="0"/>
            </a:endParaRPr>
          </a:p>
          <a:p>
            <a:pPr algn="just"/>
            <a:r>
              <a:rPr lang="en-US" altLang="en-US" sz="2400" dirty="0" err="1">
                <a:latin typeface="Trebuchet MS" panose="020B0603020202020204" pitchFamily="34" charset="0"/>
                <a:cs typeface="Arial" panose="020B0604020202020204" pitchFamily="34" charset="0"/>
              </a:rPr>
              <a:t>plăţile</a:t>
            </a:r>
            <a:r>
              <a:rPr lang="en-US" altLang="en-US" sz="2400" dirty="0">
                <a:latin typeface="Trebuchet MS" panose="020B0603020202020204" pitchFamily="34" charset="0"/>
                <a:cs typeface="Arial" panose="020B0604020202020204" pitchFamily="34" charset="0"/>
              </a:rPr>
              <a:t> </a:t>
            </a:r>
            <a:r>
              <a:rPr lang="en-US" altLang="en-US" sz="2400" dirty="0" err="1">
                <a:latin typeface="Trebuchet MS" panose="020B0603020202020204" pitchFamily="34" charset="0"/>
                <a:cs typeface="Arial" panose="020B0604020202020204" pitchFamily="34" charset="0"/>
              </a:rPr>
              <a:t>directe</a:t>
            </a:r>
            <a:r>
              <a:rPr lang="en-US" altLang="en-US" sz="2400" dirty="0">
                <a:latin typeface="Trebuchet MS" panose="020B0603020202020204" pitchFamily="34" charset="0"/>
                <a:cs typeface="Arial" panose="020B0604020202020204" pitchFamily="34" charset="0"/>
              </a:rPr>
              <a:t> </a:t>
            </a:r>
            <a:r>
              <a:rPr lang="en-US" altLang="en-US" sz="2400" dirty="0" err="1">
                <a:latin typeface="Trebuchet MS" panose="020B0603020202020204" pitchFamily="34" charset="0"/>
                <a:cs typeface="Arial" panose="020B0604020202020204" pitchFamily="34" charset="0"/>
              </a:rPr>
              <a:t>cuplate</a:t>
            </a:r>
            <a:endParaRPr lang="en-US" altLang="en-US" sz="2400" dirty="0">
              <a:latin typeface="Trebuchet MS" panose="020B0603020202020204" pitchFamily="34" charset="0"/>
              <a:cs typeface="Arial" panose="020B0604020202020204" pitchFamily="34" charset="0"/>
            </a:endParaRPr>
          </a:p>
          <a:p>
            <a:pPr algn="just"/>
            <a:r>
              <a:rPr lang="en-US" altLang="en-US" sz="2400" dirty="0" err="1">
                <a:latin typeface="Trebuchet MS" panose="020B0603020202020204" pitchFamily="34" charset="0"/>
                <a:cs typeface="Arial" panose="020B0604020202020204" pitchFamily="34" charset="0"/>
              </a:rPr>
              <a:t>ajutoare</a:t>
            </a:r>
            <a:r>
              <a:rPr lang="en-US" altLang="en-US" sz="2400" dirty="0">
                <a:latin typeface="Trebuchet MS" panose="020B0603020202020204" pitchFamily="34" charset="0"/>
                <a:cs typeface="Arial" panose="020B0604020202020204" pitchFamily="34" charset="0"/>
              </a:rPr>
              <a:t> </a:t>
            </a:r>
            <a:r>
              <a:rPr lang="en-US" altLang="en-US" sz="2400" dirty="0" err="1">
                <a:latin typeface="Trebuchet MS" panose="020B0603020202020204" pitchFamily="34" charset="0"/>
                <a:cs typeface="Arial" panose="020B0604020202020204" pitchFamily="34" charset="0"/>
              </a:rPr>
              <a:t>naţionale</a:t>
            </a:r>
            <a:r>
              <a:rPr lang="en-US" altLang="en-US" sz="2400" dirty="0">
                <a:latin typeface="Trebuchet MS" panose="020B0603020202020204" pitchFamily="34" charset="0"/>
                <a:cs typeface="Arial" panose="020B0604020202020204" pitchFamily="34" charset="0"/>
              </a:rPr>
              <a:t> </a:t>
            </a:r>
            <a:r>
              <a:rPr lang="en-US" altLang="en-US" sz="2400" dirty="0" err="1">
                <a:latin typeface="Trebuchet MS" panose="020B0603020202020204" pitchFamily="34" charset="0"/>
                <a:cs typeface="Arial" panose="020B0604020202020204" pitchFamily="34" charset="0"/>
              </a:rPr>
              <a:t>tranzitorii</a:t>
            </a:r>
            <a:endParaRPr lang="en-US" altLang="en-US" sz="2400" dirty="0">
              <a:latin typeface="Trebuchet MS" panose="020B0603020202020204" pitchFamily="34" charset="0"/>
              <a:cs typeface="Arial" panose="020B0604020202020204" pitchFamily="34" charset="0"/>
            </a:endParaRPr>
          </a:p>
          <a:p>
            <a:endParaRPr lang="en-US"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862BAFC2-4E0D-4489-98BD-73EE75E43F29}"/>
              </a:ext>
            </a:extLst>
          </p:cNvPr>
          <p:cNvSpPr>
            <a:spLocks noGrp="1"/>
          </p:cNvSpPr>
          <p:nvPr>
            <p:ph type="title"/>
          </p:nvPr>
        </p:nvSpPr>
        <p:spPr>
          <a:xfrm>
            <a:off x="914400" y="533400"/>
            <a:ext cx="7772400" cy="381000"/>
          </a:xfrm>
        </p:spPr>
        <p:txBody>
          <a:bodyPr/>
          <a:lstStyle/>
          <a:p>
            <a:pPr algn="ctr"/>
            <a:r>
              <a:rPr lang="en-US" altLang="en-US" sz="2000" b="1" dirty="0" err="1">
                <a:solidFill>
                  <a:schemeClr val="tx1"/>
                </a:solidFill>
                <a:latin typeface="Trebuchet MS" panose="020B0603020202020204" pitchFamily="34" charset="0"/>
                <a:cs typeface="Arial" panose="020B0604020202020204" pitchFamily="34" charset="0"/>
              </a:rPr>
              <a:t>Plăţile</a:t>
            </a:r>
            <a:r>
              <a:rPr lang="en-US" altLang="en-US" sz="2000" b="1" dirty="0">
                <a:solidFill>
                  <a:schemeClr val="tx1"/>
                </a:solidFill>
                <a:latin typeface="Trebuchet MS" panose="020B0603020202020204" pitchFamily="34" charset="0"/>
                <a:cs typeface="Arial" panose="020B0604020202020204" pitchFamily="34" charset="0"/>
              </a:rPr>
              <a:t> </a:t>
            </a:r>
            <a:r>
              <a:rPr lang="en-US" altLang="en-US" sz="2000" b="1" dirty="0" err="1">
                <a:solidFill>
                  <a:schemeClr val="tx1"/>
                </a:solidFill>
                <a:latin typeface="Trebuchet MS" panose="020B0603020202020204" pitchFamily="34" charset="0"/>
                <a:cs typeface="Arial" panose="020B0604020202020204" pitchFamily="34" charset="0"/>
              </a:rPr>
              <a:t>directe</a:t>
            </a:r>
            <a:r>
              <a:rPr lang="en-US" altLang="en-US" sz="2000" b="1" dirty="0">
                <a:solidFill>
                  <a:schemeClr val="tx1"/>
                </a:solidFill>
                <a:latin typeface="Trebuchet MS" panose="020B0603020202020204" pitchFamily="34" charset="0"/>
                <a:cs typeface="Arial" panose="020B0604020202020204" pitchFamily="34" charset="0"/>
              </a:rPr>
              <a:t> </a:t>
            </a:r>
            <a:r>
              <a:rPr lang="en-US" altLang="en-US" sz="2000" b="1" dirty="0" err="1">
                <a:solidFill>
                  <a:schemeClr val="tx1"/>
                </a:solidFill>
                <a:latin typeface="Trebuchet MS" panose="020B0603020202020204" pitchFamily="34" charset="0"/>
                <a:cs typeface="Arial" panose="020B0604020202020204" pitchFamily="34" charset="0"/>
              </a:rPr>
              <a:t>decuplate</a:t>
            </a:r>
            <a:endParaRPr lang="en-US" altLang="en-US" sz="2000" dirty="0">
              <a:solidFill>
                <a:schemeClr val="tx1"/>
              </a:solidFill>
            </a:endParaRPr>
          </a:p>
        </p:txBody>
      </p:sp>
      <p:sp>
        <p:nvSpPr>
          <p:cNvPr id="19459" name="Content Placeholder 2">
            <a:extLst>
              <a:ext uri="{FF2B5EF4-FFF2-40B4-BE49-F238E27FC236}">
                <a16:creationId xmlns:a16="http://schemas.microsoft.com/office/drawing/2014/main" id="{97D6DAB7-16DF-4B1E-A9AB-9E9B452031BA}"/>
              </a:ext>
            </a:extLst>
          </p:cNvPr>
          <p:cNvSpPr>
            <a:spLocks noGrp="1"/>
          </p:cNvSpPr>
          <p:nvPr>
            <p:ph sz="quarter" idx="1"/>
          </p:nvPr>
        </p:nvSpPr>
        <p:spPr>
          <a:xfrm>
            <a:off x="381000" y="990600"/>
            <a:ext cx="8305800" cy="5562600"/>
          </a:xfrm>
        </p:spPr>
        <p:txBody>
          <a:bodyPr/>
          <a:lstStyle/>
          <a:p>
            <a:pPr algn="just">
              <a:spcBef>
                <a:spcPct val="0"/>
              </a:spcBef>
              <a:buFont typeface="Wingdings" panose="05000000000000000000" pitchFamily="2" charset="2"/>
              <a:buChar char="Ø"/>
            </a:pPr>
            <a:r>
              <a:rPr lang="ro-RO" altLang="en-US" sz="1800" b="1" dirty="0">
                <a:solidFill>
                  <a:srgbClr val="00B050"/>
                </a:solidFill>
                <a:latin typeface="Trebuchet MS" panose="020B0603020202020204" pitchFamily="34" charset="0"/>
                <a:cs typeface="Arial" panose="020B0604020202020204" pitchFamily="34" charset="0"/>
              </a:rPr>
              <a:t>P</a:t>
            </a:r>
            <a:r>
              <a:rPr lang="en-US" altLang="en-US" sz="1800" b="1" dirty="0">
                <a:solidFill>
                  <a:srgbClr val="00B050"/>
                </a:solidFill>
                <a:latin typeface="Trebuchet MS" panose="020B0603020202020204" pitchFamily="34" charset="0"/>
                <a:cs typeface="Arial" panose="020B0604020202020204" pitchFamily="34" charset="0"/>
              </a:rPr>
              <a:t>la</a:t>
            </a:r>
            <a:r>
              <a:rPr lang="ro-RO" altLang="en-US" sz="1800" b="1" dirty="0">
                <a:solidFill>
                  <a:srgbClr val="00B050"/>
                </a:solidFill>
                <a:latin typeface="Trebuchet MS" panose="020B0603020202020204" pitchFamily="34" charset="0"/>
                <a:cs typeface="Arial" panose="020B0604020202020204" pitchFamily="34" charset="0"/>
              </a:rPr>
              <a:t>țile</a:t>
            </a:r>
            <a:r>
              <a:rPr lang="en-US" altLang="en-US" sz="1800" b="1" dirty="0">
                <a:solidFill>
                  <a:srgbClr val="00B050"/>
                </a:solidFill>
                <a:latin typeface="Trebuchet MS" panose="020B0603020202020204" pitchFamily="34" charset="0"/>
                <a:cs typeface="Arial" panose="020B0604020202020204" pitchFamily="34" charset="0"/>
              </a:rPr>
              <a:t> </a:t>
            </a:r>
            <a:r>
              <a:rPr lang="en-US" altLang="en-US" sz="1800" b="1" dirty="0" err="1">
                <a:solidFill>
                  <a:srgbClr val="00B050"/>
                </a:solidFill>
                <a:latin typeface="Trebuchet MS" panose="020B0603020202020204" pitchFamily="34" charset="0"/>
                <a:cs typeface="Arial" panose="020B0604020202020204" pitchFamily="34" charset="0"/>
              </a:rPr>
              <a:t>directe</a:t>
            </a:r>
            <a:r>
              <a:rPr lang="en-US" altLang="en-US" sz="1800" b="1" dirty="0">
                <a:solidFill>
                  <a:srgbClr val="00B050"/>
                </a:solidFill>
                <a:latin typeface="Trebuchet MS" panose="020B0603020202020204" pitchFamily="34" charset="0"/>
                <a:cs typeface="Arial" panose="020B0604020202020204" pitchFamily="34" charset="0"/>
              </a:rPr>
              <a:t> </a:t>
            </a:r>
            <a:r>
              <a:rPr lang="en-US" altLang="en-US" sz="1800" b="1" dirty="0" err="1">
                <a:solidFill>
                  <a:srgbClr val="00B050"/>
                </a:solidFill>
                <a:latin typeface="Trebuchet MS" panose="020B0603020202020204" pitchFamily="34" charset="0"/>
                <a:cs typeface="Arial" panose="020B0604020202020204" pitchFamily="34" charset="0"/>
              </a:rPr>
              <a:t>decuplate</a:t>
            </a:r>
            <a:r>
              <a:rPr lang="en-US" altLang="en-US" sz="1800" b="1" dirty="0">
                <a:solidFill>
                  <a:srgbClr val="00B050"/>
                </a:solidFill>
                <a:latin typeface="Trebuchet MS" panose="020B0603020202020204" pitchFamily="34" charset="0"/>
                <a:cs typeface="Arial" panose="020B0604020202020204" pitchFamily="34" charset="0"/>
              </a:rPr>
              <a:t> </a:t>
            </a:r>
            <a:r>
              <a:rPr lang="en-US" altLang="en-US" sz="1800" dirty="0">
                <a:latin typeface="Trebuchet MS" panose="020B0603020202020204" pitchFamily="34" charset="0"/>
                <a:cs typeface="Arial" panose="020B0604020202020204" pitchFamily="34" charset="0"/>
              </a:rPr>
              <a:t>  </a:t>
            </a:r>
          </a:p>
          <a:p>
            <a:pPr algn="just">
              <a:spcBef>
                <a:spcPct val="0"/>
              </a:spcBef>
            </a:pPr>
            <a:r>
              <a:rPr lang="en-US" altLang="en-US" sz="1800" dirty="0" err="1">
                <a:latin typeface="Trebuchet MS" panose="020B0603020202020204" pitchFamily="34" charset="0"/>
                <a:cs typeface="Arial" panose="020B0604020202020204" pitchFamily="34" charset="0"/>
              </a:rPr>
              <a:t>sprijinul</a:t>
            </a:r>
            <a:r>
              <a:rPr lang="en-US" altLang="en-US" sz="1800" dirty="0">
                <a:latin typeface="Trebuchet MS" panose="020B0603020202020204" pitchFamily="34" charset="0"/>
                <a:cs typeface="Arial" panose="020B0604020202020204" pitchFamily="34" charset="0"/>
              </a:rPr>
              <a:t> de </a:t>
            </a:r>
            <a:r>
              <a:rPr lang="en-US" altLang="en-US" sz="1800" dirty="0" err="1">
                <a:latin typeface="Trebuchet MS" panose="020B0603020202020204" pitchFamily="34" charset="0"/>
                <a:cs typeface="Arial" panose="020B0604020202020204" pitchFamily="34" charset="0"/>
              </a:rPr>
              <a:t>bază</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pentru</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venit</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în</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scopul</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sustenabilităţii</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intervenţia</a:t>
            </a:r>
            <a:r>
              <a:rPr lang="en-US" altLang="en-US" sz="1800" dirty="0">
                <a:latin typeface="Trebuchet MS" panose="020B0603020202020204" pitchFamily="34" charset="0"/>
                <a:cs typeface="Arial" panose="020B0604020202020204" pitchFamily="34" charset="0"/>
              </a:rPr>
              <a:t> PD-01</a:t>
            </a:r>
            <a:r>
              <a:rPr lang="ro-RO" altLang="en-US" sz="1800" dirty="0">
                <a:latin typeface="Trebuchet MS" panose="020B0603020202020204" pitchFamily="34" charset="0"/>
                <a:cs typeface="Arial" panose="020B0604020202020204" pitchFamily="34" charset="0"/>
              </a:rPr>
              <a:t> (BISS)</a:t>
            </a:r>
          </a:p>
          <a:p>
            <a:pPr algn="just">
              <a:spcBef>
                <a:spcPct val="0"/>
              </a:spcBef>
            </a:pPr>
            <a:r>
              <a:rPr lang="en-US" altLang="en-US" sz="1800" dirty="0" err="1">
                <a:latin typeface="Trebuchet MS" panose="020B0603020202020204" pitchFamily="34" charset="0"/>
                <a:cs typeface="Arial" panose="020B0604020202020204" pitchFamily="34" charset="0"/>
              </a:rPr>
              <a:t>sprijinul</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redistributiv</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complementar</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pentru</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venit</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în</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scopul</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sustenabilităţii</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intervenţia</a:t>
            </a:r>
            <a:r>
              <a:rPr lang="en-US" altLang="en-US" sz="1800" dirty="0">
                <a:latin typeface="Trebuchet MS" panose="020B0603020202020204" pitchFamily="34" charset="0"/>
                <a:cs typeface="Arial" panose="020B0604020202020204" pitchFamily="34" charset="0"/>
              </a:rPr>
              <a:t> PD-02 </a:t>
            </a:r>
            <a:r>
              <a:rPr lang="ro-RO" altLang="en-US" sz="1800" dirty="0">
                <a:latin typeface="Trebuchet MS" panose="020B0603020202020204" pitchFamily="34" charset="0"/>
                <a:cs typeface="Arial" panose="020B0604020202020204" pitchFamily="34" charset="0"/>
              </a:rPr>
              <a:t>(CRISS) </a:t>
            </a:r>
          </a:p>
          <a:p>
            <a:pPr algn="just">
              <a:spcBef>
                <a:spcPct val="0"/>
              </a:spcBef>
            </a:pPr>
            <a:r>
              <a:rPr lang="en-US" altLang="en-US" sz="1800" dirty="0" err="1">
                <a:latin typeface="Trebuchet MS" panose="020B0603020202020204" pitchFamily="34" charset="0"/>
                <a:cs typeface="Arial" panose="020B0604020202020204" pitchFamily="34" charset="0"/>
              </a:rPr>
              <a:t>sprijinul</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complementar</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pentru</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venit</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pentru</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tinerii</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fermieri</a:t>
            </a:r>
            <a:r>
              <a:rPr lang="en-US" altLang="en-US" sz="1800" dirty="0">
                <a:latin typeface="Trebuchet MS" panose="020B0603020202020204" pitchFamily="34" charset="0"/>
                <a:cs typeface="Arial" panose="020B0604020202020204" pitchFamily="34" charset="0"/>
              </a:rPr>
              <a:t> PD-03</a:t>
            </a:r>
            <a:r>
              <a:rPr lang="ro-RO" altLang="en-US" sz="1800" dirty="0">
                <a:latin typeface="Trebuchet MS" panose="020B0603020202020204" pitchFamily="34" charset="0"/>
                <a:cs typeface="Arial" panose="020B0604020202020204" pitchFamily="34" charset="0"/>
              </a:rPr>
              <a:t> (</a:t>
            </a:r>
            <a:r>
              <a:rPr lang="en-US" altLang="en-US" sz="1800" dirty="0">
                <a:latin typeface="Trebuchet MS" panose="020B0603020202020204" pitchFamily="34" charset="0"/>
                <a:cs typeface="Arial" panose="020B0604020202020204" pitchFamily="34" charset="0"/>
              </a:rPr>
              <a:t>CIS-YF</a:t>
            </a:r>
            <a:r>
              <a:rPr lang="ro-RO" altLang="en-US" sz="1800" dirty="0">
                <a:latin typeface="Trebuchet MS" panose="020B0603020202020204" pitchFamily="34" charset="0"/>
                <a:cs typeface="Arial" panose="020B0604020202020204" pitchFamily="34" charset="0"/>
              </a:rPr>
              <a:t>)</a:t>
            </a:r>
            <a:endParaRPr lang="en-US" altLang="en-US" sz="1800" dirty="0">
              <a:latin typeface="Trebuchet MS" panose="020B0603020202020204" pitchFamily="34" charset="0"/>
              <a:cs typeface="Arial" panose="020B0604020202020204" pitchFamily="34" charset="0"/>
            </a:endParaRPr>
          </a:p>
          <a:p>
            <a:pPr algn="just">
              <a:spcBef>
                <a:spcPct val="0"/>
              </a:spcBef>
            </a:pPr>
            <a:r>
              <a:rPr lang="en-US" altLang="en-US" sz="1800" dirty="0" err="1">
                <a:latin typeface="Trebuchet MS" panose="020B0603020202020204" pitchFamily="34" charset="0"/>
                <a:cs typeface="Arial" panose="020B0604020202020204" pitchFamily="34" charset="0"/>
              </a:rPr>
              <a:t>schemele</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pentru</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climă</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mediu</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şi</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bunăstarea</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animalelor</a:t>
            </a:r>
            <a:r>
              <a:rPr lang="ro-RO" altLang="en-US" dirty="0">
                <a:latin typeface="Trebuchet MS" panose="020B0603020202020204" pitchFamily="34" charset="0"/>
                <a:cs typeface="Arial" panose="020B0604020202020204" pitchFamily="34" charset="0"/>
              </a:rPr>
              <a:t> </a:t>
            </a:r>
          </a:p>
          <a:p>
            <a:pPr marL="0" indent="0" algn="just">
              <a:spcBef>
                <a:spcPct val="0"/>
              </a:spcBef>
              <a:buNone/>
            </a:pPr>
            <a:endParaRPr lang="ro-RO" altLang="en-US" sz="1800" b="1" dirty="0">
              <a:solidFill>
                <a:srgbClr val="00B050"/>
              </a:solidFill>
              <a:latin typeface="Trebuchet MS" panose="020B0603020202020204" pitchFamily="34" charset="0"/>
              <a:cs typeface="Arial" panose="020B0604020202020204" pitchFamily="34" charset="0"/>
            </a:endParaRPr>
          </a:p>
          <a:p>
            <a:pPr lvl="1" algn="just">
              <a:spcBef>
                <a:spcPct val="0"/>
              </a:spcBef>
              <a:buFont typeface="Wingdings" panose="05000000000000000000" pitchFamily="2" charset="2"/>
              <a:buChar char="Ø"/>
            </a:pPr>
            <a:r>
              <a:rPr lang="ro-RO" altLang="en-US" sz="1800" b="1" dirty="0">
                <a:solidFill>
                  <a:srgbClr val="00B050"/>
                </a:solidFill>
                <a:latin typeface="Trebuchet MS" panose="020B0603020202020204" pitchFamily="34" charset="0"/>
                <a:cs typeface="Arial" panose="020B0604020202020204" pitchFamily="34" charset="0"/>
              </a:rPr>
              <a:t>   </a:t>
            </a:r>
            <a:r>
              <a:rPr lang="ro-RO" altLang="en-US" sz="1800" b="1" u="sng" dirty="0">
                <a:solidFill>
                  <a:srgbClr val="00B050"/>
                </a:solidFill>
                <a:latin typeface="Trebuchet MS" panose="020B0603020202020204" pitchFamily="34" charset="0"/>
                <a:cs typeface="Arial" panose="020B0604020202020204" pitchFamily="34" charset="0"/>
              </a:rPr>
              <a:t>Eco-scheme </a:t>
            </a:r>
            <a:r>
              <a:rPr lang="en-US" altLang="en-US" sz="1800" b="1" u="sng" dirty="0" err="1">
                <a:solidFill>
                  <a:srgbClr val="00B050"/>
                </a:solidFill>
                <a:latin typeface="Trebuchet MS" panose="020B0603020202020204" pitchFamily="34" charset="0"/>
                <a:cs typeface="Arial" panose="020B0604020202020204" pitchFamily="34" charset="0"/>
              </a:rPr>
              <a:t>în</a:t>
            </a:r>
            <a:r>
              <a:rPr lang="en-US" altLang="en-US" sz="1800" b="1" u="sng" dirty="0">
                <a:solidFill>
                  <a:srgbClr val="00B050"/>
                </a:solidFill>
                <a:latin typeface="Trebuchet MS" panose="020B0603020202020204" pitchFamily="34" charset="0"/>
                <a:cs typeface="Arial" panose="020B0604020202020204" pitchFamily="34" charset="0"/>
              </a:rPr>
              <a:t> </a:t>
            </a:r>
            <a:r>
              <a:rPr lang="en-US" altLang="en-US" sz="1800" b="1" u="sng" dirty="0" err="1">
                <a:solidFill>
                  <a:srgbClr val="00B050"/>
                </a:solidFill>
                <a:latin typeface="Trebuchet MS" panose="020B0603020202020204" pitchFamily="34" charset="0"/>
                <a:cs typeface="Arial" panose="020B0604020202020204" pitchFamily="34" charset="0"/>
              </a:rPr>
              <a:t>sectorul</a:t>
            </a:r>
            <a:r>
              <a:rPr lang="en-US" altLang="en-US" sz="1800" b="1" u="sng" dirty="0">
                <a:solidFill>
                  <a:srgbClr val="00B050"/>
                </a:solidFill>
                <a:latin typeface="Trebuchet MS" panose="020B0603020202020204" pitchFamily="34" charset="0"/>
                <a:cs typeface="Arial" panose="020B0604020202020204" pitchFamily="34" charset="0"/>
              </a:rPr>
              <a:t> vegetal</a:t>
            </a:r>
            <a:r>
              <a:rPr lang="en-US" altLang="en-US" sz="1800" b="1" dirty="0">
                <a:solidFill>
                  <a:srgbClr val="00B050"/>
                </a:solidFill>
                <a:latin typeface="Trebuchet MS" panose="020B0603020202020204" pitchFamily="34" charset="0"/>
                <a:cs typeface="Arial" panose="020B0604020202020204" pitchFamily="34" charset="0"/>
              </a:rPr>
              <a:t>:  </a:t>
            </a:r>
          </a:p>
          <a:p>
            <a:pPr algn="just">
              <a:spcBef>
                <a:spcPct val="0"/>
              </a:spcBef>
              <a:buFont typeface="Courier New" panose="02070309020205020404" pitchFamily="49" charset="0"/>
              <a:buChar char="o"/>
            </a:pPr>
            <a:r>
              <a:rPr lang="en-US" altLang="en-US" sz="1800" dirty="0" err="1">
                <a:latin typeface="Trebuchet MS" panose="020B0603020202020204" pitchFamily="34" charset="0"/>
                <a:cs typeface="Arial" panose="020B0604020202020204" pitchFamily="34" charset="0"/>
              </a:rPr>
              <a:t>practici</a:t>
            </a:r>
            <a:r>
              <a:rPr lang="en-US" altLang="en-US" sz="1800" dirty="0">
                <a:latin typeface="Trebuchet MS" panose="020B0603020202020204" pitchFamily="34" charset="0"/>
                <a:cs typeface="Arial" panose="020B0604020202020204" pitchFamily="34" charset="0"/>
              </a:rPr>
              <a:t> benefice </a:t>
            </a:r>
            <a:r>
              <a:rPr lang="en-US" altLang="en-US" sz="1800" dirty="0" err="1">
                <a:latin typeface="Trebuchet MS" panose="020B0603020202020204" pitchFamily="34" charset="0"/>
                <a:cs typeface="Arial" panose="020B0604020202020204" pitchFamily="34" charset="0"/>
              </a:rPr>
              <a:t>pentru</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mediu</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aplicabile</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în</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teren</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arabil</a:t>
            </a:r>
            <a:r>
              <a:rPr lang="en-US" altLang="en-US" sz="1800" dirty="0">
                <a:latin typeface="Trebuchet MS" panose="020B0603020202020204" pitchFamily="34" charset="0"/>
                <a:cs typeface="Arial" panose="020B0604020202020204" pitchFamily="34" charset="0"/>
              </a:rPr>
              <a:t>, </a:t>
            </a:r>
            <a:r>
              <a:rPr lang="en-US" altLang="en-US" sz="1800" b="1" dirty="0" err="1">
                <a:latin typeface="Trebuchet MS" panose="020B0603020202020204" pitchFamily="34" charset="0"/>
                <a:cs typeface="Arial" panose="020B0604020202020204" pitchFamily="34" charset="0"/>
              </a:rPr>
              <a:t>intervenţia</a:t>
            </a:r>
            <a:r>
              <a:rPr lang="en-US" altLang="en-US" sz="1800" b="1" dirty="0">
                <a:latin typeface="Trebuchet MS" panose="020B0603020202020204" pitchFamily="34" charset="0"/>
                <a:cs typeface="Arial" panose="020B0604020202020204" pitchFamily="34" charset="0"/>
              </a:rPr>
              <a:t> PD-04</a:t>
            </a:r>
            <a:endParaRPr lang="ro-RO" altLang="en-US" sz="1800" b="1" dirty="0">
              <a:latin typeface="Trebuchet MS" panose="020B0603020202020204" pitchFamily="34" charset="0"/>
              <a:cs typeface="Arial" panose="020B0604020202020204" pitchFamily="34" charset="0"/>
            </a:endParaRPr>
          </a:p>
          <a:p>
            <a:pPr algn="just">
              <a:spcBef>
                <a:spcPct val="0"/>
              </a:spcBef>
              <a:buFont typeface="Courier New" panose="02070309020205020404" pitchFamily="49" charset="0"/>
              <a:buChar char="o"/>
            </a:pPr>
            <a:r>
              <a:rPr lang="en-US" altLang="en-US" sz="1800" dirty="0" err="1">
                <a:latin typeface="Trebuchet MS" panose="020B0603020202020204" pitchFamily="34" charset="0"/>
                <a:cs typeface="Arial" panose="020B0604020202020204" pitchFamily="34" charset="0"/>
              </a:rPr>
              <a:t>practicarea</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unei</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agriculturi</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prietenoase</a:t>
            </a:r>
            <a:r>
              <a:rPr lang="en-US" altLang="en-US" sz="1800" dirty="0">
                <a:latin typeface="Trebuchet MS" panose="020B0603020202020204" pitchFamily="34" charset="0"/>
                <a:cs typeface="Arial" panose="020B0604020202020204" pitchFamily="34" charset="0"/>
              </a:rPr>
              <a:t> cu </a:t>
            </a:r>
            <a:r>
              <a:rPr lang="en-US" altLang="en-US" sz="1800" dirty="0" err="1">
                <a:latin typeface="Trebuchet MS" panose="020B0603020202020204" pitchFamily="34" charset="0"/>
                <a:cs typeface="Arial" panose="020B0604020202020204" pitchFamily="34" charset="0"/>
              </a:rPr>
              <a:t>mediul</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în</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fermele</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mici</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respectiv</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gospodăriile</a:t>
            </a:r>
            <a:r>
              <a:rPr lang="en-US" altLang="en-US" sz="1800" dirty="0">
                <a:latin typeface="Trebuchet MS" panose="020B0603020202020204" pitchFamily="34" charset="0"/>
                <a:cs typeface="Arial" panose="020B0604020202020204" pitchFamily="34" charset="0"/>
              </a:rPr>
              <a:t> </a:t>
            </a:r>
            <a:r>
              <a:rPr lang="ro-RO"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tradiţionale</a:t>
            </a:r>
            <a:r>
              <a:rPr lang="en-US" altLang="en-US" sz="1800" dirty="0">
                <a:latin typeface="Trebuchet MS" panose="020B0603020202020204" pitchFamily="34" charset="0"/>
                <a:cs typeface="Arial" panose="020B0604020202020204" pitchFamily="34" charset="0"/>
              </a:rPr>
              <a:t>, </a:t>
            </a:r>
            <a:r>
              <a:rPr lang="en-US" altLang="en-US" sz="1800" b="1" dirty="0" err="1">
                <a:latin typeface="Trebuchet MS" panose="020B0603020202020204" pitchFamily="34" charset="0"/>
                <a:cs typeface="Arial" panose="020B0604020202020204" pitchFamily="34" charset="0"/>
              </a:rPr>
              <a:t>intervenţia</a:t>
            </a:r>
            <a:r>
              <a:rPr lang="en-US" altLang="en-US" sz="1800" b="1" dirty="0">
                <a:latin typeface="Trebuchet MS" panose="020B0603020202020204" pitchFamily="34" charset="0"/>
                <a:cs typeface="Arial" panose="020B0604020202020204" pitchFamily="34" charset="0"/>
              </a:rPr>
              <a:t> PD-05</a:t>
            </a:r>
            <a:r>
              <a:rPr lang="en-US" altLang="en-US" sz="1800" dirty="0">
                <a:latin typeface="Trebuchet MS" panose="020B0603020202020204" pitchFamily="34" charset="0"/>
                <a:cs typeface="Arial" panose="020B0604020202020204" pitchFamily="34" charset="0"/>
              </a:rPr>
              <a:t> </a:t>
            </a:r>
            <a:endParaRPr lang="ro-RO" altLang="en-US" sz="1800" dirty="0">
              <a:latin typeface="Trebuchet MS" panose="020B0603020202020204" pitchFamily="34" charset="0"/>
              <a:cs typeface="Arial" panose="020B0604020202020204" pitchFamily="34" charset="0"/>
            </a:endParaRPr>
          </a:p>
          <a:p>
            <a:pPr algn="just">
              <a:spcBef>
                <a:spcPct val="0"/>
              </a:spcBef>
              <a:buFont typeface="Courier New" panose="02070309020205020404" pitchFamily="49" charset="0"/>
              <a:buChar char="o"/>
            </a:pPr>
            <a:r>
              <a:rPr lang="en-US" altLang="en-US" sz="1800" dirty="0" err="1">
                <a:latin typeface="Trebuchet MS" panose="020B0603020202020204" pitchFamily="34" charset="0"/>
                <a:cs typeface="Arial" panose="020B0604020202020204" pitchFamily="34" charset="0"/>
              </a:rPr>
              <a:t>înierbarea</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intervalului</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dintre</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rânduri</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în</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plantaţiile</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pomicole</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viticole</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pepiniere</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şi</a:t>
            </a:r>
            <a:r>
              <a:rPr lang="en-US" altLang="en-US" sz="1800" dirty="0">
                <a:latin typeface="Trebuchet MS" panose="020B0603020202020204" pitchFamily="34" charset="0"/>
                <a:cs typeface="Arial" panose="020B0604020202020204" pitchFamily="34" charset="0"/>
              </a:rPr>
              <a:t> </a:t>
            </a:r>
            <a:r>
              <a:rPr lang="en-US" altLang="en-US" sz="1800" dirty="0" err="1">
                <a:latin typeface="Trebuchet MS" panose="020B0603020202020204" pitchFamily="34" charset="0"/>
                <a:cs typeface="Arial" panose="020B0604020202020204" pitchFamily="34" charset="0"/>
              </a:rPr>
              <a:t>hameişti</a:t>
            </a:r>
            <a:r>
              <a:rPr lang="en-US" altLang="en-US" sz="1800" dirty="0">
                <a:latin typeface="Trebuchet MS" panose="020B0603020202020204" pitchFamily="34" charset="0"/>
                <a:cs typeface="Arial" panose="020B0604020202020204" pitchFamily="34" charset="0"/>
              </a:rPr>
              <a:t>, </a:t>
            </a:r>
            <a:r>
              <a:rPr lang="en-US" altLang="en-US" sz="1800" b="1" dirty="0" err="1">
                <a:latin typeface="Trebuchet MS" panose="020B0603020202020204" pitchFamily="34" charset="0"/>
                <a:cs typeface="Arial" panose="020B0604020202020204" pitchFamily="34" charset="0"/>
              </a:rPr>
              <a:t>intervenţia</a:t>
            </a:r>
            <a:r>
              <a:rPr lang="ro-RO" altLang="en-US" sz="1800" b="1" dirty="0">
                <a:latin typeface="Trebuchet MS" panose="020B0603020202020204" pitchFamily="34" charset="0"/>
                <a:cs typeface="Arial" panose="020B0604020202020204" pitchFamily="34" charset="0"/>
              </a:rPr>
              <a:t> </a:t>
            </a:r>
            <a:r>
              <a:rPr lang="en-US" altLang="en-US" sz="1800" b="1" dirty="0">
                <a:latin typeface="Trebuchet MS" panose="020B0603020202020204" pitchFamily="34" charset="0"/>
                <a:cs typeface="Arial" panose="020B0604020202020204" pitchFamily="34" charset="0"/>
              </a:rPr>
              <a:t>PD-06</a:t>
            </a:r>
            <a:endParaRPr lang="ro-RO" altLang="en-US" sz="1800" b="1" dirty="0">
              <a:latin typeface="Trebuchet MS" panose="020B0603020202020204" pitchFamily="34" charset="0"/>
              <a:cs typeface="Arial" panose="020B0604020202020204" pitchFamily="34" charset="0"/>
            </a:endParaRPr>
          </a:p>
          <a:p>
            <a:pPr algn="just">
              <a:spcBef>
                <a:spcPct val="0"/>
              </a:spcBef>
              <a:buFont typeface="Courier New" panose="02070309020205020404" pitchFamily="49" charset="0"/>
              <a:buChar char="o"/>
            </a:pPr>
            <a:r>
              <a:rPr lang="en-US" sz="1800" dirty="0" err="1">
                <a:solidFill>
                  <a:srgbClr val="00B050"/>
                </a:solidFill>
                <a:latin typeface="Trebuchet MS" panose="020B0603020202020204" pitchFamily="34" charset="0"/>
                <a:cs typeface="Arial" panose="020B0604020202020204" pitchFamily="34" charset="0"/>
              </a:rPr>
              <a:t>menţinerea</a:t>
            </a:r>
            <a:r>
              <a:rPr lang="en-US" sz="1800" dirty="0">
                <a:solidFill>
                  <a:srgbClr val="00B050"/>
                </a:solidFill>
                <a:latin typeface="Trebuchet MS" panose="020B0603020202020204" pitchFamily="34" charset="0"/>
                <a:cs typeface="Arial" panose="020B0604020202020204" pitchFamily="34" charset="0"/>
              </a:rPr>
              <a:t> de zone </a:t>
            </a:r>
            <a:r>
              <a:rPr lang="en-US" sz="1800" dirty="0" err="1">
                <a:solidFill>
                  <a:srgbClr val="00B050"/>
                </a:solidFill>
                <a:latin typeface="Trebuchet MS" panose="020B0603020202020204" pitchFamily="34" charset="0"/>
                <a:cs typeface="Arial" panose="020B0604020202020204" pitchFamily="34" charset="0"/>
              </a:rPr>
              <a:t>neproductive</a:t>
            </a:r>
            <a:r>
              <a:rPr lang="en-US" sz="1800" dirty="0">
                <a:solidFill>
                  <a:srgbClr val="00B050"/>
                </a:solidFill>
                <a:latin typeface="Trebuchet MS" panose="020B0603020202020204" pitchFamily="34" charset="0"/>
                <a:cs typeface="Arial" panose="020B0604020202020204" pitchFamily="34" charset="0"/>
              </a:rPr>
              <a:t> </a:t>
            </a:r>
            <a:r>
              <a:rPr lang="en-US" sz="1800" dirty="0" err="1">
                <a:solidFill>
                  <a:srgbClr val="00B050"/>
                </a:solidFill>
                <a:latin typeface="Trebuchet MS" panose="020B0603020202020204" pitchFamily="34" charset="0"/>
                <a:cs typeface="Arial" panose="020B0604020202020204" pitchFamily="34" charset="0"/>
              </a:rPr>
              <a:t>şi</a:t>
            </a:r>
            <a:r>
              <a:rPr lang="en-US" sz="1800" dirty="0">
                <a:solidFill>
                  <a:srgbClr val="00B050"/>
                </a:solidFill>
                <a:latin typeface="Trebuchet MS" panose="020B0603020202020204" pitchFamily="34" charset="0"/>
                <a:cs typeface="Arial" panose="020B0604020202020204" pitchFamily="34" charset="0"/>
              </a:rPr>
              <a:t>/</a:t>
            </a:r>
            <a:r>
              <a:rPr lang="en-US" sz="1800" dirty="0" err="1">
                <a:solidFill>
                  <a:srgbClr val="00B050"/>
                </a:solidFill>
                <a:latin typeface="Trebuchet MS" panose="020B0603020202020204" pitchFamily="34" charset="0"/>
                <a:cs typeface="Arial" panose="020B0604020202020204" pitchFamily="34" charset="0"/>
              </a:rPr>
              <a:t>sau</a:t>
            </a:r>
            <a:r>
              <a:rPr lang="en-US" sz="1800" dirty="0">
                <a:solidFill>
                  <a:srgbClr val="00B050"/>
                </a:solidFill>
                <a:latin typeface="Trebuchet MS" panose="020B0603020202020204" pitchFamily="34" charset="0"/>
                <a:cs typeface="Arial" panose="020B0604020202020204" pitchFamily="34" charset="0"/>
              </a:rPr>
              <a:t> </a:t>
            </a:r>
            <a:r>
              <a:rPr lang="en-US" sz="1800" dirty="0" err="1">
                <a:solidFill>
                  <a:srgbClr val="00B050"/>
                </a:solidFill>
                <a:latin typeface="Trebuchet MS" panose="020B0603020202020204" pitchFamily="34" charset="0"/>
                <a:cs typeface="Arial" panose="020B0604020202020204" pitchFamily="34" charset="0"/>
              </a:rPr>
              <a:t>înfiinţarea</a:t>
            </a:r>
            <a:r>
              <a:rPr lang="en-US" sz="1800" dirty="0">
                <a:solidFill>
                  <a:srgbClr val="00B050"/>
                </a:solidFill>
                <a:latin typeface="Trebuchet MS" panose="020B0603020202020204" pitchFamily="34" charset="0"/>
                <a:cs typeface="Arial" panose="020B0604020202020204" pitchFamily="34" charset="0"/>
              </a:rPr>
              <a:t> de </a:t>
            </a:r>
            <a:r>
              <a:rPr lang="en-US" sz="1800" dirty="0" err="1">
                <a:solidFill>
                  <a:srgbClr val="00B050"/>
                </a:solidFill>
                <a:latin typeface="Trebuchet MS" panose="020B0603020202020204" pitchFamily="34" charset="0"/>
                <a:cs typeface="Arial" panose="020B0604020202020204" pitchFamily="34" charset="0"/>
              </a:rPr>
              <a:t>elemente</a:t>
            </a:r>
            <a:r>
              <a:rPr lang="en-US" sz="1800" dirty="0">
                <a:solidFill>
                  <a:srgbClr val="00B050"/>
                </a:solidFill>
                <a:latin typeface="Trebuchet MS" panose="020B0603020202020204" pitchFamily="34" charset="0"/>
                <a:cs typeface="Arial" panose="020B0604020202020204" pitchFamily="34" charset="0"/>
              </a:rPr>
              <a:t> </a:t>
            </a:r>
            <a:r>
              <a:rPr lang="en-US" sz="1800" dirty="0" err="1">
                <a:solidFill>
                  <a:srgbClr val="00B050"/>
                </a:solidFill>
                <a:latin typeface="Trebuchet MS" panose="020B0603020202020204" pitchFamily="34" charset="0"/>
                <a:cs typeface="Arial" panose="020B0604020202020204" pitchFamily="34" charset="0"/>
              </a:rPr>
              <a:t>noi</a:t>
            </a:r>
            <a:r>
              <a:rPr lang="en-US" sz="1800" dirty="0">
                <a:solidFill>
                  <a:srgbClr val="00B050"/>
                </a:solidFill>
                <a:latin typeface="Trebuchet MS" panose="020B0603020202020204" pitchFamily="34" charset="0"/>
                <a:cs typeface="Arial" panose="020B0604020202020204" pitchFamily="34" charset="0"/>
              </a:rPr>
              <a:t> de </a:t>
            </a:r>
            <a:r>
              <a:rPr lang="en-US" sz="1800" dirty="0" err="1">
                <a:solidFill>
                  <a:srgbClr val="00B050"/>
                </a:solidFill>
                <a:latin typeface="Trebuchet MS" panose="020B0603020202020204" pitchFamily="34" charset="0"/>
                <a:cs typeface="Arial" panose="020B0604020202020204" pitchFamily="34" charset="0"/>
              </a:rPr>
              <a:t>peisaj</a:t>
            </a:r>
            <a:r>
              <a:rPr lang="en-US" sz="1800" dirty="0">
                <a:solidFill>
                  <a:srgbClr val="00B050"/>
                </a:solidFill>
                <a:latin typeface="Trebuchet MS" panose="020B0603020202020204" pitchFamily="34" charset="0"/>
                <a:cs typeface="Arial" panose="020B0604020202020204" pitchFamily="34" charset="0"/>
              </a:rPr>
              <a:t> pe </a:t>
            </a:r>
            <a:r>
              <a:rPr lang="en-US" sz="1800" dirty="0" err="1">
                <a:solidFill>
                  <a:srgbClr val="00B050"/>
                </a:solidFill>
                <a:latin typeface="Trebuchet MS" panose="020B0603020202020204" pitchFamily="34" charset="0"/>
                <a:cs typeface="Arial" panose="020B0604020202020204" pitchFamily="34" charset="0"/>
              </a:rPr>
              <a:t>terenurile</a:t>
            </a:r>
            <a:r>
              <a:rPr lang="en-US" sz="1800" dirty="0">
                <a:solidFill>
                  <a:srgbClr val="00B050"/>
                </a:solidFill>
                <a:latin typeface="Trebuchet MS" panose="020B0603020202020204" pitchFamily="34" charset="0"/>
                <a:cs typeface="Arial" panose="020B0604020202020204" pitchFamily="34" charset="0"/>
              </a:rPr>
              <a:t> </a:t>
            </a:r>
            <a:r>
              <a:rPr lang="en-US" sz="1800" dirty="0" err="1">
                <a:solidFill>
                  <a:srgbClr val="00B050"/>
                </a:solidFill>
                <a:latin typeface="Trebuchet MS" panose="020B0603020202020204" pitchFamily="34" charset="0"/>
                <a:cs typeface="Arial" panose="020B0604020202020204" pitchFamily="34" charset="0"/>
              </a:rPr>
              <a:t>arabile</a:t>
            </a:r>
            <a:r>
              <a:rPr lang="en-US" sz="1800" dirty="0">
                <a:solidFill>
                  <a:srgbClr val="00B050"/>
                </a:solidFill>
                <a:latin typeface="Trebuchet MS" panose="020B0603020202020204" pitchFamily="34" charset="0"/>
                <a:cs typeface="Arial" panose="020B0604020202020204" pitchFamily="34" charset="0"/>
              </a:rPr>
              <a:t>,</a:t>
            </a:r>
            <a:r>
              <a:rPr lang="en-US" dirty="0">
                <a:latin typeface="Trebuchet MS" panose="020B0603020202020204" pitchFamily="34" charset="0"/>
              </a:rPr>
              <a:t> </a:t>
            </a:r>
            <a:r>
              <a:rPr lang="en-US" sz="1800" b="1" dirty="0" err="1">
                <a:latin typeface="Trebuchet MS" panose="020B0603020202020204" pitchFamily="34" charset="0"/>
                <a:cs typeface="Arial" panose="020B0604020202020204" pitchFamily="34" charset="0"/>
              </a:rPr>
              <a:t>intervenţia</a:t>
            </a:r>
            <a:r>
              <a:rPr lang="en-US" sz="1800" b="1" dirty="0">
                <a:latin typeface="Trebuchet MS" panose="020B0603020202020204" pitchFamily="34" charset="0"/>
                <a:cs typeface="Arial" panose="020B0604020202020204" pitchFamily="34" charset="0"/>
              </a:rPr>
              <a:t> PD-28</a:t>
            </a:r>
            <a:endParaRPr lang="ro-RO" altLang="en-US" sz="1800" b="1" dirty="0">
              <a:latin typeface="Trebuchet MS" panose="020B0603020202020204" pitchFamily="34" charset="0"/>
              <a:cs typeface="Arial" panose="020B0604020202020204" pitchFamily="34" charset="0"/>
            </a:endParaRPr>
          </a:p>
          <a:p>
            <a:pPr algn="just">
              <a:lnSpc>
                <a:spcPct val="120000"/>
              </a:lnSpc>
              <a:spcBef>
                <a:spcPct val="0"/>
              </a:spcBef>
              <a:buFont typeface="Courier New" panose="02070309020205020404" pitchFamily="49" charset="0"/>
              <a:buChar char="o"/>
            </a:pPr>
            <a:endParaRPr lang="en-US" altLang="en-US" sz="1800" dirty="0">
              <a:latin typeface="Trebuchet MS" panose="020B0603020202020204" pitchFamily="34" charset="0"/>
              <a:cs typeface="Arial" panose="020B0604020202020204" pitchFamily="34" charset="0"/>
            </a:endParaRPr>
          </a:p>
          <a:p>
            <a:endParaRPr lang="en-US"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96AA6300-37FF-4340-AD6A-9934CCE40A48}"/>
              </a:ext>
            </a:extLst>
          </p:cNvPr>
          <p:cNvSpPr>
            <a:spLocks noGrp="1"/>
          </p:cNvSpPr>
          <p:nvPr>
            <p:ph type="title"/>
          </p:nvPr>
        </p:nvSpPr>
        <p:spPr>
          <a:xfrm>
            <a:off x="914400" y="533400"/>
            <a:ext cx="7772400" cy="381000"/>
          </a:xfrm>
        </p:spPr>
        <p:txBody>
          <a:bodyPr/>
          <a:lstStyle/>
          <a:p>
            <a:pPr algn="ctr"/>
            <a:r>
              <a:rPr lang="ro-RO" altLang="en-US" sz="1800" b="1" dirty="0">
                <a:solidFill>
                  <a:schemeClr val="tx1"/>
                </a:solidFill>
                <a:latin typeface="Trebuchet MS" panose="020B0603020202020204" pitchFamily="34" charset="0"/>
                <a:cs typeface="Arial" panose="020B0604020202020204" pitchFamily="34" charset="0"/>
              </a:rPr>
              <a:t>S</a:t>
            </a:r>
            <a:r>
              <a:rPr lang="en-US" altLang="en-US" sz="1800" b="1" dirty="0" err="1">
                <a:solidFill>
                  <a:schemeClr val="tx1"/>
                </a:solidFill>
                <a:latin typeface="Trebuchet MS" panose="020B0603020202020204" pitchFamily="34" charset="0"/>
                <a:cs typeface="Arial" panose="020B0604020202020204" pitchFamily="34" charset="0"/>
              </a:rPr>
              <a:t>prijinul</a:t>
            </a:r>
            <a:r>
              <a:rPr lang="en-US" altLang="en-US" sz="1800" b="1" dirty="0">
                <a:solidFill>
                  <a:schemeClr val="tx1"/>
                </a:solidFill>
                <a:latin typeface="Trebuchet MS" panose="020B0603020202020204" pitchFamily="34" charset="0"/>
                <a:cs typeface="Arial" panose="020B0604020202020204" pitchFamily="34" charset="0"/>
              </a:rPr>
              <a:t> de </a:t>
            </a:r>
            <a:r>
              <a:rPr lang="en-US" altLang="en-US" sz="1800" b="1" dirty="0" err="1">
                <a:solidFill>
                  <a:schemeClr val="tx1"/>
                </a:solidFill>
                <a:latin typeface="Trebuchet MS" panose="020B0603020202020204" pitchFamily="34" charset="0"/>
                <a:cs typeface="Arial" panose="020B0604020202020204" pitchFamily="34" charset="0"/>
              </a:rPr>
              <a:t>bază</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pentru</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venit</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în</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scopul</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sustenabilităţii</a:t>
            </a:r>
            <a:r>
              <a:rPr lang="en-US" altLang="en-US" sz="1800" b="1" dirty="0">
                <a:solidFill>
                  <a:schemeClr val="tx1"/>
                </a:solidFill>
                <a:latin typeface="Trebuchet MS" panose="020B0603020202020204" pitchFamily="34" charset="0"/>
                <a:cs typeface="Arial" panose="020B0604020202020204" pitchFamily="34" charset="0"/>
              </a:rPr>
              <a:t> </a:t>
            </a:r>
            <a:br>
              <a:rPr lang="ro-RO" altLang="en-US" sz="1800" b="1" dirty="0">
                <a:solidFill>
                  <a:schemeClr val="tx1"/>
                </a:solidFill>
                <a:latin typeface="Trebuchet MS" panose="020B0603020202020204" pitchFamily="34" charset="0"/>
                <a:cs typeface="Arial" panose="020B0604020202020204" pitchFamily="34" charset="0"/>
              </a:rPr>
            </a:br>
            <a:r>
              <a:rPr lang="ro-RO" altLang="en-US" sz="1800" b="1" dirty="0">
                <a:solidFill>
                  <a:schemeClr val="tx1"/>
                </a:solidFill>
                <a:latin typeface="Trebuchet MS" panose="020B0603020202020204" pitchFamily="34" charset="0"/>
                <a:cs typeface="Arial" panose="020B0604020202020204" pitchFamily="34" charset="0"/>
              </a:rPr>
              <a:t>I</a:t>
            </a:r>
            <a:r>
              <a:rPr lang="en-US" altLang="en-US" sz="1800" b="1" dirty="0" err="1">
                <a:solidFill>
                  <a:schemeClr val="tx1"/>
                </a:solidFill>
                <a:latin typeface="Trebuchet MS" panose="020B0603020202020204" pitchFamily="34" charset="0"/>
                <a:cs typeface="Arial" panose="020B0604020202020204" pitchFamily="34" charset="0"/>
              </a:rPr>
              <a:t>ntervenţia</a:t>
            </a:r>
            <a:r>
              <a:rPr lang="en-US" altLang="en-US" sz="1800" b="1" dirty="0">
                <a:solidFill>
                  <a:schemeClr val="tx1"/>
                </a:solidFill>
                <a:latin typeface="Trebuchet MS" panose="020B0603020202020204" pitchFamily="34" charset="0"/>
                <a:cs typeface="Arial" panose="020B0604020202020204" pitchFamily="34" charset="0"/>
              </a:rPr>
              <a:t> PD-01</a:t>
            </a:r>
            <a:r>
              <a:rPr lang="ro-RO" altLang="en-US" sz="1800" b="1" dirty="0">
                <a:solidFill>
                  <a:schemeClr val="tx1"/>
                </a:solidFill>
                <a:latin typeface="Trebuchet MS" panose="020B0603020202020204" pitchFamily="34" charset="0"/>
                <a:cs typeface="Arial" panose="020B0604020202020204" pitchFamily="34" charset="0"/>
              </a:rPr>
              <a:t> (BISS)</a:t>
            </a:r>
            <a:endParaRPr lang="en-US" altLang="en-US" sz="1800" dirty="0">
              <a:solidFill>
                <a:schemeClr val="tx1"/>
              </a:solidFill>
            </a:endParaRPr>
          </a:p>
        </p:txBody>
      </p:sp>
      <p:sp>
        <p:nvSpPr>
          <p:cNvPr id="3" name="Content Placeholder 2">
            <a:extLst>
              <a:ext uri="{FF2B5EF4-FFF2-40B4-BE49-F238E27FC236}">
                <a16:creationId xmlns:a16="http://schemas.microsoft.com/office/drawing/2014/main" id="{FD876229-35A5-4C15-91C5-622350D048E7}"/>
              </a:ext>
            </a:extLst>
          </p:cNvPr>
          <p:cNvSpPr>
            <a:spLocks noGrp="1"/>
          </p:cNvSpPr>
          <p:nvPr>
            <p:ph sz="quarter" idx="1"/>
          </p:nvPr>
        </p:nvSpPr>
        <p:spPr>
          <a:xfrm>
            <a:off x="381000" y="1066800"/>
            <a:ext cx="8686800" cy="5257800"/>
          </a:xfrm>
        </p:spPr>
        <p:txBody>
          <a:bodyPr/>
          <a:lstStyle/>
          <a:p>
            <a:pPr marL="0" marR="0" indent="0" algn="just">
              <a:buNone/>
            </a:pPr>
            <a:r>
              <a:rPr lang="ro-RO"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HG 1571/2022, cu modificări și completări definiția </a:t>
            </a:r>
            <a:r>
              <a:rPr lang="ro-RO"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„Hectar eligibil”, art. 2, alin. (2)</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a:r>
              <a:rPr lang="ro-RO"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 orice suprafaţă agricolă a exploataţiei care este utilizată pentru o activitate agricolă; sau  </a:t>
            </a:r>
            <a:endParaRPr lang="en-US" sz="1200"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a:r>
              <a:rPr lang="ro-RO"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b) orice suprafaţă agricolă a exploataţiei care este utilizată şi pentru o activitate neagricolă, dar care prin intensitatea, natura, durata şi calendarul activităţilor neagricole nu îngreunează activitatea agricolă, potrivit pct. 4.1.3.1 din PS 2023-2027; sau   </a:t>
            </a:r>
            <a:endParaRPr lang="en-US" sz="1200"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a:r>
              <a:rPr lang="ro-RO"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c) orice suprafaţă care a dat dreptul la plăţi în cadrul sprijinului de bază pentru venit în scopul sustenabilității prevăzut la art. 1 alin. (3) lit. a) sau în cadrul schemei de plată unică pe suprafaţă prevăzută la titlul III din Regulamentul (UE) nr. 1307/2013 și care face obiectul unui angajament asumat de un fermier în temeiul art. 43 din Regulamentul (CE) nr. 1698/2005 sau al art. 22 din Regulamentul (UE) nr. 1.305/2013 sau în temeiul unei scheme naționale ale cărei condiţii respectă dispoziţiile art. 43 alin. (1) - (3) din Regulamentul (CE) nr. 1698/2005 sau art. 22 din Regulamentul (UE) nr. 1.305/2013 sau art. 70 ori art. 73 din Regulamentul (UE) 2021/2115; sau     </a:t>
            </a:r>
            <a:endParaRPr lang="en-US" sz="1200"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a:r>
              <a:rPr lang="ro-RO" sz="12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    d) elementele neproductive existente pe terenurile agricole pe parcursul anului de cerere, inclusiv terenurile lăsate pârloagă, elementele de peisaj pentru care se aplică cerinţa menţinerii din GAEC 8, precum şi zonele neproductive şi elementele noi de peisaj care sunt înfiinţate prin intervenţiile PD-05 şi PD-28 din cadrul PS 2023-2027, numai în cazul în care se cumulează cu situaţiile prevăzute la lit. a) sau c), </a:t>
            </a:r>
            <a:endParaRPr lang="en-US" sz="12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endParaRPr>
          </a:p>
          <a:p>
            <a:pPr marL="0" marR="0" algn="just"/>
            <a:r>
              <a:rPr lang="ro-RO" sz="12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    e) suprafeţele cu destinaţie piscicolă, utilizate temporar în scop agricol pe întreaga perioadă a anului de cerere;</a:t>
            </a:r>
            <a:endParaRPr lang="en-US" sz="12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endParaRPr>
          </a:p>
          <a:p>
            <a:pPr marL="0" marR="0"/>
            <a:r>
              <a:rPr lang="ro-RO" sz="12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     f) orice suprafaţă de teren, utilizat în scop agricol, pe care sunt amplasate obiective pentru producerea de energie electrică din surse regenerabile, potrivit condiţiilor reglementate în legislaţia naţională, respectiv Legea fondului funciar nr. 18/1991, republicată, cu modificările şi completările ulterioare, şi Ordonanţa de urgenţă a Guvernului </a:t>
            </a:r>
            <a:r>
              <a:rPr lang="ro-RO" sz="1200" u="none" strike="noStrike" dirty="0">
                <a:solidFill>
                  <a:srgbClr val="00B050"/>
                </a:solidFill>
                <a:effectLst/>
                <a:latin typeface="Arial" panose="020B0604020202020204" pitchFamily="34" charset="0"/>
                <a:ea typeface="Times New Roman" panose="0202060305040502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nr. 34/2013</a:t>
            </a:r>
            <a:r>
              <a:rPr lang="ro-RO" sz="12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 privind organizarea, administrarea şi exploatarea pajiştilor permanente şi pentru modificarea şi completarea Legii fondului funciar </a:t>
            </a:r>
            <a:r>
              <a:rPr lang="ro-RO" sz="1200" u="none" strike="noStrike" dirty="0">
                <a:solidFill>
                  <a:srgbClr val="00B050"/>
                </a:solidFill>
                <a:effectLst/>
                <a:latin typeface="Arial" panose="020B0604020202020204" pitchFamily="34" charset="0"/>
                <a:ea typeface="Times New Roman" panose="02020603050405020304" pitchFamily="18" charset="0"/>
                <a:cs typeface="Arial" panose="020B0604020202020204" pitchFamily="34" charset="0"/>
                <a:hlinkClick r:id="rId4">
                  <a:extLst>
                    <a:ext uri="{A12FA001-AC4F-418D-AE19-62706E023703}">
                      <ahyp:hlinkClr xmlns:ahyp="http://schemas.microsoft.com/office/drawing/2018/hyperlinkcolor" val="tx"/>
                    </a:ext>
                  </a:extLst>
                </a:hlinkClick>
              </a:rPr>
              <a:t>nr. 18/1991</a:t>
            </a:r>
            <a:r>
              <a:rPr lang="ro-RO" sz="12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 aprobată cu modificări şi completări prin Legea </a:t>
            </a:r>
            <a:r>
              <a:rPr lang="ro-RO" sz="1200" u="none" strike="noStrike" dirty="0">
                <a:solidFill>
                  <a:srgbClr val="00B050"/>
                </a:solidFill>
                <a:effectLst/>
                <a:latin typeface="Arial" panose="020B0604020202020204" pitchFamily="34" charset="0"/>
                <a:ea typeface="Times New Roman" panose="02020603050405020304" pitchFamily="18" charset="0"/>
                <a:cs typeface="Arial" panose="020B0604020202020204" pitchFamily="34" charset="0"/>
                <a:hlinkClick r:id="rId5">
                  <a:extLst>
                    <a:ext uri="{A12FA001-AC4F-418D-AE19-62706E023703}">
                      <ahyp:hlinkClr xmlns:ahyp="http://schemas.microsoft.com/office/drawing/2018/hyperlinkcolor" val="tx"/>
                    </a:ext>
                  </a:extLst>
                </a:hlinkClick>
              </a:rPr>
              <a:t>nr. 86/2014</a:t>
            </a:r>
            <a:r>
              <a:rPr lang="ro-RO" sz="12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 cu modificările şi completările ulterioare, doar în situaţia în care activitatea agricolă este predominantă şi poate fi exercitată fără a fi afectată semnificativ de intensitatea, natura, durata şi calendarul activităţii de producere a energiei electrice.</a:t>
            </a:r>
            <a:endParaRPr lang="en-US" sz="12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buNone/>
            </a:pPr>
            <a:endParaRPr lang="en-US" sz="1200" dirty="0">
              <a:effectLst/>
              <a:latin typeface="Arial" panose="020B0604020202020204" pitchFamily="34" charset="0"/>
              <a:ea typeface="Times New Roman" panose="02020603050405020304" pitchFamily="18" charset="0"/>
              <a:cs typeface="Arial" panose="020B0604020202020204" pitchFamily="34" charset="0"/>
            </a:endParaRPr>
          </a:p>
          <a:p>
            <a:pPr marL="0" indent="0" algn="just">
              <a:lnSpc>
                <a:spcPct val="120000"/>
              </a:lnSpc>
              <a:spcBef>
                <a:spcPts val="0"/>
              </a:spcBef>
              <a:buFont typeface="Wingdings 2" panose="05020102010507070707" pitchFamily="18" charset="2"/>
              <a:buNone/>
              <a:defRPr/>
            </a:pPr>
            <a:endParaRPr lang="en-US" sz="1400" b="1" u="sng" dirty="0">
              <a:latin typeface="Trebuchet MS" panose="020B0603020202020204" pitchFamily="34" charset="0"/>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41EBE-3159-499D-7713-2005B00B0731}"/>
              </a:ext>
            </a:extLst>
          </p:cNvPr>
          <p:cNvSpPr>
            <a:spLocks noGrp="1"/>
          </p:cNvSpPr>
          <p:nvPr>
            <p:ph type="title"/>
          </p:nvPr>
        </p:nvSpPr>
        <p:spPr>
          <a:xfrm>
            <a:off x="914400" y="274638"/>
            <a:ext cx="7772400" cy="563562"/>
          </a:xfrm>
        </p:spPr>
        <p:txBody>
          <a:bodyPr/>
          <a:lstStyle/>
          <a:p>
            <a:pPr algn="ctr"/>
            <a:r>
              <a:rPr lang="ro-RO" altLang="en-US" sz="2000" b="1" dirty="0">
                <a:solidFill>
                  <a:schemeClr val="tx1"/>
                </a:solidFill>
                <a:latin typeface="Trebuchet MS" panose="020B0603020202020204" pitchFamily="34" charset="0"/>
                <a:cs typeface="Arial" panose="020B0604020202020204" pitchFamily="34" charset="0"/>
              </a:rPr>
              <a:t>I</a:t>
            </a:r>
            <a:r>
              <a:rPr lang="en-US" altLang="en-US" sz="2000" b="1" dirty="0" err="1">
                <a:solidFill>
                  <a:schemeClr val="tx1"/>
                </a:solidFill>
                <a:latin typeface="Trebuchet MS" panose="020B0603020202020204" pitchFamily="34" charset="0"/>
                <a:cs typeface="Arial" panose="020B0604020202020204" pitchFamily="34" charset="0"/>
              </a:rPr>
              <a:t>ntervenţia</a:t>
            </a:r>
            <a:r>
              <a:rPr lang="en-US" altLang="en-US" sz="2000" b="1" dirty="0">
                <a:solidFill>
                  <a:schemeClr val="tx1"/>
                </a:solidFill>
                <a:latin typeface="Trebuchet MS" panose="020B0603020202020204" pitchFamily="34" charset="0"/>
                <a:cs typeface="Arial" panose="020B0604020202020204" pitchFamily="34" charset="0"/>
              </a:rPr>
              <a:t> PD-01</a:t>
            </a:r>
            <a:r>
              <a:rPr lang="ro-RO" altLang="en-US" sz="2000" b="1" dirty="0">
                <a:solidFill>
                  <a:schemeClr val="tx1"/>
                </a:solidFill>
                <a:latin typeface="Trebuchet MS" panose="020B0603020202020204" pitchFamily="34" charset="0"/>
                <a:cs typeface="Arial" panose="020B0604020202020204" pitchFamily="34" charset="0"/>
              </a:rPr>
              <a:t> (BISS)</a:t>
            </a:r>
            <a:endParaRPr lang="en-US" sz="2000" dirty="0"/>
          </a:p>
        </p:txBody>
      </p:sp>
      <p:sp>
        <p:nvSpPr>
          <p:cNvPr id="3" name="Content Placeholder 2">
            <a:extLst>
              <a:ext uri="{FF2B5EF4-FFF2-40B4-BE49-F238E27FC236}">
                <a16:creationId xmlns:a16="http://schemas.microsoft.com/office/drawing/2014/main" id="{B3C02AC1-FC91-7D41-6F19-F023260CCB92}"/>
              </a:ext>
            </a:extLst>
          </p:cNvPr>
          <p:cNvSpPr>
            <a:spLocks noGrp="1"/>
          </p:cNvSpPr>
          <p:nvPr>
            <p:ph sz="quarter" idx="1"/>
          </p:nvPr>
        </p:nvSpPr>
        <p:spPr>
          <a:xfrm>
            <a:off x="361950" y="1143000"/>
            <a:ext cx="8305800" cy="4800600"/>
          </a:xfrm>
        </p:spPr>
        <p:txBody>
          <a:bodyPr/>
          <a:lstStyle/>
          <a:p>
            <a:pPr marL="0" indent="0" algn="just">
              <a:lnSpc>
                <a:spcPct val="120000"/>
              </a:lnSpc>
              <a:spcBef>
                <a:spcPts val="0"/>
              </a:spcBef>
              <a:buFont typeface="Wingdings 2" panose="05020102010507070707" pitchFamily="18" charset="2"/>
              <a:buNone/>
              <a:defRPr/>
            </a:pPr>
            <a:r>
              <a:rPr lang="ro-RO" sz="1800" b="1" u="sng" dirty="0">
                <a:latin typeface="Trebuchet MS" panose="020B0603020202020204" pitchFamily="34" charset="0"/>
                <a:cs typeface="Arial" panose="020B0604020202020204" pitchFamily="34" charset="0"/>
              </a:rPr>
              <a:t>Modificări Ordinul MADR nr. 106/2024 (Ordinul </a:t>
            </a:r>
            <a:r>
              <a:rPr lang="en-US" sz="1800" b="1" u="sng" dirty="0">
                <a:latin typeface="Trebuchet MS" panose="020B0603020202020204" pitchFamily="34" charset="0"/>
                <a:cs typeface="Arial" panose="020B0604020202020204" pitchFamily="34" charset="0"/>
              </a:rPr>
              <a:t>MADR </a:t>
            </a:r>
            <a:r>
              <a:rPr lang="ro-RO" sz="1800" b="1" u="sng" dirty="0">
                <a:latin typeface="Trebuchet MS" panose="020B0603020202020204" pitchFamily="34" charset="0"/>
                <a:cs typeface="Arial" panose="020B0604020202020204" pitchFamily="34" charset="0"/>
              </a:rPr>
              <a:t>42/2025)  privind eligibilitatea BISS</a:t>
            </a:r>
            <a:r>
              <a:rPr lang="en-US" sz="1800" b="1" u="sng" dirty="0">
                <a:latin typeface="Trebuchet MS" panose="020B0603020202020204" pitchFamily="34" charset="0"/>
                <a:cs typeface="Arial" panose="020B0604020202020204" pitchFamily="34" charset="0"/>
              </a:rPr>
              <a:t>:</a:t>
            </a:r>
            <a:endParaRPr lang="en-US" sz="1800" b="1" u="sng" dirty="0">
              <a:latin typeface="Trebuchet MS" panose="020B0603020202020204" pitchFamily="34" charset="0"/>
            </a:endParaRPr>
          </a:p>
          <a:p>
            <a:pPr marL="0" indent="0" algn="just">
              <a:lnSpc>
                <a:spcPct val="120000"/>
              </a:lnSpc>
              <a:spcBef>
                <a:spcPts val="0"/>
              </a:spcBef>
              <a:buNone/>
              <a:defRPr/>
            </a:pPr>
            <a:r>
              <a:rPr lang="ro-RO" sz="1800" dirty="0">
                <a:latin typeface="Trebuchet MS" panose="020B0603020202020204" pitchFamily="34" charset="0"/>
              </a:rPr>
              <a:t>Art. 26 (3) Elementele neproductive pe care nu se poate desfăşura activitatea agricolă în sensul art. 2 alin. (2) din hotărâre şi nu sunt eligibile pentru plata sprijinului de bază pentru venit în scopul sustenabilităţii sunt:</a:t>
            </a:r>
            <a:endParaRPr lang="en-US" sz="1800" dirty="0">
              <a:latin typeface="Trebuchet MS" panose="020B0603020202020204" pitchFamily="34" charset="0"/>
            </a:endParaRPr>
          </a:p>
          <a:p>
            <a:pPr marL="0" indent="0" algn="just">
              <a:buNone/>
              <a:defRPr/>
            </a:pPr>
            <a:r>
              <a:rPr lang="ro-RO" sz="1800" dirty="0">
                <a:latin typeface="Trebuchet MS" panose="020B0603020202020204" pitchFamily="34" charset="0"/>
              </a:rPr>
              <a:t>c) garduri vii individuale</a:t>
            </a:r>
            <a:r>
              <a:rPr lang="ro-RO" sz="1800" dirty="0"/>
              <a:t>, </a:t>
            </a:r>
            <a:r>
              <a:rPr lang="ro-RO" sz="1800" dirty="0">
                <a:latin typeface="Trebuchet MS" panose="020B0603020202020204" pitchFamily="34" charset="0"/>
              </a:rPr>
              <a:t>grupuri de rânduri de arbori, </a:t>
            </a:r>
            <a:r>
              <a:rPr lang="ro-RO" sz="1800" dirty="0">
                <a:solidFill>
                  <a:srgbClr val="00B050"/>
                </a:solidFill>
                <a:latin typeface="Trebuchet MS" panose="020B0603020202020204" pitchFamily="34" charset="0"/>
              </a:rPr>
              <a:t>pâlcurile arbustive, arborii în grup, tufele sau pietrele, movilele și zonele umede mici, cu o suprafață compactă mai mare de 0,3 ha, cu excepția șirurilor de arbori/arbuști, a arborilor în aliniament și a arborilor solitari/izolați.”.</a:t>
            </a:r>
          </a:p>
          <a:p>
            <a:pPr marL="0" indent="0" algn="just">
              <a:buNone/>
              <a:defRPr/>
            </a:pPr>
            <a:r>
              <a:rPr lang="ro-RO" sz="1800" dirty="0">
                <a:solidFill>
                  <a:srgbClr val="00B050"/>
                </a:solidFill>
                <a:latin typeface="Trebuchet MS" panose="020B0603020202020204" pitchFamily="34" charset="0"/>
              </a:rPr>
              <a:t>(4) Elementele neproductive existente pe terenurile agricole pe parcursul anului de cerere, inclusiv terenurile lăsate pârloagă, elementele de peisaj pentru care se aplică cerința menținerii din GAEC 8, cât și zonele neproductive și elementele de peisaj care sunt înfiinţate prin intervențiile PD-05 și PD-28 din cadrul PS 2023-2027 sunt eligibile la plată numai în cazul în care se cumulează cu situațiile prevăzute la art. 2 alin. (2) lit. a) sau c) din hotărâre.</a:t>
            </a:r>
            <a:endParaRPr lang="en-US" sz="1800" dirty="0">
              <a:solidFill>
                <a:srgbClr val="00B050"/>
              </a:solidFill>
              <a:latin typeface="Trebuchet MS" panose="020B0603020202020204" pitchFamily="34" charset="0"/>
            </a:endParaRPr>
          </a:p>
          <a:p>
            <a:endParaRPr lang="en-US" dirty="0"/>
          </a:p>
        </p:txBody>
      </p:sp>
    </p:spTree>
    <p:extLst>
      <p:ext uri="{BB962C8B-B14F-4D97-AF65-F5344CB8AC3E}">
        <p14:creationId xmlns:p14="http://schemas.microsoft.com/office/powerpoint/2010/main" val="29014804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690EB-2328-4264-92E0-089FE05E4DBF}"/>
              </a:ext>
            </a:extLst>
          </p:cNvPr>
          <p:cNvSpPr>
            <a:spLocks noGrp="1"/>
          </p:cNvSpPr>
          <p:nvPr>
            <p:ph type="title"/>
          </p:nvPr>
        </p:nvSpPr>
        <p:spPr>
          <a:xfrm>
            <a:off x="1143000" y="427038"/>
            <a:ext cx="7772400" cy="487362"/>
          </a:xfrm>
        </p:spPr>
        <p:txBody>
          <a:bodyPr/>
          <a:lstStyle/>
          <a:p>
            <a:pPr algn="ctr"/>
            <a:r>
              <a:rPr lang="ro-RO" altLang="en-US" sz="2000" b="1" dirty="0">
                <a:solidFill>
                  <a:schemeClr val="tx1"/>
                </a:solidFill>
                <a:latin typeface="Trebuchet MS" panose="020B0603020202020204" pitchFamily="34" charset="0"/>
                <a:cs typeface="Arial" panose="020B0604020202020204" pitchFamily="34" charset="0"/>
              </a:rPr>
              <a:t>I</a:t>
            </a:r>
            <a:r>
              <a:rPr lang="en-US" altLang="en-US" sz="2000" b="1" dirty="0" err="1">
                <a:solidFill>
                  <a:schemeClr val="tx1"/>
                </a:solidFill>
                <a:latin typeface="Trebuchet MS" panose="020B0603020202020204" pitchFamily="34" charset="0"/>
                <a:cs typeface="Arial" panose="020B0604020202020204" pitchFamily="34" charset="0"/>
              </a:rPr>
              <a:t>ntervenţia</a:t>
            </a:r>
            <a:r>
              <a:rPr lang="en-US" altLang="en-US" sz="2000" b="1" dirty="0">
                <a:solidFill>
                  <a:schemeClr val="tx1"/>
                </a:solidFill>
                <a:latin typeface="Trebuchet MS" panose="020B0603020202020204" pitchFamily="34" charset="0"/>
                <a:cs typeface="Arial" panose="020B0604020202020204" pitchFamily="34" charset="0"/>
              </a:rPr>
              <a:t> PD-01</a:t>
            </a:r>
            <a:r>
              <a:rPr lang="ro-RO" altLang="en-US" sz="2000" b="1" dirty="0">
                <a:solidFill>
                  <a:schemeClr val="tx1"/>
                </a:solidFill>
                <a:latin typeface="Trebuchet MS" panose="020B0603020202020204" pitchFamily="34" charset="0"/>
                <a:cs typeface="Arial" panose="020B0604020202020204" pitchFamily="34" charset="0"/>
              </a:rPr>
              <a:t> (BISS)</a:t>
            </a:r>
            <a:endParaRPr lang="en-US" sz="2000" dirty="0"/>
          </a:p>
        </p:txBody>
      </p:sp>
      <p:sp>
        <p:nvSpPr>
          <p:cNvPr id="3" name="Content Placeholder 2">
            <a:extLst>
              <a:ext uri="{FF2B5EF4-FFF2-40B4-BE49-F238E27FC236}">
                <a16:creationId xmlns:a16="http://schemas.microsoft.com/office/drawing/2014/main" id="{133702A1-516C-44F4-B9A3-FC6A1EA1A0C3}"/>
              </a:ext>
            </a:extLst>
          </p:cNvPr>
          <p:cNvSpPr>
            <a:spLocks noGrp="1"/>
          </p:cNvSpPr>
          <p:nvPr>
            <p:ph sz="quarter" idx="1"/>
          </p:nvPr>
        </p:nvSpPr>
        <p:spPr>
          <a:xfrm>
            <a:off x="609600" y="762000"/>
            <a:ext cx="8077200" cy="5562600"/>
          </a:xfrm>
        </p:spPr>
        <p:txBody>
          <a:bodyPr/>
          <a:lstStyle/>
          <a:p>
            <a:pPr algn="just"/>
            <a:endParaRPr lang="ro-RO" sz="2000" dirty="0">
              <a:latin typeface="Trebuchet MS" panose="020B0603020202020204" pitchFamily="34" charset="0"/>
            </a:endParaRPr>
          </a:p>
          <a:p>
            <a:pPr algn="just"/>
            <a:r>
              <a:rPr lang="ro-RO" sz="2000" dirty="0">
                <a:latin typeface="Trebuchet MS" panose="020B0603020202020204" pitchFamily="34" charset="0"/>
              </a:rPr>
              <a:t>Art. 29 alin.1</a:t>
            </a:r>
            <a:r>
              <a:rPr lang="ro-RO" sz="2000" dirty="0">
                <a:solidFill>
                  <a:srgbClr val="00B050"/>
                </a:solidFill>
                <a:latin typeface="Trebuchet MS" panose="020B0603020202020204" pitchFamily="34" charset="0"/>
              </a:rPr>
              <a:t>) Pentru a fi eligibile la plată</a:t>
            </a:r>
            <a:r>
              <a:rPr lang="ro-RO" sz="2000" dirty="0">
                <a:latin typeface="Trebuchet MS" panose="020B0603020202020204" pitchFamily="34" charset="0"/>
              </a:rPr>
              <a:t> suprafeţele utilizate pentru producţia de cânepă în conformitate cu art. 8 alin. (2) din hotărâre, în cererea de plată sau cel mai târziu la data de 30 iunie a anului de cerere, în </a:t>
            </a:r>
            <a:r>
              <a:rPr lang="ro-RO" sz="2000" dirty="0" err="1">
                <a:latin typeface="Trebuchet MS" panose="020B0603020202020204" pitchFamily="34" charset="0"/>
              </a:rPr>
              <a:t>situaţia</a:t>
            </a:r>
            <a:r>
              <a:rPr lang="ro-RO" sz="2000" dirty="0">
                <a:latin typeface="Trebuchet MS" panose="020B0603020202020204" pitchFamily="34" charset="0"/>
              </a:rPr>
              <a:t> în care nu sunt disponibile la data depunerii, fermierul trebuie să furnizeze următoarele </a:t>
            </a:r>
            <a:r>
              <a:rPr lang="ro-RO" sz="2000" dirty="0" err="1">
                <a:latin typeface="Trebuchet MS" panose="020B0603020202020204" pitchFamily="34" charset="0"/>
              </a:rPr>
              <a:t>informaţii</a:t>
            </a:r>
            <a:r>
              <a:rPr lang="ro-RO" sz="2000" dirty="0">
                <a:latin typeface="Trebuchet MS" panose="020B0603020202020204" pitchFamily="34" charset="0"/>
              </a:rPr>
              <a:t> </a:t>
            </a:r>
            <a:r>
              <a:rPr lang="ro-RO" sz="2000" dirty="0" err="1">
                <a:latin typeface="Trebuchet MS" panose="020B0603020202020204" pitchFamily="34" charset="0"/>
              </a:rPr>
              <a:t>şi</a:t>
            </a:r>
            <a:r>
              <a:rPr lang="ro-RO" sz="2000" dirty="0">
                <a:latin typeface="Trebuchet MS" panose="020B0603020202020204" pitchFamily="34" charset="0"/>
              </a:rPr>
              <a:t> documente:</a:t>
            </a:r>
          </a:p>
          <a:p>
            <a:pPr marL="342900" indent="-342900" algn="just">
              <a:buAutoNum type="alphaLcParenR"/>
            </a:pPr>
            <a:r>
              <a:rPr lang="ro-RO" sz="2000" dirty="0">
                <a:solidFill>
                  <a:srgbClr val="00B050"/>
                </a:solidFill>
                <a:latin typeface="Trebuchet MS" panose="020B0603020202020204" pitchFamily="34" charset="0"/>
              </a:rPr>
              <a:t>copie factura/bon fiscal din care să reiasă </a:t>
            </a:r>
            <a:r>
              <a:rPr lang="ro-RO" sz="2000" dirty="0">
                <a:latin typeface="Trebuchet MS" panose="020B0603020202020204" pitchFamily="34" charset="0"/>
              </a:rPr>
              <a:t>soiurile şi cantităţile de seminţe utilizate (în kg/ha) </a:t>
            </a:r>
            <a:r>
              <a:rPr lang="ro-RO" sz="2000" dirty="0">
                <a:solidFill>
                  <a:srgbClr val="00B050"/>
                </a:solidFill>
                <a:latin typeface="Trebuchet MS" panose="020B0603020202020204" pitchFamily="34" charset="0"/>
              </a:rPr>
              <a:t>sau  documentul oficial de certificare a lotului de sămânţă, în cazul utilizării seminței produse de fermier.</a:t>
            </a:r>
            <a:endParaRPr lang="en-US" sz="2000" dirty="0">
              <a:solidFill>
                <a:srgbClr val="00B050"/>
              </a:solidFill>
              <a:latin typeface="Trebuchet MS" panose="020B0603020202020204" pitchFamily="34" charset="0"/>
            </a:endParaRPr>
          </a:p>
          <a:p>
            <a:pPr marL="342900" indent="-342900" algn="just">
              <a:buAutoNum type="alphaLcParenR"/>
            </a:pPr>
            <a:r>
              <a:rPr lang="en-US" sz="2000" dirty="0" err="1">
                <a:solidFill>
                  <a:schemeClr val="tx1">
                    <a:lumMod val="95000"/>
                    <a:lumOff val="5000"/>
                  </a:schemeClr>
                </a:solidFill>
                <a:latin typeface="Trebuchet MS" panose="020B0603020202020204" pitchFamily="34" charset="0"/>
              </a:rPr>
              <a:t>Etichetele</a:t>
            </a:r>
            <a:r>
              <a:rPr lang="en-US" sz="2000" dirty="0">
                <a:solidFill>
                  <a:schemeClr val="tx1">
                    <a:lumMod val="95000"/>
                    <a:lumOff val="5000"/>
                  </a:schemeClr>
                </a:solidFill>
                <a:latin typeface="Trebuchet MS" panose="020B0603020202020204" pitchFamily="34" charset="0"/>
              </a:rPr>
              <a:t> </a:t>
            </a:r>
            <a:r>
              <a:rPr lang="en-US" sz="2000" dirty="0" err="1">
                <a:solidFill>
                  <a:schemeClr val="tx1">
                    <a:lumMod val="95000"/>
                    <a:lumOff val="5000"/>
                  </a:schemeClr>
                </a:solidFill>
                <a:latin typeface="Trebuchet MS" panose="020B0603020202020204" pitchFamily="34" charset="0"/>
              </a:rPr>
              <a:t>oficiale</a:t>
            </a:r>
            <a:r>
              <a:rPr lang="en-US" sz="2000" dirty="0">
                <a:solidFill>
                  <a:schemeClr val="tx1">
                    <a:lumMod val="95000"/>
                    <a:lumOff val="5000"/>
                  </a:schemeClr>
                </a:solidFill>
                <a:latin typeface="Trebuchet MS" panose="020B0603020202020204" pitchFamily="34" charset="0"/>
              </a:rPr>
              <a:t> </a:t>
            </a:r>
            <a:r>
              <a:rPr lang="en-US" sz="2000" dirty="0" err="1">
                <a:solidFill>
                  <a:schemeClr val="tx1">
                    <a:lumMod val="95000"/>
                    <a:lumOff val="5000"/>
                  </a:schemeClr>
                </a:solidFill>
                <a:latin typeface="Trebuchet MS" panose="020B0603020202020204" pitchFamily="34" charset="0"/>
              </a:rPr>
              <a:t>aplicate</a:t>
            </a:r>
            <a:r>
              <a:rPr lang="en-US" sz="2000" dirty="0">
                <a:solidFill>
                  <a:schemeClr val="tx1">
                    <a:lumMod val="95000"/>
                    <a:lumOff val="5000"/>
                  </a:schemeClr>
                </a:solidFill>
                <a:latin typeface="Trebuchet MS" panose="020B0603020202020204" pitchFamily="34" charset="0"/>
              </a:rPr>
              <a:t> pe </a:t>
            </a:r>
            <a:r>
              <a:rPr lang="en-US" sz="2000" dirty="0" err="1">
                <a:solidFill>
                  <a:schemeClr val="tx1">
                    <a:lumMod val="95000"/>
                    <a:lumOff val="5000"/>
                  </a:schemeClr>
                </a:solidFill>
                <a:latin typeface="Trebuchet MS" panose="020B0603020202020204" pitchFamily="34" charset="0"/>
              </a:rPr>
              <a:t>ambalajele</a:t>
            </a:r>
            <a:r>
              <a:rPr lang="en-US" sz="2000" dirty="0">
                <a:solidFill>
                  <a:schemeClr val="tx1">
                    <a:lumMod val="95000"/>
                    <a:lumOff val="5000"/>
                  </a:schemeClr>
                </a:solidFill>
                <a:latin typeface="Trebuchet MS" panose="020B0603020202020204" pitchFamily="34" charset="0"/>
              </a:rPr>
              <a:t> </a:t>
            </a:r>
            <a:r>
              <a:rPr lang="en-US" sz="2000" dirty="0" err="1">
                <a:solidFill>
                  <a:schemeClr val="tx1">
                    <a:lumMod val="95000"/>
                    <a:lumOff val="5000"/>
                  </a:schemeClr>
                </a:solidFill>
                <a:latin typeface="Trebuchet MS" panose="020B0603020202020204" pitchFamily="34" charset="0"/>
              </a:rPr>
              <a:t>semin</a:t>
            </a:r>
            <a:r>
              <a:rPr lang="ro-RO" sz="2000" dirty="0">
                <a:solidFill>
                  <a:schemeClr val="tx1">
                    <a:lumMod val="95000"/>
                    <a:lumOff val="5000"/>
                  </a:schemeClr>
                </a:solidFill>
                <a:latin typeface="Trebuchet MS" panose="020B0603020202020204" pitchFamily="34" charset="0"/>
              </a:rPr>
              <a:t>țelor certificate</a:t>
            </a:r>
          </a:p>
          <a:p>
            <a:pPr marL="342900" indent="-342900" algn="just">
              <a:buAutoNum type="alphaLcParenR"/>
            </a:pPr>
            <a:r>
              <a:rPr lang="ro-RO" sz="2000" dirty="0">
                <a:solidFill>
                  <a:schemeClr val="tx1">
                    <a:lumMod val="95000"/>
                    <a:lumOff val="5000"/>
                  </a:schemeClr>
                </a:solidFill>
                <a:latin typeface="Trebuchet MS" panose="020B0603020202020204" pitchFamily="34" charset="0"/>
              </a:rPr>
              <a:t>Autorizația de cultivare și conținutul de THC sub 0,3%</a:t>
            </a:r>
          </a:p>
          <a:p>
            <a:pPr marL="0" indent="0" algn="just">
              <a:buNone/>
            </a:pPr>
            <a:endParaRPr lang="ro-RO" sz="2000" dirty="0">
              <a:solidFill>
                <a:srgbClr val="00B050"/>
              </a:solidFill>
              <a:latin typeface="Trebuchet MS" panose="020B0603020202020204" pitchFamily="34" charset="0"/>
            </a:endParaRPr>
          </a:p>
          <a:p>
            <a:pPr marL="0" indent="0" algn="just">
              <a:buNone/>
            </a:pPr>
            <a:endParaRPr lang="ro-RO" sz="1600" dirty="0">
              <a:solidFill>
                <a:srgbClr val="00B050"/>
              </a:solidFill>
              <a:latin typeface="Trebuchet MS" panose="020B0603020202020204" pitchFamily="34" charset="0"/>
            </a:endParaRPr>
          </a:p>
          <a:p>
            <a:pPr marL="0" indent="0" algn="just">
              <a:buNone/>
            </a:pPr>
            <a:endParaRPr lang="en-US" sz="1600" dirty="0">
              <a:latin typeface="Trebuchet MS" panose="020B0603020202020204" pitchFamily="34" charset="0"/>
            </a:endParaRPr>
          </a:p>
        </p:txBody>
      </p:sp>
    </p:spTree>
    <p:extLst>
      <p:ext uri="{BB962C8B-B14F-4D97-AF65-F5344CB8AC3E}">
        <p14:creationId xmlns:p14="http://schemas.microsoft.com/office/powerpoint/2010/main" val="2739765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7E681-E97A-909A-A05E-09242D204F89}"/>
              </a:ext>
            </a:extLst>
          </p:cNvPr>
          <p:cNvSpPr>
            <a:spLocks noGrp="1"/>
          </p:cNvSpPr>
          <p:nvPr>
            <p:ph type="title"/>
          </p:nvPr>
        </p:nvSpPr>
        <p:spPr>
          <a:xfrm>
            <a:off x="914400" y="274638"/>
            <a:ext cx="7772400" cy="639762"/>
          </a:xfrm>
        </p:spPr>
        <p:txBody>
          <a:bodyPr/>
          <a:lstStyle/>
          <a:p>
            <a:pPr algn="ctr"/>
            <a:r>
              <a:rPr lang="ro-RO" sz="2400" dirty="0"/>
              <a:t>CONȚINUT</a:t>
            </a:r>
            <a:endParaRPr lang="en-US" sz="2400" dirty="0"/>
          </a:p>
        </p:txBody>
      </p:sp>
      <p:sp>
        <p:nvSpPr>
          <p:cNvPr id="3" name="Content Placeholder 2">
            <a:extLst>
              <a:ext uri="{FF2B5EF4-FFF2-40B4-BE49-F238E27FC236}">
                <a16:creationId xmlns:a16="http://schemas.microsoft.com/office/drawing/2014/main" id="{37CDC242-B909-7FA8-A43F-9C64861BB618}"/>
              </a:ext>
            </a:extLst>
          </p:cNvPr>
          <p:cNvSpPr>
            <a:spLocks noGrp="1"/>
          </p:cNvSpPr>
          <p:nvPr>
            <p:ph sz="quarter" idx="1"/>
          </p:nvPr>
        </p:nvSpPr>
        <p:spPr>
          <a:xfrm>
            <a:off x="914400" y="1219200"/>
            <a:ext cx="7772400" cy="5105400"/>
          </a:xfrm>
        </p:spPr>
        <p:txBody>
          <a:bodyPr/>
          <a:lstStyle/>
          <a:p>
            <a:pPr>
              <a:buFont typeface="Wingdings" panose="05000000000000000000" pitchFamily="2" charset="2"/>
              <a:buChar char="Ø"/>
            </a:pPr>
            <a:r>
              <a:rPr lang="ro-RO" dirty="0"/>
              <a:t>Cadrul legislativ intervenții sector vegetal 2025</a:t>
            </a:r>
          </a:p>
          <a:p>
            <a:pPr marL="0" indent="0">
              <a:buNone/>
            </a:pPr>
            <a:endParaRPr lang="ro-RO" dirty="0"/>
          </a:p>
          <a:p>
            <a:pPr>
              <a:buFont typeface="Wingdings" panose="05000000000000000000" pitchFamily="2" charset="2"/>
              <a:buChar char="Ø"/>
            </a:pPr>
            <a:r>
              <a:rPr lang="ro-RO" dirty="0"/>
              <a:t>Modificări legislative campania de depunere cereri 2025 </a:t>
            </a:r>
          </a:p>
          <a:p>
            <a:pPr marL="0" indent="0">
              <a:buNone/>
            </a:pPr>
            <a:endParaRPr lang="ro-RO" dirty="0"/>
          </a:p>
          <a:p>
            <a:pPr>
              <a:buFont typeface="Wingdings" panose="05000000000000000000" pitchFamily="2" charset="2"/>
              <a:buChar char="Ø"/>
            </a:pPr>
            <a:r>
              <a:rPr lang="ro-RO" dirty="0"/>
              <a:t>Modificări condiții eligibilitate ale intervențiilor din sectorul vegetal și aplicarea în cererea de plată 2025</a:t>
            </a:r>
          </a:p>
          <a:p>
            <a:pPr marL="0" indent="0">
              <a:buNone/>
            </a:pPr>
            <a:endParaRPr lang="ro-RO" dirty="0"/>
          </a:p>
          <a:p>
            <a:pPr>
              <a:buFont typeface="Wingdings" panose="05000000000000000000" pitchFamily="2" charset="2"/>
              <a:buChar char="Ø"/>
            </a:pPr>
            <a:r>
              <a:rPr lang="ro-RO" dirty="0"/>
              <a:t>Eco-scheme – sectorul vegetal </a:t>
            </a:r>
          </a:p>
          <a:p>
            <a:pPr marL="0" indent="0">
              <a:buNone/>
            </a:pPr>
            <a:endParaRPr lang="ro-RO" dirty="0"/>
          </a:p>
          <a:p>
            <a:pPr>
              <a:buFont typeface="Wingdings" panose="05000000000000000000" pitchFamily="2" charset="2"/>
              <a:buChar char="Ø"/>
            </a:pPr>
            <a:r>
              <a:rPr lang="ro-RO" dirty="0"/>
              <a:t>Flux depunere cereri de plată campania 2025</a:t>
            </a:r>
          </a:p>
          <a:p>
            <a:pPr>
              <a:buFont typeface="Wingdings" panose="05000000000000000000" pitchFamily="2" charset="2"/>
              <a:buChar char="Ø"/>
            </a:pPr>
            <a:endParaRPr lang="ro-RO" dirty="0"/>
          </a:p>
          <a:p>
            <a:pPr marL="0" indent="0">
              <a:buNone/>
            </a:pPr>
            <a:endParaRPr lang="en-US" dirty="0"/>
          </a:p>
        </p:txBody>
      </p:sp>
    </p:spTree>
    <p:extLst>
      <p:ext uri="{BB962C8B-B14F-4D97-AF65-F5344CB8AC3E}">
        <p14:creationId xmlns:p14="http://schemas.microsoft.com/office/powerpoint/2010/main" val="13337760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E7ED6-3748-440F-BB91-F56A70D98DC2}"/>
              </a:ext>
            </a:extLst>
          </p:cNvPr>
          <p:cNvSpPr>
            <a:spLocks noGrp="1"/>
          </p:cNvSpPr>
          <p:nvPr>
            <p:ph type="title"/>
          </p:nvPr>
        </p:nvSpPr>
        <p:spPr>
          <a:xfrm>
            <a:off x="914400" y="274638"/>
            <a:ext cx="7772400" cy="563562"/>
          </a:xfrm>
        </p:spPr>
        <p:txBody>
          <a:bodyPr/>
          <a:lstStyle/>
          <a:p>
            <a:pPr algn="ctr"/>
            <a:r>
              <a:rPr lang="ro-RO" sz="2000" dirty="0">
                <a:solidFill>
                  <a:schemeClr val="tx1">
                    <a:lumMod val="95000"/>
                    <a:lumOff val="5000"/>
                  </a:schemeClr>
                </a:solidFill>
                <a:latin typeface="Trebuchet MS" panose="020B0603020202020204" pitchFamily="34" charset="0"/>
              </a:rPr>
              <a:t>     Intervenția PD-01 (BISS) </a:t>
            </a:r>
            <a:endParaRPr lang="en-US" sz="2000" dirty="0">
              <a:solidFill>
                <a:schemeClr val="tx1">
                  <a:lumMod val="95000"/>
                  <a:lumOff val="5000"/>
                </a:schemeClr>
              </a:solidFill>
            </a:endParaRPr>
          </a:p>
        </p:txBody>
      </p:sp>
      <p:sp>
        <p:nvSpPr>
          <p:cNvPr id="3" name="Content Placeholder 2">
            <a:extLst>
              <a:ext uri="{FF2B5EF4-FFF2-40B4-BE49-F238E27FC236}">
                <a16:creationId xmlns:a16="http://schemas.microsoft.com/office/drawing/2014/main" id="{8191B46F-BD7C-49C8-B84E-1BD03484929E}"/>
              </a:ext>
            </a:extLst>
          </p:cNvPr>
          <p:cNvSpPr>
            <a:spLocks noGrp="1"/>
          </p:cNvSpPr>
          <p:nvPr>
            <p:ph sz="quarter" idx="1"/>
          </p:nvPr>
        </p:nvSpPr>
        <p:spPr>
          <a:xfrm>
            <a:off x="381000" y="1066800"/>
            <a:ext cx="8534400" cy="5516562"/>
          </a:xfrm>
        </p:spPr>
        <p:txBody>
          <a:bodyPr/>
          <a:lstStyle/>
          <a:p>
            <a:pPr algn="just">
              <a:buFont typeface="Wingdings" panose="05000000000000000000" pitchFamily="2" charset="2"/>
              <a:buChar char="Ø"/>
            </a:pPr>
            <a:r>
              <a:rPr lang="ro-RO" sz="2000" b="1" dirty="0">
                <a:solidFill>
                  <a:srgbClr val="00B050"/>
                </a:solidFill>
                <a:latin typeface="Trebuchet MS" panose="020B0603020202020204" pitchFamily="34" charset="0"/>
              </a:rPr>
              <a:t>Anexa nr. 5 Adeverința de rol agricol </a:t>
            </a:r>
            <a:r>
              <a:rPr lang="ro-RO" sz="2000" dirty="0">
                <a:solidFill>
                  <a:srgbClr val="00B050"/>
                </a:solidFill>
                <a:latin typeface="Trebuchet MS" panose="020B0603020202020204" pitchFamily="34" charset="0"/>
              </a:rPr>
              <a:t>privind utilizarea terenului aflat la dispoziția fermierului completată cu tabel privind </a:t>
            </a:r>
            <a:r>
              <a:rPr lang="ro-RO" sz="2000" i="1" dirty="0">
                <a:solidFill>
                  <a:srgbClr val="00B050"/>
                </a:solidFill>
                <a:latin typeface="Trebuchet MS" panose="020B0603020202020204" pitchFamily="34" charset="0"/>
              </a:rPr>
              <a:t>Identificarea pe parcele a terenurilor cu folosință TERENURI PISCICOLE (utilizate temporar în scop agricol) și a TERENURILOR UTILIZATE ÎN SISTEM DUAL</a:t>
            </a:r>
          </a:p>
          <a:p>
            <a:pPr algn="just">
              <a:buFont typeface="Wingdings" panose="05000000000000000000" pitchFamily="2" charset="2"/>
              <a:buChar char="Ø"/>
            </a:pPr>
            <a:r>
              <a:rPr lang="ro-RO" sz="2000" dirty="0">
                <a:solidFill>
                  <a:srgbClr val="00B050"/>
                </a:solidFill>
                <a:latin typeface="Trebuchet MS" panose="020B0603020202020204" pitchFamily="34" charset="0"/>
              </a:rPr>
              <a:t>Cererea de plată </a:t>
            </a:r>
            <a:r>
              <a:rPr lang="ro-RO" sz="2000" i="1" dirty="0">
                <a:solidFill>
                  <a:srgbClr val="00B050"/>
                </a:solidFill>
                <a:latin typeface="Trebuchet MS" panose="020B0603020202020204" pitchFamily="34" charset="0"/>
              </a:rPr>
              <a:t>Tabelul II.A.3 Declarație AGI-online 2025 </a:t>
            </a:r>
            <a:r>
              <a:rPr lang="ro-RO" sz="2000" dirty="0">
                <a:solidFill>
                  <a:srgbClr val="00B050"/>
                </a:solidFill>
                <a:latin typeface="Trebuchet MS" panose="020B0603020202020204" pitchFamily="34" charset="0"/>
              </a:rPr>
              <a:t>Terenuri cu folosință terenuri piscicole (utilizate temporar în scop agricol) și terenuri utilizate în sistem dual. Tabelul face parte din declarația de suprafață și se completează numai în cazul parcelelor declarate pe suprafețe cu amenajări piscicole și/sau pajiști utilizate în sistem dual.</a:t>
            </a:r>
            <a:endParaRPr lang="en-US" sz="2000" dirty="0">
              <a:solidFill>
                <a:srgbClr val="00B050"/>
              </a:solidFill>
              <a:latin typeface="Trebuchet MS" panose="020B0603020202020204" pitchFamily="34" charset="0"/>
            </a:endParaRPr>
          </a:p>
          <a:p>
            <a:pPr algn="just">
              <a:spcBef>
                <a:spcPts val="0"/>
              </a:spcBef>
              <a:buFont typeface="Wingdings" panose="05000000000000000000" pitchFamily="2" charset="2"/>
              <a:buChar char="Ø"/>
            </a:pPr>
            <a:r>
              <a:rPr lang="pt-PT" sz="2000" dirty="0">
                <a:solidFill>
                  <a:srgbClr val="00B050"/>
                </a:solidFill>
                <a:latin typeface="Trebuchet MS" panose="020B0603020202020204" pitchFamily="34" charset="0"/>
              </a:rPr>
              <a:t>Pentru parcelele cu terenuri utilizate în sistem dual și terenuri cu folosință terenuri piscicole, utilizate temporar în scop agricol,  în eticheta de salvare a parcelei se pune bifa pentru fiecare parcelă  din  această  categorie</a:t>
            </a:r>
            <a:r>
              <a:rPr lang="ro-RO" sz="2000" dirty="0">
                <a:solidFill>
                  <a:srgbClr val="00B050"/>
                </a:solidFill>
                <a:latin typeface="Trebuchet MS" panose="020B0603020202020204" pitchFamily="34" charset="0"/>
              </a:rPr>
              <a:t> în aplicația geospațială AGI online.</a:t>
            </a:r>
          </a:p>
          <a:p>
            <a:pPr algn="just">
              <a:spcBef>
                <a:spcPts val="0"/>
              </a:spcBef>
              <a:buFont typeface="Wingdings" panose="05000000000000000000" pitchFamily="2" charset="2"/>
              <a:buChar char="Ø"/>
            </a:pPr>
            <a:r>
              <a:rPr lang="pt-PT" sz="2000" dirty="0">
                <a:solidFill>
                  <a:srgbClr val="00B050"/>
                </a:solidFill>
                <a:latin typeface="Trebuchet MS" panose="020B0603020202020204" pitchFamily="34" charset="0"/>
              </a:rPr>
              <a:t>În  secțiunea II.A. DECLARAŢIE DE SUPRAFAŢĂ </a:t>
            </a:r>
            <a:r>
              <a:rPr lang="ro-RO" sz="2000" dirty="0">
                <a:solidFill>
                  <a:srgbClr val="00B050"/>
                </a:solidFill>
                <a:latin typeface="Trebuchet MS" panose="020B0603020202020204" pitchFamily="34" charset="0"/>
              </a:rPr>
              <a:t>AGI</a:t>
            </a:r>
            <a:r>
              <a:rPr lang="pt-PT" sz="2000" dirty="0">
                <a:solidFill>
                  <a:srgbClr val="00B050"/>
                </a:solidFill>
                <a:latin typeface="Trebuchet MS" panose="020B0603020202020204" pitchFamily="34" charset="0"/>
              </a:rPr>
              <a:t>-Online 2025 aceste parcele vor fi în lista de parcele, în Total suprafață utilizată și solicitată.</a:t>
            </a:r>
            <a:endParaRPr lang="ro-RO" sz="2000" dirty="0">
              <a:solidFill>
                <a:srgbClr val="00B050"/>
              </a:solidFill>
              <a:latin typeface="Trebuchet MS" panose="020B0603020202020204" pitchFamily="34" charset="0"/>
            </a:endParaRPr>
          </a:p>
          <a:p>
            <a:pPr marL="0" indent="0" algn="just">
              <a:spcBef>
                <a:spcPts val="0"/>
              </a:spcBef>
              <a:buNone/>
            </a:pPr>
            <a:r>
              <a:rPr lang="pt-PT" sz="2000" dirty="0">
                <a:solidFill>
                  <a:srgbClr val="00B050"/>
                </a:solidFill>
                <a:latin typeface="Trebuchet MS" panose="020B0603020202020204" pitchFamily="34" charset="0"/>
              </a:rPr>
              <a:t> </a:t>
            </a:r>
            <a:endParaRPr lang="ro-RO" sz="2000" dirty="0">
              <a:solidFill>
                <a:srgbClr val="00B050"/>
              </a:solidFill>
              <a:latin typeface="Trebuchet MS" panose="020B0603020202020204" pitchFamily="34" charset="0"/>
            </a:endParaRPr>
          </a:p>
          <a:p>
            <a:pPr marL="0" indent="0" algn="just">
              <a:spcBef>
                <a:spcPts val="0"/>
              </a:spcBef>
              <a:buNone/>
            </a:pPr>
            <a:endParaRPr lang="en-US" sz="1600" dirty="0">
              <a:solidFill>
                <a:srgbClr val="00B050"/>
              </a:solidFill>
              <a:latin typeface="Trebuchet MS" panose="020B0603020202020204" pitchFamily="34" charset="0"/>
            </a:endParaRPr>
          </a:p>
          <a:p>
            <a:endParaRPr lang="en-US" sz="1600" dirty="0">
              <a:latin typeface="Trebuchet MS" panose="020B0603020202020204" pitchFamily="34" charset="0"/>
            </a:endParaRPr>
          </a:p>
        </p:txBody>
      </p:sp>
    </p:spTree>
    <p:extLst>
      <p:ext uri="{BB962C8B-B14F-4D97-AF65-F5344CB8AC3E}">
        <p14:creationId xmlns:p14="http://schemas.microsoft.com/office/powerpoint/2010/main" val="13717051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195A5-2BD2-8F96-9E15-FCBAC97B9FFB}"/>
              </a:ext>
            </a:extLst>
          </p:cNvPr>
          <p:cNvSpPr>
            <a:spLocks noGrp="1"/>
          </p:cNvSpPr>
          <p:nvPr>
            <p:ph type="title"/>
          </p:nvPr>
        </p:nvSpPr>
        <p:spPr>
          <a:xfrm>
            <a:off x="914400" y="533400"/>
            <a:ext cx="7772400" cy="533400"/>
          </a:xfrm>
        </p:spPr>
        <p:txBody>
          <a:bodyPr/>
          <a:lstStyle/>
          <a:p>
            <a:pPr algn="ctr"/>
            <a:r>
              <a:rPr lang="ro-RO" sz="2400" dirty="0">
                <a:solidFill>
                  <a:schemeClr val="tx1">
                    <a:lumMod val="95000"/>
                    <a:lumOff val="5000"/>
                  </a:schemeClr>
                </a:solidFill>
                <a:latin typeface="Trebuchet MS" panose="020B0603020202020204" pitchFamily="34" charset="0"/>
              </a:rPr>
              <a:t>Intervenția PD-01 (BISS)</a:t>
            </a:r>
            <a:endParaRPr lang="en-US" sz="2400" dirty="0"/>
          </a:p>
        </p:txBody>
      </p:sp>
      <p:sp>
        <p:nvSpPr>
          <p:cNvPr id="3" name="Content Placeholder 2">
            <a:extLst>
              <a:ext uri="{FF2B5EF4-FFF2-40B4-BE49-F238E27FC236}">
                <a16:creationId xmlns:a16="http://schemas.microsoft.com/office/drawing/2014/main" id="{3AA4536E-E1A0-9EDD-AC75-F6ED178A913D}"/>
              </a:ext>
            </a:extLst>
          </p:cNvPr>
          <p:cNvSpPr>
            <a:spLocks noGrp="1"/>
          </p:cNvSpPr>
          <p:nvPr>
            <p:ph sz="quarter" idx="1"/>
          </p:nvPr>
        </p:nvSpPr>
        <p:spPr>
          <a:xfrm>
            <a:off x="914400" y="1905000"/>
            <a:ext cx="7772400" cy="4114800"/>
          </a:xfrm>
        </p:spPr>
        <p:txBody>
          <a:bodyPr/>
          <a:lstStyle/>
          <a:p>
            <a:endParaRPr lang="ro-RO" dirty="0"/>
          </a:p>
          <a:p>
            <a:endParaRPr lang="en-US" dirty="0"/>
          </a:p>
        </p:txBody>
      </p:sp>
      <p:pic>
        <p:nvPicPr>
          <p:cNvPr id="4" name="Content Placeholder 6">
            <a:extLst>
              <a:ext uri="{FF2B5EF4-FFF2-40B4-BE49-F238E27FC236}">
                <a16:creationId xmlns:a16="http://schemas.microsoft.com/office/drawing/2014/main" id="{00E0374A-E98F-4937-802B-A616835E41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219200"/>
            <a:ext cx="8305800" cy="4953000"/>
          </a:xfrm>
          <a:prstGeom prst="rect">
            <a:avLst/>
          </a:prstGeom>
        </p:spPr>
      </p:pic>
    </p:spTree>
    <p:extLst>
      <p:ext uri="{BB962C8B-B14F-4D97-AF65-F5344CB8AC3E}">
        <p14:creationId xmlns:p14="http://schemas.microsoft.com/office/powerpoint/2010/main" val="27649983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A286B-FDDE-451D-9F6D-C7896A2EB87B}"/>
              </a:ext>
            </a:extLst>
          </p:cNvPr>
          <p:cNvSpPr>
            <a:spLocks noGrp="1"/>
          </p:cNvSpPr>
          <p:nvPr>
            <p:ph type="title"/>
          </p:nvPr>
        </p:nvSpPr>
        <p:spPr>
          <a:xfrm>
            <a:off x="914400" y="274638"/>
            <a:ext cx="7696200" cy="334962"/>
          </a:xfrm>
        </p:spPr>
        <p:txBody>
          <a:bodyPr/>
          <a:lstStyle/>
          <a:p>
            <a:pPr algn="ctr"/>
            <a:r>
              <a:rPr lang="ro-RO" sz="1800" dirty="0">
                <a:solidFill>
                  <a:srgbClr val="00B050"/>
                </a:solidFill>
                <a:latin typeface="Trebuchet MS" panose="020B0603020202020204" pitchFamily="34" charset="0"/>
              </a:rPr>
              <a:t>Utilizarea pajiștilor în sistem dual</a:t>
            </a:r>
            <a:endParaRPr lang="en-US" sz="1800" dirty="0">
              <a:solidFill>
                <a:srgbClr val="00B050"/>
              </a:solidFill>
              <a:latin typeface="Trebuchet MS" panose="020B0603020202020204" pitchFamily="34" charset="0"/>
            </a:endParaRPr>
          </a:p>
        </p:txBody>
      </p:sp>
      <p:sp>
        <p:nvSpPr>
          <p:cNvPr id="3" name="Content Placeholder 2">
            <a:extLst>
              <a:ext uri="{FF2B5EF4-FFF2-40B4-BE49-F238E27FC236}">
                <a16:creationId xmlns:a16="http://schemas.microsoft.com/office/drawing/2014/main" id="{845FE229-672D-43A1-AC78-77615842F1A5}"/>
              </a:ext>
            </a:extLst>
          </p:cNvPr>
          <p:cNvSpPr>
            <a:spLocks noGrp="1"/>
          </p:cNvSpPr>
          <p:nvPr>
            <p:ph sz="quarter" idx="1"/>
          </p:nvPr>
        </p:nvSpPr>
        <p:spPr>
          <a:xfrm>
            <a:off x="609600" y="762000"/>
            <a:ext cx="8077200" cy="5562600"/>
          </a:xfrm>
        </p:spPr>
        <p:txBody>
          <a:bodyPr/>
          <a:lstStyle/>
          <a:p>
            <a:pPr marL="0" indent="0">
              <a:buNone/>
            </a:pPr>
            <a:r>
              <a:rPr lang="ro-RO" sz="1600" i="1" dirty="0">
                <a:latin typeface="Trebuchet MS" panose="020B0603020202020204" pitchFamily="34" charset="0"/>
              </a:rPr>
              <a:t>OUG 34/2013, modificată și completată prin HG 1700/2024, art.1:</a:t>
            </a:r>
          </a:p>
          <a:p>
            <a:pPr marL="0" indent="0" algn="just">
              <a:buNone/>
            </a:pPr>
            <a:r>
              <a:rPr lang="en-US" sz="1600" i="1" dirty="0">
                <a:latin typeface="Trebuchet MS" panose="020B0603020202020204" pitchFamily="34" charset="0"/>
              </a:rPr>
              <a:t>f) </a:t>
            </a:r>
            <a:r>
              <a:rPr lang="en-US" sz="1600" i="1" dirty="0" err="1">
                <a:latin typeface="Trebuchet MS" panose="020B0603020202020204" pitchFamily="34" charset="0"/>
              </a:rPr>
              <a:t>utilizarea</a:t>
            </a:r>
            <a:r>
              <a:rPr lang="en-US" sz="1600" i="1" dirty="0">
                <a:latin typeface="Trebuchet MS" panose="020B0603020202020204" pitchFamily="34" charset="0"/>
              </a:rPr>
              <a:t> </a:t>
            </a:r>
            <a:r>
              <a:rPr lang="en-US" sz="1600" b="1" i="1" dirty="0" err="1">
                <a:latin typeface="Trebuchet MS" panose="020B0603020202020204" pitchFamily="34" charset="0"/>
              </a:rPr>
              <a:t>pajiştilor</a:t>
            </a:r>
            <a:r>
              <a:rPr lang="en-US" sz="1600" b="1" i="1" dirty="0">
                <a:latin typeface="Trebuchet MS" panose="020B0603020202020204" pitchFamily="34" charset="0"/>
              </a:rPr>
              <a:t> </a:t>
            </a:r>
            <a:r>
              <a:rPr lang="en-US" sz="1600" b="1" i="1" dirty="0" err="1">
                <a:latin typeface="Trebuchet MS" panose="020B0603020202020204" pitchFamily="34" charset="0"/>
              </a:rPr>
              <a:t>permanente</a:t>
            </a:r>
            <a:r>
              <a:rPr lang="en-US" sz="1600" b="1" i="1" dirty="0">
                <a:latin typeface="Trebuchet MS" panose="020B0603020202020204" pitchFamily="34" charset="0"/>
              </a:rPr>
              <a:t> </a:t>
            </a:r>
            <a:r>
              <a:rPr lang="en-US" sz="1600" b="1" i="1" dirty="0" err="1">
                <a:latin typeface="Trebuchet MS" panose="020B0603020202020204" pitchFamily="34" charset="0"/>
              </a:rPr>
              <a:t>în</a:t>
            </a:r>
            <a:r>
              <a:rPr lang="en-US" sz="1600" b="1" i="1" dirty="0">
                <a:latin typeface="Trebuchet MS" panose="020B0603020202020204" pitchFamily="34" charset="0"/>
              </a:rPr>
              <a:t> </a:t>
            </a:r>
            <a:r>
              <a:rPr lang="en-US" sz="1600" b="1" i="1" dirty="0" err="1">
                <a:latin typeface="Trebuchet MS" panose="020B0603020202020204" pitchFamily="34" charset="0"/>
              </a:rPr>
              <a:t>sistem</a:t>
            </a:r>
            <a:r>
              <a:rPr lang="en-US" sz="1600" b="1" i="1" dirty="0">
                <a:latin typeface="Trebuchet MS" panose="020B0603020202020204" pitchFamily="34" charset="0"/>
              </a:rPr>
              <a:t> dual </a:t>
            </a:r>
            <a:r>
              <a:rPr lang="en-US" sz="1600" i="1" dirty="0">
                <a:latin typeface="Trebuchet MS" panose="020B0603020202020204" pitchFamily="34" charset="0"/>
              </a:rPr>
              <a:t>- </a:t>
            </a:r>
            <a:r>
              <a:rPr lang="en-US" sz="1600" i="1" dirty="0" err="1">
                <a:latin typeface="Trebuchet MS" panose="020B0603020202020204" pitchFamily="34" charset="0"/>
              </a:rPr>
              <a:t>desfăşurarea</a:t>
            </a:r>
            <a:r>
              <a:rPr lang="en-US" sz="1600" i="1" dirty="0">
                <a:latin typeface="Trebuchet MS" panose="020B0603020202020204" pitchFamily="34" charset="0"/>
              </a:rPr>
              <a:t>, pe </a:t>
            </a:r>
            <a:r>
              <a:rPr lang="en-US" sz="1600" i="1" dirty="0" err="1">
                <a:latin typeface="Trebuchet MS" panose="020B0603020202020204" pitchFamily="34" charset="0"/>
              </a:rPr>
              <a:t>aceeaşi</a:t>
            </a:r>
            <a:r>
              <a:rPr lang="en-US" sz="1600" i="1" dirty="0">
                <a:latin typeface="Trebuchet MS" panose="020B0603020202020204" pitchFamily="34" charset="0"/>
              </a:rPr>
              <a:t> </a:t>
            </a:r>
            <a:r>
              <a:rPr lang="en-US" sz="1600" i="1" dirty="0" err="1">
                <a:latin typeface="Trebuchet MS" panose="020B0603020202020204" pitchFamily="34" charset="0"/>
              </a:rPr>
              <a:t>suprafaţă</a:t>
            </a:r>
            <a:r>
              <a:rPr lang="en-US" sz="1600" i="1" dirty="0">
                <a:latin typeface="Trebuchet MS" panose="020B0603020202020204" pitchFamily="34" charset="0"/>
              </a:rPr>
              <a:t> de </a:t>
            </a:r>
            <a:r>
              <a:rPr lang="en-US" sz="1600" i="1" dirty="0" err="1">
                <a:latin typeface="Trebuchet MS" panose="020B0603020202020204" pitchFamily="34" charset="0"/>
              </a:rPr>
              <a:t>pajişti</a:t>
            </a:r>
            <a:r>
              <a:rPr lang="en-US" sz="1600" i="1" dirty="0">
                <a:latin typeface="Trebuchet MS" panose="020B0603020202020204" pitchFamily="34" charset="0"/>
              </a:rPr>
              <a:t> </a:t>
            </a:r>
            <a:r>
              <a:rPr lang="en-US" sz="1600" i="1" dirty="0" err="1">
                <a:latin typeface="Trebuchet MS" panose="020B0603020202020204" pitchFamily="34" charset="0"/>
              </a:rPr>
              <a:t>permanente</a:t>
            </a:r>
            <a:r>
              <a:rPr lang="en-US" sz="1600" i="1" dirty="0">
                <a:latin typeface="Trebuchet MS" panose="020B0603020202020204" pitchFamily="34" charset="0"/>
              </a:rPr>
              <a:t>, a </a:t>
            </a:r>
            <a:r>
              <a:rPr lang="en-US" sz="1600" i="1" dirty="0" err="1">
                <a:latin typeface="Trebuchet MS" panose="020B0603020202020204" pitchFamily="34" charset="0"/>
              </a:rPr>
              <a:t>activităţilor</a:t>
            </a:r>
            <a:r>
              <a:rPr lang="en-US" sz="1600" i="1" dirty="0">
                <a:latin typeface="Trebuchet MS" panose="020B0603020202020204" pitchFamily="34" charset="0"/>
              </a:rPr>
              <a:t> de </a:t>
            </a:r>
            <a:r>
              <a:rPr lang="en-US" sz="1600" i="1" dirty="0" err="1">
                <a:latin typeface="Trebuchet MS" panose="020B0603020202020204" pitchFamily="34" charset="0"/>
              </a:rPr>
              <a:t>păşunat</a:t>
            </a:r>
            <a:r>
              <a:rPr lang="en-US" sz="1600" i="1" dirty="0">
                <a:latin typeface="Trebuchet MS" panose="020B0603020202020204" pitchFamily="34" charset="0"/>
              </a:rPr>
              <a:t> </a:t>
            </a:r>
            <a:r>
              <a:rPr lang="en-US" sz="1600" i="1" dirty="0" err="1">
                <a:latin typeface="Trebuchet MS" panose="020B0603020202020204" pitchFamily="34" charset="0"/>
              </a:rPr>
              <a:t>şi</a:t>
            </a:r>
            <a:r>
              <a:rPr lang="en-US" sz="1600" i="1" dirty="0">
                <a:latin typeface="Trebuchet MS" panose="020B0603020202020204" pitchFamily="34" charset="0"/>
              </a:rPr>
              <a:t> </a:t>
            </a:r>
            <a:r>
              <a:rPr lang="en-US" sz="1600" i="1" dirty="0" err="1">
                <a:latin typeface="Trebuchet MS" panose="020B0603020202020204" pitchFamily="34" charset="0"/>
              </a:rPr>
              <a:t>producerea</a:t>
            </a:r>
            <a:r>
              <a:rPr lang="en-US" sz="1600" i="1" dirty="0">
                <a:latin typeface="Trebuchet MS" panose="020B0603020202020204" pitchFamily="34" charset="0"/>
              </a:rPr>
              <a:t> de </a:t>
            </a:r>
            <a:r>
              <a:rPr lang="en-US" sz="1600" i="1" dirty="0" err="1">
                <a:latin typeface="Trebuchet MS" panose="020B0603020202020204" pitchFamily="34" charset="0"/>
              </a:rPr>
              <a:t>furaje</a:t>
            </a:r>
            <a:r>
              <a:rPr lang="en-US" sz="1600" i="1" dirty="0">
                <a:latin typeface="Trebuchet MS" panose="020B0603020202020204" pitchFamily="34" charset="0"/>
              </a:rPr>
              <a:t>, precum </a:t>
            </a:r>
            <a:r>
              <a:rPr lang="en-US" sz="1600" i="1" dirty="0" err="1">
                <a:latin typeface="Trebuchet MS" panose="020B0603020202020204" pitchFamily="34" charset="0"/>
              </a:rPr>
              <a:t>şi</a:t>
            </a:r>
            <a:r>
              <a:rPr lang="en-US" sz="1600" i="1" dirty="0">
                <a:latin typeface="Trebuchet MS" panose="020B0603020202020204" pitchFamily="34" charset="0"/>
              </a:rPr>
              <a:t> a </a:t>
            </a:r>
            <a:r>
              <a:rPr lang="en-US" sz="1600" i="1" dirty="0" err="1">
                <a:latin typeface="Trebuchet MS" panose="020B0603020202020204" pitchFamily="34" charset="0"/>
              </a:rPr>
              <a:t>activităţilor</a:t>
            </a:r>
            <a:r>
              <a:rPr lang="en-US" sz="1600" i="1" dirty="0">
                <a:latin typeface="Trebuchet MS" panose="020B0603020202020204" pitchFamily="34" charset="0"/>
              </a:rPr>
              <a:t> de </a:t>
            </a:r>
            <a:r>
              <a:rPr lang="en-US" sz="1600" i="1" dirty="0" err="1">
                <a:latin typeface="Trebuchet MS" panose="020B0603020202020204" pitchFamily="34" charset="0"/>
              </a:rPr>
              <a:t>producere</a:t>
            </a:r>
            <a:r>
              <a:rPr lang="en-US" sz="1600" i="1" dirty="0">
                <a:latin typeface="Trebuchet MS" panose="020B0603020202020204" pitchFamily="34" charset="0"/>
              </a:rPr>
              <a:t> a </a:t>
            </a:r>
            <a:r>
              <a:rPr lang="en-US" sz="1600" i="1" dirty="0" err="1">
                <a:latin typeface="Trebuchet MS" panose="020B0603020202020204" pitchFamily="34" charset="0"/>
              </a:rPr>
              <a:t>energiei</a:t>
            </a:r>
            <a:r>
              <a:rPr lang="en-US" sz="1600" i="1" dirty="0">
                <a:latin typeface="Trebuchet MS" panose="020B0603020202020204" pitchFamily="34" charset="0"/>
              </a:rPr>
              <a:t> </a:t>
            </a:r>
            <a:r>
              <a:rPr lang="en-US" sz="1600" i="1" dirty="0" err="1">
                <a:latin typeface="Trebuchet MS" panose="020B0603020202020204" pitchFamily="34" charset="0"/>
              </a:rPr>
              <a:t>electrice</a:t>
            </a:r>
            <a:r>
              <a:rPr lang="en-US" sz="1600" i="1" dirty="0">
                <a:latin typeface="Trebuchet MS" panose="020B0603020202020204" pitchFamily="34" charset="0"/>
              </a:rPr>
              <a:t> din </a:t>
            </a:r>
            <a:r>
              <a:rPr lang="en-US" sz="1600" i="1" dirty="0" err="1">
                <a:latin typeface="Trebuchet MS" panose="020B0603020202020204" pitchFamily="34" charset="0"/>
              </a:rPr>
              <a:t>surse</a:t>
            </a:r>
            <a:r>
              <a:rPr lang="en-US" sz="1600" i="1" dirty="0">
                <a:latin typeface="Trebuchet MS" panose="020B0603020202020204" pitchFamily="34" charset="0"/>
              </a:rPr>
              <a:t> </a:t>
            </a:r>
            <a:r>
              <a:rPr lang="en-US" sz="1600" i="1" dirty="0" err="1">
                <a:latin typeface="Trebuchet MS" panose="020B0603020202020204" pitchFamily="34" charset="0"/>
              </a:rPr>
              <a:t>regenerabile</a:t>
            </a:r>
            <a:r>
              <a:rPr lang="en-US" sz="1600" i="1" dirty="0">
                <a:latin typeface="Trebuchet MS" panose="020B0603020202020204" pitchFamily="34" charset="0"/>
              </a:rPr>
              <a:t>, </a:t>
            </a:r>
            <a:r>
              <a:rPr lang="en-US" sz="1600" i="1" dirty="0" err="1">
                <a:latin typeface="Trebuchet MS" panose="020B0603020202020204" pitchFamily="34" charset="0"/>
              </a:rPr>
              <a:t>respectiv</a:t>
            </a:r>
            <a:r>
              <a:rPr lang="en-US" sz="1600" i="1" dirty="0">
                <a:latin typeface="Trebuchet MS" panose="020B0603020202020204" pitchFamily="34" charset="0"/>
              </a:rPr>
              <a:t>: </a:t>
            </a:r>
            <a:r>
              <a:rPr lang="en-US" sz="1600" i="1" dirty="0" err="1">
                <a:latin typeface="Trebuchet MS" panose="020B0603020202020204" pitchFamily="34" charset="0"/>
              </a:rPr>
              <a:t>capacităţi</a:t>
            </a:r>
            <a:r>
              <a:rPr lang="en-US" sz="1600" i="1" dirty="0">
                <a:latin typeface="Trebuchet MS" panose="020B0603020202020204" pitchFamily="34" charset="0"/>
              </a:rPr>
              <a:t> de </a:t>
            </a:r>
            <a:r>
              <a:rPr lang="en-US" sz="1600" i="1" dirty="0" err="1">
                <a:latin typeface="Trebuchet MS" panose="020B0603020202020204" pitchFamily="34" charset="0"/>
              </a:rPr>
              <a:t>producţie</a:t>
            </a:r>
            <a:r>
              <a:rPr lang="en-US" sz="1600" i="1" dirty="0">
                <a:latin typeface="Trebuchet MS" panose="020B0603020202020204" pitchFamily="34" charset="0"/>
              </a:rPr>
              <a:t> a </a:t>
            </a:r>
            <a:r>
              <a:rPr lang="en-US" sz="1600" i="1" dirty="0" err="1">
                <a:latin typeface="Trebuchet MS" panose="020B0603020202020204" pitchFamily="34" charset="0"/>
              </a:rPr>
              <a:t>energiei</a:t>
            </a:r>
            <a:r>
              <a:rPr lang="en-US" sz="1600" i="1" dirty="0">
                <a:latin typeface="Trebuchet MS" panose="020B0603020202020204" pitchFamily="34" charset="0"/>
              </a:rPr>
              <a:t> </a:t>
            </a:r>
            <a:r>
              <a:rPr lang="en-US" sz="1600" i="1" dirty="0" err="1">
                <a:latin typeface="Trebuchet MS" panose="020B0603020202020204" pitchFamily="34" charset="0"/>
              </a:rPr>
              <a:t>solare</a:t>
            </a:r>
            <a:r>
              <a:rPr lang="en-US" sz="1600" i="1" dirty="0">
                <a:latin typeface="Trebuchet MS" panose="020B0603020202020204" pitchFamily="34" charset="0"/>
              </a:rPr>
              <a:t>, a </a:t>
            </a:r>
            <a:r>
              <a:rPr lang="en-US" sz="1600" i="1" dirty="0" err="1">
                <a:latin typeface="Trebuchet MS" panose="020B0603020202020204" pitchFamily="34" charset="0"/>
              </a:rPr>
              <a:t>energiei</a:t>
            </a:r>
            <a:r>
              <a:rPr lang="en-US" sz="1600" i="1" dirty="0">
                <a:latin typeface="Trebuchet MS" panose="020B0603020202020204" pitchFamily="34" charset="0"/>
              </a:rPr>
              <a:t> </a:t>
            </a:r>
            <a:r>
              <a:rPr lang="en-US" sz="1600" i="1" dirty="0" err="1">
                <a:latin typeface="Trebuchet MS" panose="020B0603020202020204" pitchFamily="34" charset="0"/>
              </a:rPr>
              <a:t>eoliene</a:t>
            </a:r>
            <a:r>
              <a:rPr lang="en-US" sz="1600" i="1" dirty="0">
                <a:latin typeface="Trebuchet MS" panose="020B0603020202020204" pitchFamily="34" charset="0"/>
              </a:rPr>
              <a:t>, a </a:t>
            </a:r>
            <a:r>
              <a:rPr lang="en-US" sz="1600" i="1" dirty="0" err="1">
                <a:latin typeface="Trebuchet MS" panose="020B0603020202020204" pitchFamily="34" charset="0"/>
              </a:rPr>
              <a:t>energiei</a:t>
            </a:r>
            <a:r>
              <a:rPr lang="en-US" sz="1600" i="1" dirty="0">
                <a:latin typeface="Trebuchet MS" panose="020B0603020202020204" pitchFamily="34" charset="0"/>
              </a:rPr>
              <a:t> din </a:t>
            </a:r>
            <a:r>
              <a:rPr lang="en-US" sz="1600" i="1" dirty="0" err="1">
                <a:latin typeface="Trebuchet MS" panose="020B0603020202020204" pitchFamily="34" charset="0"/>
              </a:rPr>
              <a:t>biomasă</a:t>
            </a:r>
            <a:r>
              <a:rPr lang="en-US" sz="1600" i="1" dirty="0">
                <a:latin typeface="Trebuchet MS" panose="020B0603020202020204" pitchFamily="34" charset="0"/>
              </a:rPr>
              <a:t>, </a:t>
            </a:r>
            <a:r>
              <a:rPr lang="en-US" sz="1600" i="1" dirty="0" err="1">
                <a:latin typeface="Trebuchet MS" panose="020B0603020202020204" pitchFamily="34" charset="0"/>
              </a:rPr>
              <a:t>biolichide</a:t>
            </a:r>
            <a:r>
              <a:rPr lang="en-US" sz="1600" i="1" dirty="0">
                <a:latin typeface="Trebuchet MS" panose="020B0603020202020204" pitchFamily="34" charset="0"/>
              </a:rPr>
              <a:t> </a:t>
            </a:r>
            <a:r>
              <a:rPr lang="en-US" sz="1600" i="1" dirty="0" err="1">
                <a:latin typeface="Trebuchet MS" panose="020B0603020202020204" pitchFamily="34" charset="0"/>
              </a:rPr>
              <a:t>şi</a:t>
            </a:r>
            <a:r>
              <a:rPr lang="en-US" sz="1600" i="1" dirty="0">
                <a:latin typeface="Trebuchet MS" panose="020B0603020202020204" pitchFamily="34" charset="0"/>
              </a:rPr>
              <a:t> </a:t>
            </a:r>
            <a:r>
              <a:rPr lang="en-US" sz="1600" i="1" dirty="0" err="1">
                <a:latin typeface="Trebuchet MS" panose="020B0603020202020204" pitchFamily="34" charset="0"/>
              </a:rPr>
              <a:t>biogaz</a:t>
            </a:r>
            <a:r>
              <a:rPr lang="en-US" sz="1600" i="1" dirty="0">
                <a:latin typeface="Trebuchet MS" panose="020B0603020202020204" pitchFamily="34" charset="0"/>
              </a:rPr>
              <a:t>, </a:t>
            </a:r>
            <a:r>
              <a:rPr lang="en-US" sz="1600" i="1" dirty="0" err="1">
                <a:latin typeface="Trebuchet MS" panose="020B0603020202020204" pitchFamily="34" charset="0"/>
              </a:rPr>
              <a:t>unităţi</a:t>
            </a:r>
            <a:r>
              <a:rPr lang="en-US" sz="1600" i="1" dirty="0">
                <a:latin typeface="Trebuchet MS" panose="020B0603020202020204" pitchFamily="34" charset="0"/>
              </a:rPr>
              <a:t> de </a:t>
            </a:r>
            <a:r>
              <a:rPr lang="en-US" sz="1600" i="1" dirty="0" err="1">
                <a:latin typeface="Trebuchet MS" panose="020B0603020202020204" pitchFamily="34" charset="0"/>
              </a:rPr>
              <a:t>stocare</a:t>
            </a:r>
            <a:r>
              <a:rPr lang="en-US" sz="1600" i="1" dirty="0">
                <a:latin typeface="Trebuchet MS" panose="020B0603020202020204" pitchFamily="34" charset="0"/>
              </a:rPr>
              <a:t> a </a:t>
            </a:r>
            <a:r>
              <a:rPr lang="en-US" sz="1600" i="1" dirty="0" err="1">
                <a:latin typeface="Trebuchet MS" panose="020B0603020202020204" pitchFamily="34" charset="0"/>
              </a:rPr>
              <a:t>electricităţii</a:t>
            </a:r>
            <a:r>
              <a:rPr lang="en-US" sz="1600" i="1" dirty="0">
                <a:latin typeface="Trebuchet MS" panose="020B0603020202020204" pitchFamily="34" charset="0"/>
              </a:rPr>
              <a:t>, </a:t>
            </a:r>
            <a:r>
              <a:rPr lang="en-US" sz="1600" i="1" dirty="0" err="1">
                <a:latin typeface="Trebuchet MS" panose="020B0603020202020204" pitchFamily="34" charset="0"/>
              </a:rPr>
              <a:t>staţii</a:t>
            </a:r>
            <a:r>
              <a:rPr lang="en-US" sz="1600" i="1" dirty="0">
                <a:latin typeface="Trebuchet MS" panose="020B0603020202020204" pitchFamily="34" charset="0"/>
              </a:rPr>
              <a:t> de </a:t>
            </a:r>
            <a:r>
              <a:rPr lang="en-US" sz="1600" i="1" dirty="0" err="1">
                <a:latin typeface="Trebuchet MS" panose="020B0603020202020204" pitchFamily="34" charset="0"/>
              </a:rPr>
              <a:t>transformare</a:t>
            </a:r>
            <a:r>
              <a:rPr lang="en-US" sz="1600" i="1" dirty="0">
                <a:latin typeface="Trebuchet MS" panose="020B0603020202020204" pitchFamily="34" charset="0"/>
              </a:rPr>
              <a:t> </a:t>
            </a:r>
            <a:r>
              <a:rPr lang="en-US" sz="1600" i="1" dirty="0" err="1">
                <a:latin typeface="Trebuchet MS" panose="020B0603020202020204" pitchFamily="34" charset="0"/>
              </a:rPr>
              <a:t>sau</a:t>
            </a:r>
            <a:r>
              <a:rPr lang="en-US" sz="1600" i="1" dirty="0">
                <a:latin typeface="Trebuchet MS" panose="020B0603020202020204" pitchFamily="34" charset="0"/>
              </a:rPr>
              <a:t> </a:t>
            </a:r>
            <a:r>
              <a:rPr lang="en-US" sz="1600" i="1" dirty="0" err="1">
                <a:latin typeface="Trebuchet MS" panose="020B0603020202020204" pitchFamily="34" charset="0"/>
              </a:rPr>
              <a:t>alte</a:t>
            </a:r>
            <a:r>
              <a:rPr lang="en-US" sz="1600" i="1" dirty="0">
                <a:latin typeface="Trebuchet MS" panose="020B0603020202020204" pitchFamily="34" charset="0"/>
              </a:rPr>
              <a:t> </a:t>
            </a:r>
            <a:r>
              <a:rPr lang="en-US" sz="1600" i="1" dirty="0" err="1">
                <a:latin typeface="Trebuchet MS" panose="020B0603020202020204" pitchFamily="34" charset="0"/>
              </a:rPr>
              <a:t>sisteme</a:t>
            </a:r>
            <a:r>
              <a:rPr lang="en-US" sz="1600" i="1" dirty="0">
                <a:latin typeface="Trebuchet MS" panose="020B0603020202020204" pitchFamily="34" charset="0"/>
              </a:rPr>
              <a:t> </a:t>
            </a:r>
            <a:r>
              <a:rPr lang="en-US" sz="1600" i="1" dirty="0" err="1">
                <a:latin typeface="Trebuchet MS" panose="020B0603020202020204" pitchFamily="34" charset="0"/>
              </a:rPr>
              <a:t>similare</a:t>
            </a:r>
            <a:r>
              <a:rPr lang="en-US" sz="1600" i="1" dirty="0">
                <a:latin typeface="Trebuchet MS" panose="020B0603020202020204" pitchFamily="34" charset="0"/>
              </a:rPr>
              <a:t> care se pot </a:t>
            </a:r>
            <a:r>
              <a:rPr lang="en-US" sz="1600" i="1" dirty="0" err="1">
                <a:latin typeface="Trebuchet MS" panose="020B0603020202020204" pitchFamily="34" charset="0"/>
              </a:rPr>
              <a:t>amplasa</a:t>
            </a:r>
            <a:r>
              <a:rPr lang="en-US" sz="1600" i="1" dirty="0">
                <a:latin typeface="Trebuchet MS" panose="020B0603020202020204" pitchFamily="34" charset="0"/>
              </a:rPr>
              <a:t> pe </a:t>
            </a:r>
            <a:r>
              <a:rPr lang="en-US" sz="1600" i="1" dirty="0" err="1">
                <a:latin typeface="Trebuchet MS" panose="020B0603020202020204" pitchFamily="34" charset="0"/>
              </a:rPr>
              <a:t>terenurile</a:t>
            </a:r>
            <a:r>
              <a:rPr lang="en-US" sz="1600" i="1" dirty="0">
                <a:latin typeface="Trebuchet MS" panose="020B0603020202020204" pitchFamily="34" charset="0"/>
              </a:rPr>
              <a:t> </a:t>
            </a:r>
            <a:r>
              <a:rPr lang="en-US" sz="1600" i="1" dirty="0" err="1">
                <a:latin typeface="Trebuchet MS" panose="020B0603020202020204" pitchFamily="34" charset="0"/>
              </a:rPr>
              <a:t>agricole</a:t>
            </a:r>
            <a:r>
              <a:rPr lang="en-US" sz="1600" i="1" dirty="0">
                <a:latin typeface="Trebuchet MS" panose="020B0603020202020204" pitchFamily="34" charset="0"/>
              </a:rPr>
              <a:t> situate </a:t>
            </a:r>
            <a:r>
              <a:rPr lang="en-US" sz="1600" i="1" dirty="0" err="1">
                <a:latin typeface="Trebuchet MS" panose="020B0603020202020204" pitchFamily="34" charset="0"/>
              </a:rPr>
              <a:t>în</a:t>
            </a:r>
            <a:r>
              <a:rPr lang="en-US" sz="1600" i="1" dirty="0">
                <a:latin typeface="Trebuchet MS" panose="020B0603020202020204" pitchFamily="34" charset="0"/>
              </a:rPr>
              <a:t> </a:t>
            </a:r>
            <a:r>
              <a:rPr lang="en-US" sz="1600" i="1" dirty="0" err="1">
                <a:latin typeface="Trebuchet MS" panose="020B0603020202020204" pitchFamily="34" charset="0"/>
              </a:rPr>
              <a:t>extravilan</a:t>
            </a:r>
            <a:r>
              <a:rPr lang="en-US" sz="1600" i="1" dirty="0">
                <a:latin typeface="Trebuchet MS" panose="020B0603020202020204" pitchFamily="34" charset="0"/>
              </a:rPr>
              <a:t>, </a:t>
            </a:r>
            <a:r>
              <a:rPr lang="en-US" sz="1600" i="1" dirty="0" err="1">
                <a:latin typeface="Trebuchet MS" panose="020B0603020202020204" pitchFamily="34" charset="0"/>
              </a:rPr>
              <a:t>astfel</a:t>
            </a:r>
            <a:r>
              <a:rPr lang="en-US" sz="1600" i="1" dirty="0">
                <a:latin typeface="Trebuchet MS" panose="020B0603020202020204" pitchFamily="34" charset="0"/>
              </a:rPr>
              <a:t> </a:t>
            </a:r>
            <a:r>
              <a:rPr lang="en-US" sz="1600" i="1" dirty="0" err="1">
                <a:latin typeface="Trebuchet MS" panose="020B0603020202020204" pitchFamily="34" charset="0"/>
              </a:rPr>
              <a:t>încât</a:t>
            </a:r>
            <a:r>
              <a:rPr lang="en-US" sz="1600" i="1" dirty="0">
                <a:latin typeface="Trebuchet MS" panose="020B0603020202020204" pitchFamily="34" charset="0"/>
              </a:rPr>
              <a:t> </a:t>
            </a:r>
            <a:r>
              <a:rPr lang="en-US" sz="1600" i="1" dirty="0" err="1">
                <a:latin typeface="Trebuchet MS" panose="020B0603020202020204" pitchFamily="34" charset="0"/>
              </a:rPr>
              <a:t>să</a:t>
            </a:r>
            <a:r>
              <a:rPr lang="en-US" sz="1600" i="1" dirty="0">
                <a:latin typeface="Trebuchet MS" panose="020B0603020202020204" pitchFamily="34" charset="0"/>
              </a:rPr>
              <a:t> nu </a:t>
            </a:r>
            <a:r>
              <a:rPr lang="en-US" sz="1600" i="1" dirty="0" err="1">
                <a:latin typeface="Trebuchet MS" panose="020B0603020202020204" pitchFamily="34" charset="0"/>
              </a:rPr>
              <a:t>afecteze</a:t>
            </a:r>
            <a:r>
              <a:rPr lang="en-US" sz="1600" i="1" dirty="0">
                <a:latin typeface="Trebuchet MS" panose="020B0603020202020204" pitchFamily="34" charset="0"/>
              </a:rPr>
              <a:t> buna </a:t>
            </a:r>
            <a:r>
              <a:rPr lang="en-US" sz="1600" i="1" dirty="0" err="1">
                <a:latin typeface="Trebuchet MS" panose="020B0603020202020204" pitchFamily="34" charset="0"/>
              </a:rPr>
              <a:t>exploatare</a:t>
            </a:r>
            <a:r>
              <a:rPr lang="en-US" sz="1600" i="1" dirty="0">
                <a:latin typeface="Trebuchet MS" panose="020B0603020202020204" pitchFamily="34" charset="0"/>
              </a:rPr>
              <a:t> a </a:t>
            </a:r>
            <a:r>
              <a:rPr lang="en-US" sz="1600" i="1" dirty="0" err="1">
                <a:latin typeface="Trebuchet MS" panose="020B0603020202020204" pitchFamily="34" charset="0"/>
              </a:rPr>
              <a:t>pajiştilor</a:t>
            </a:r>
            <a:endParaRPr lang="en-US" sz="1600" i="1" dirty="0">
              <a:latin typeface="Trebuchet MS" panose="020B0603020202020204" pitchFamily="34" charset="0"/>
            </a:endParaRPr>
          </a:p>
          <a:p>
            <a:pPr marL="0" indent="0" algn="just">
              <a:buNone/>
            </a:pPr>
            <a:r>
              <a:rPr lang="en-US" sz="1600" i="1" dirty="0">
                <a:latin typeface="Trebuchet MS" panose="020B0603020202020204" pitchFamily="34" charset="0"/>
              </a:rPr>
              <a:t>h) </a:t>
            </a:r>
            <a:r>
              <a:rPr lang="en-US" sz="1600" b="1" i="1" dirty="0" err="1">
                <a:latin typeface="Trebuchet MS" panose="020B0603020202020204" pitchFamily="34" charset="0"/>
              </a:rPr>
              <a:t>suprafaţa</a:t>
            </a:r>
            <a:r>
              <a:rPr lang="en-US" sz="1600" b="1" i="1" dirty="0">
                <a:latin typeface="Trebuchet MS" panose="020B0603020202020204" pitchFamily="34" charset="0"/>
              </a:rPr>
              <a:t> </a:t>
            </a:r>
            <a:r>
              <a:rPr lang="en-US" sz="1600" b="1" i="1" dirty="0" err="1">
                <a:latin typeface="Trebuchet MS" panose="020B0603020202020204" pitchFamily="34" charset="0"/>
              </a:rPr>
              <a:t>totală</a:t>
            </a:r>
            <a:r>
              <a:rPr lang="en-US" sz="1600" b="1" i="1" dirty="0">
                <a:latin typeface="Trebuchet MS" panose="020B0603020202020204" pitchFamily="34" charset="0"/>
              </a:rPr>
              <a:t> de </a:t>
            </a:r>
            <a:r>
              <a:rPr lang="en-US" sz="1600" b="1" i="1" dirty="0" err="1">
                <a:latin typeface="Trebuchet MS" panose="020B0603020202020204" pitchFamily="34" charset="0"/>
              </a:rPr>
              <a:t>pajişti</a:t>
            </a:r>
            <a:r>
              <a:rPr lang="en-US" sz="1600" b="1" i="1" dirty="0">
                <a:latin typeface="Trebuchet MS" panose="020B0603020202020204" pitchFamily="34" charset="0"/>
              </a:rPr>
              <a:t> </a:t>
            </a:r>
            <a:r>
              <a:rPr lang="en-US" sz="1600" b="1" i="1" dirty="0" err="1">
                <a:latin typeface="Trebuchet MS" panose="020B0603020202020204" pitchFamily="34" charset="0"/>
              </a:rPr>
              <a:t>permanente</a:t>
            </a:r>
            <a:r>
              <a:rPr lang="en-US" sz="1600" b="1" i="1" dirty="0">
                <a:latin typeface="Trebuchet MS" panose="020B0603020202020204" pitchFamily="34" charset="0"/>
              </a:rPr>
              <a:t> </a:t>
            </a:r>
            <a:r>
              <a:rPr lang="en-US" sz="1600" b="1" i="1" dirty="0" err="1">
                <a:latin typeface="Trebuchet MS" panose="020B0603020202020204" pitchFamily="34" charset="0"/>
              </a:rPr>
              <a:t>utilizată</a:t>
            </a:r>
            <a:r>
              <a:rPr lang="en-US" sz="1600" b="1" i="1" dirty="0">
                <a:latin typeface="Trebuchet MS" panose="020B0603020202020204" pitchFamily="34" charset="0"/>
              </a:rPr>
              <a:t> </a:t>
            </a:r>
            <a:r>
              <a:rPr lang="en-US" sz="1600" b="1" i="1" dirty="0" err="1">
                <a:latin typeface="Trebuchet MS" panose="020B0603020202020204" pitchFamily="34" charset="0"/>
              </a:rPr>
              <a:t>în</a:t>
            </a:r>
            <a:r>
              <a:rPr lang="en-US" sz="1600" b="1" i="1" dirty="0">
                <a:latin typeface="Trebuchet MS" panose="020B0603020202020204" pitchFamily="34" charset="0"/>
              </a:rPr>
              <a:t> </a:t>
            </a:r>
            <a:r>
              <a:rPr lang="en-US" sz="1600" b="1" i="1" dirty="0" err="1">
                <a:latin typeface="Trebuchet MS" panose="020B0603020202020204" pitchFamily="34" charset="0"/>
              </a:rPr>
              <a:t>sistem</a:t>
            </a:r>
            <a:r>
              <a:rPr lang="en-US" sz="1600" b="1" i="1" dirty="0">
                <a:latin typeface="Trebuchet MS" panose="020B0603020202020204" pitchFamily="34" charset="0"/>
              </a:rPr>
              <a:t> dual </a:t>
            </a:r>
            <a:r>
              <a:rPr lang="en-US" sz="1600" i="1" dirty="0">
                <a:latin typeface="Trebuchet MS" panose="020B0603020202020204" pitchFamily="34" charset="0"/>
              </a:rPr>
              <a:t>- </a:t>
            </a:r>
            <a:r>
              <a:rPr lang="en-US" sz="1600" i="1" dirty="0" err="1">
                <a:latin typeface="Trebuchet MS" panose="020B0603020202020204" pitchFamily="34" charset="0"/>
              </a:rPr>
              <a:t>suprafaţa</a:t>
            </a:r>
            <a:r>
              <a:rPr lang="en-US" sz="1600" i="1" dirty="0">
                <a:latin typeface="Trebuchet MS" panose="020B0603020202020204" pitchFamily="34" charset="0"/>
              </a:rPr>
              <a:t> de </a:t>
            </a:r>
            <a:r>
              <a:rPr lang="en-US" sz="1600" i="1" dirty="0" err="1">
                <a:latin typeface="Trebuchet MS" panose="020B0603020202020204" pitchFamily="34" charset="0"/>
              </a:rPr>
              <a:t>pajişte</a:t>
            </a:r>
            <a:r>
              <a:rPr lang="en-US" sz="1600" i="1" dirty="0">
                <a:latin typeface="Trebuchet MS" panose="020B0603020202020204" pitchFamily="34" charset="0"/>
              </a:rPr>
              <a:t> pe care se </a:t>
            </a:r>
            <a:r>
              <a:rPr lang="en-US" sz="1600" i="1" dirty="0" err="1">
                <a:latin typeface="Trebuchet MS" panose="020B0603020202020204" pitchFamily="34" charset="0"/>
              </a:rPr>
              <a:t>desfăşoară</a:t>
            </a:r>
            <a:r>
              <a:rPr lang="en-US" sz="1600" i="1" dirty="0">
                <a:latin typeface="Trebuchet MS" panose="020B0603020202020204" pitchFamily="34" charset="0"/>
              </a:rPr>
              <a:t> </a:t>
            </a:r>
            <a:r>
              <a:rPr lang="en-US" sz="1600" i="1" dirty="0" err="1">
                <a:latin typeface="Trebuchet MS" panose="020B0603020202020204" pitchFamily="34" charset="0"/>
              </a:rPr>
              <a:t>activităţi</a:t>
            </a:r>
            <a:r>
              <a:rPr lang="en-US" sz="1600" i="1" dirty="0">
                <a:latin typeface="Trebuchet MS" panose="020B0603020202020204" pitchFamily="34" charset="0"/>
              </a:rPr>
              <a:t> de </a:t>
            </a:r>
            <a:r>
              <a:rPr lang="en-US" sz="1600" i="1" dirty="0" err="1">
                <a:latin typeface="Trebuchet MS" panose="020B0603020202020204" pitchFamily="34" charset="0"/>
              </a:rPr>
              <a:t>păşunat</a:t>
            </a:r>
            <a:r>
              <a:rPr lang="en-US" sz="1600" i="1" dirty="0">
                <a:latin typeface="Trebuchet MS" panose="020B0603020202020204" pitchFamily="34" charset="0"/>
              </a:rPr>
              <a:t> </a:t>
            </a:r>
            <a:r>
              <a:rPr lang="en-US" sz="1600" i="1" dirty="0" err="1">
                <a:latin typeface="Trebuchet MS" panose="020B0603020202020204" pitchFamily="34" charset="0"/>
              </a:rPr>
              <a:t>şi</a:t>
            </a:r>
            <a:r>
              <a:rPr lang="en-US" sz="1600" i="1" dirty="0">
                <a:latin typeface="Trebuchet MS" panose="020B0603020202020204" pitchFamily="34" charset="0"/>
              </a:rPr>
              <a:t> </a:t>
            </a:r>
            <a:r>
              <a:rPr lang="en-US" sz="1600" i="1" dirty="0" err="1">
                <a:latin typeface="Trebuchet MS" panose="020B0603020202020204" pitchFamily="34" charset="0"/>
              </a:rPr>
              <a:t>producerea</a:t>
            </a:r>
            <a:r>
              <a:rPr lang="en-US" sz="1600" i="1" dirty="0">
                <a:latin typeface="Trebuchet MS" panose="020B0603020202020204" pitchFamily="34" charset="0"/>
              </a:rPr>
              <a:t> de </a:t>
            </a:r>
            <a:r>
              <a:rPr lang="en-US" sz="1600" i="1" dirty="0" err="1">
                <a:latin typeface="Trebuchet MS" panose="020B0603020202020204" pitchFamily="34" charset="0"/>
              </a:rPr>
              <a:t>furaje</a:t>
            </a:r>
            <a:r>
              <a:rPr lang="en-US" sz="1600" i="1" dirty="0">
                <a:latin typeface="Trebuchet MS" panose="020B0603020202020204" pitchFamily="34" charset="0"/>
              </a:rPr>
              <a:t> </a:t>
            </a:r>
            <a:r>
              <a:rPr lang="en-US" sz="1600" i="1" dirty="0" err="1">
                <a:latin typeface="Trebuchet MS" panose="020B0603020202020204" pitchFamily="34" charset="0"/>
              </a:rPr>
              <a:t>şi</a:t>
            </a:r>
            <a:r>
              <a:rPr lang="en-US" sz="1600" i="1" dirty="0">
                <a:latin typeface="Trebuchet MS" panose="020B0603020202020204" pitchFamily="34" charset="0"/>
              </a:rPr>
              <a:t> </a:t>
            </a:r>
            <a:r>
              <a:rPr lang="en-US" sz="1600" i="1" dirty="0" err="1">
                <a:latin typeface="Trebuchet MS" panose="020B0603020202020204" pitchFamily="34" charset="0"/>
              </a:rPr>
              <a:t>suprafaţa</a:t>
            </a:r>
            <a:r>
              <a:rPr lang="en-US" sz="1600" i="1" dirty="0">
                <a:latin typeface="Trebuchet MS" panose="020B0603020202020204" pitchFamily="34" charset="0"/>
              </a:rPr>
              <a:t> de </a:t>
            </a:r>
            <a:r>
              <a:rPr lang="en-US" sz="1600" i="1" dirty="0" err="1">
                <a:latin typeface="Trebuchet MS" panose="020B0603020202020204" pitchFamily="34" charset="0"/>
              </a:rPr>
              <a:t>pajişte</a:t>
            </a:r>
            <a:r>
              <a:rPr lang="en-US" sz="1600" i="1" dirty="0">
                <a:latin typeface="Trebuchet MS" panose="020B0603020202020204" pitchFamily="34" charset="0"/>
              </a:rPr>
              <a:t> </a:t>
            </a:r>
            <a:r>
              <a:rPr lang="en-US" sz="1600" i="1" dirty="0" err="1">
                <a:latin typeface="Trebuchet MS" panose="020B0603020202020204" pitchFamily="34" charset="0"/>
              </a:rPr>
              <a:t>ocupată</a:t>
            </a:r>
            <a:r>
              <a:rPr lang="en-US" sz="1600" i="1" dirty="0">
                <a:latin typeface="Trebuchet MS" panose="020B0603020202020204" pitchFamily="34" charset="0"/>
              </a:rPr>
              <a:t> de </a:t>
            </a:r>
            <a:r>
              <a:rPr lang="en-US" sz="1600" i="1" dirty="0" err="1">
                <a:latin typeface="Trebuchet MS" panose="020B0603020202020204" pitchFamily="34" charset="0"/>
              </a:rPr>
              <a:t>obiectivul</a:t>
            </a:r>
            <a:r>
              <a:rPr lang="en-US" sz="1600" i="1" dirty="0">
                <a:latin typeface="Trebuchet MS" panose="020B0603020202020204" pitchFamily="34" charset="0"/>
              </a:rPr>
              <a:t> de </a:t>
            </a:r>
            <a:r>
              <a:rPr lang="en-US" sz="1600" i="1" dirty="0" err="1">
                <a:latin typeface="Trebuchet MS" panose="020B0603020202020204" pitchFamily="34" charset="0"/>
              </a:rPr>
              <a:t>investiţie</a:t>
            </a:r>
            <a:r>
              <a:rPr lang="en-US" sz="1600" i="1" dirty="0">
                <a:latin typeface="Trebuchet MS" panose="020B0603020202020204" pitchFamily="34" charset="0"/>
              </a:rPr>
              <a:t>, </a:t>
            </a:r>
            <a:r>
              <a:rPr lang="en-US" sz="1600" i="1" dirty="0" err="1">
                <a:latin typeface="Trebuchet MS" panose="020B0603020202020204" pitchFamily="34" charset="0"/>
              </a:rPr>
              <a:t>reprezentând</a:t>
            </a:r>
            <a:r>
              <a:rPr lang="en-US" sz="1600" i="1" dirty="0">
                <a:latin typeface="Trebuchet MS" panose="020B0603020202020204" pitchFamily="34" charset="0"/>
              </a:rPr>
              <a:t> </a:t>
            </a:r>
            <a:r>
              <a:rPr lang="en-US" sz="1600" i="1" dirty="0" err="1">
                <a:latin typeface="Trebuchet MS" panose="020B0603020202020204" pitchFamily="34" charset="0"/>
              </a:rPr>
              <a:t>însumarea</a:t>
            </a:r>
            <a:r>
              <a:rPr lang="en-US" sz="1600" i="1" dirty="0">
                <a:latin typeface="Trebuchet MS" panose="020B0603020202020204" pitchFamily="34" charset="0"/>
              </a:rPr>
              <a:t> </a:t>
            </a:r>
            <a:r>
              <a:rPr lang="en-US" sz="1600" i="1" dirty="0" err="1">
                <a:latin typeface="Trebuchet MS" panose="020B0603020202020204" pitchFamily="34" charset="0"/>
              </a:rPr>
              <a:t>suprafeţelor</a:t>
            </a:r>
            <a:r>
              <a:rPr lang="en-US" sz="1600" i="1" dirty="0">
                <a:latin typeface="Trebuchet MS" panose="020B0603020202020204" pitchFamily="34" charset="0"/>
              </a:rPr>
              <a:t> </a:t>
            </a:r>
            <a:r>
              <a:rPr lang="en-US" sz="1600" i="1" dirty="0" err="1">
                <a:latin typeface="Trebuchet MS" panose="020B0603020202020204" pitchFamily="34" charset="0"/>
              </a:rPr>
              <a:t>pentru</a:t>
            </a:r>
            <a:r>
              <a:rPr lang="en-US" sz="1600" i="1" dirty="0">
                <a:latin typeface="Trebuchet MS" panose="020B0603020202020204" pitchFamily="34" charset="0"/>
              </a:rPr>
              <a:t> </a:t>
            </a:r>
            <a:r>
              <a:rPr lang="en-US" sz="1600" i="1" dirty="0" err="1">
                <a:latin typeface="Trebuchet MS" panose="020B0603020202020204" pitchFamily="34" charset="0"/>
              </a:rPr>
              <a:t>stâlpii</a:t>
            </a:r>
            <a:r>
              <a:rPr lang="en-US" sz="1600" i="1" dirty="0">
                <a:latin typeface="Trebuchet MS" panose="020B0603020202020204" pitchFamily="34" charset="0"/>
              </a:rPr>
              <a:t> </a:t>
            </a:r>
            <a:r>
              <a:rPr lang="en-US" sz="1600" i="1" dirty="0" err="1">
                <a:latin typeface="Trebuchet MS" panose="020B0603020202020204" pitchFamily="34" charset="0"/>
              </a:rPr>
              <a:t>structurii</a:t>
            </a:r>
            <a:r>
              <a:rPr lang="en-US" sz="1600" i="1" dirty="0">
                <a:latin typeface="Trebuchet MS" panose="020B0603020202020204" pitchFamily="34" charset="0"/>
              </a:rPr>
              <a:t> de </a:t>
            </a:r>
            <a:r>
              <a:rPr lang="en-US" sz="1600" i="1" dirty="0" err="1">
                <a:latin typeface="Trebuchet MS" panose="020B0603020202020204" pitchFamily="34" charset="0"/>
              </a:rPr>
              <a:t>montaj</a:t>
            </a:r>
            <a:r>
              <a:rPr lang="en-US" sz="1600" i="1" dirty="0">
                <a:latin typeface="Trebuchet MS" panose="020B0603020202020204" pitchFamily="34" charset="0"/>
              </a:rPr>
              <a:t>, </a:t>
            </a:r>
            <a:r>
              <a:rPr lang="en-US" sz="1600" i="1" dirty="0" err="1">
                <a:latin typeface="Trebuchet MS" panose="020B0603020202020204" pitchFamily="34" charset="0"/>
              </a:rPr>
              <a:t>fundaţiile</a:t>
            </a:r>
            <a:r>
              <a:rPr lang="en-US" sz="1600" i="1" dirty="0">
                <a:latin typeface="Trebuchet MS" panose="020B0603020202020204" pitchFamily="34" charset="0"/>
              </a:rPr>
              <a:t> </a:t>
            </a:r>
            <a:r>
              <a:rPr lang="en-US" sz="1600" i="1" dirty="0" err="1">
                <a:latin typeface="Trebuchet MS" panose="020B0603020202020204" pitchFamily="34" charset="0"/>
              </a:rPr>
              <a:t>turbinelor</a:t>
            </a:r>
            <a:r>
              <a:rPr lang="en-US" sz="1600" i="1" dirty="0">
                <a:latin typeface="Trebuchet MS" panose="020B0603020202020204" pitchFamily="34" charset="0"/>
              </a:rPr>
              <a:t> </a:t>
            </a:r>
            <a:r>
              <a:rPr lang="en-US" sz="1600" i="1" dirty="0" err="1">
                <a:latin typeface="Trebuchet MS" panose="020B0603020202020204" pitchFamily="34" charset="0"/>
              </a:rPr>
              <a:t>eoliene</a:t>
            </a:r>
            <a:r>
              <a:rPr lang="en-US" sz="1600" i="1" dirty="0">
                <a:latin typeface="Trebuchet MS" panose="020B0603020202020204" pitchFamily="34" charset="0"/>
              </a:rPr>
              <a:t>, </a:t>
            </a:r>
            <a:r>
              <a:rPr lang="en-US" sz="1600" i="1" dirty="0" err="1">
                <a:latin typeface="Trebuchet MS" panose="020B0603020202020204" pitchFamily="34" charset="0"/>
              </a:rPr>
              <a:t>invertoarele</a:t>
            </a:r>
            <a:r>
              <a:rPr lang="en-US" sz="1600" i="1" dirty="0">
                <a:latin typeface="Trebuchet MS" panose="020B0603020202020204" pitchFamily="34" charset="0"/>
              </a:rPr>
              <a:t>, </a:t>
            </a:r>
            <a:r>
              <a:rPr lang="en-US" sz="1600" i="1" dirty="0" err="1">
                <a:latin typeface="Trebuchet MS" panose="020B0603020202020204" pitchFamily="34" charset="0"/>
              </a:rPr>
              <a:t>staţiile</a:t>
            </a:r>
            <a:r>
              <a:rPr lang="en-US" sz="1600" i="1" dirty="0">
                <a:latin typeface="Trebuchet MS" panose="020B0603020202020204" pitchFamily="34" charset="0"/>
              </a:rPr>
              <a:t> de </a:t>
            </a:r>
            <a:r>
              <a:rPr lang="en-US" sz="1600" i="1" dirty="0" err="1">
                <a:latin typeface="Trebuchet MS" panose="020B0603020202020204" pitchFamily="34" charset="0"/>
              </a:rPr>
              <a:t>transformare</a:t>
            </a:r>
            <a:r>
              <a:rPr lang="en-US" sz="1600" i="1" dirty="0">
                <a:latin typeface="Trebuchet MS" panose="020B0603020202020204" pitchFamily="34" charset="0"/>
              </a:rPr>
              <a:t>, </a:t>
            </a:r>
            <a:r>
              <a:rPr lang="en-US" sz="1600" i="1" dirty="0" err="1">
                <a:latin typeface="Trebuchet MS" panose="020B0603020202020204" pitchFamily="34" charset="0"/>
              </a:rPr>
              <a:t>unităţile</a:t>
            </a:r>
            <a:r>
              <a:rPr lang="en-US" sz="1600" i="1" dirty="0">
                <a:latin typeface="Trebuchet MS" panose="020B0603020202020204" pitchFamily="34" charset="0"/>
              </a:rPr>
              <a:t> de </a:t>
            </a:r>
            <a:r>
              <a:rPr lang="en-US" sz="1600" i="1" dirty="0" err="1">
                <a:latin typeface="Trebuchet MS" panose="020B0603020202020204" pitchFamily="34" charset="0"/>
              </a:rPr>
              <a:t>stocare</a:t>
            </a:r>
            <a:r>
              <a:rPr lang="en-US" sz="1600" i="1" dirty="0">
                <a:latin typeface="Trebuchet MS" panose="020B0603020202020204" pitchFamily="34" charset="0"/>
              </a:rPr>
              <a:t> a </a:t>
            </a:r>
            <a:r>
              <a:rPr lang="en-US" sz="1600" i="1" dirty="0" err="1">
                <a:latin typeface="Trebuchet MS" panose="020B0603020202020204" pitchFamily="34" charset="0"/>
              </a:rPr>
              <a:t>energiei</a:t>
            </a:r>
            <a:r>
              <a:rPr lang="en-US" sz="1600" i="1" dirty="0">
                <a:latin typeface="Trebuchet MS" panose="020B0603020202020204" pitchFamily="34" charset="0"/>
              </a:rPr>
              <a:t> </a:t>
            </a:r>
            <a:r>
              <a:rPr lang="en-US" sz="1600" i="1" dirty="0" err="1">
                <a:latin typeface="Trebuchet MS" panose="020B0603020202020204" pitchFamily="34" charset="0"/>
              </a:rPr>
              <a:t>electrice</a:t>
            </a:r>
            <a:r>
              <a:rPr lang="en-US" sz="1600" i="1" dirty="0">
                <a:latin typeface="Trebuchet MS" panose="020B0603020202020204" pitchFamily="34" charset="0"/>
              </a:rPr>
              <a:t>, </a:t>
            </a:r>
            <a:r>
              <a:rPr lang="en-US" sz="1600" i="1" dirty="0" err="1">
                <a:latin typeface="Trebuchet MS" panose="020B0603020202020204" pitchFamily="34" charset="0"/>
              </a:rPr>
              <a:t>sistemele</a:t>
            </a:r>
            <a:r>
              <a:rPr lang="en-US" sz="1600" i="1" dirty="0">
                <a:latin typeface="Trebuchet MS" panose="020B0603020202020204" pitchFamily="34" charset="0"/>
              </a:rPr>
              <a:t> </a:t>
            </a:r>
            <a:r>
              <a:rPr lang="en-US" sz="1600" i="1" dirty="0" err="1">
                <a:latin typeface="Trebuchet MS" panose="020B0603020202020204" pitchFamily="34" charset="0"/>
              </a:rPr>
              <a:t>independente</a:t>
            </a:r>
            <a:r>
              <a:rPr lang="en-US" sz="1600" i="1" dirty="0">
                <a:latin typeface="Trebuchet MS" panose="020B0603020202020204" pitchFamily="34" charset="0"/>
              </a:rPr>
              <a:t> de </a:t>
            </a:r>
            <a:r>
              <a:rPr lang="en-US" sz="1600" i="1" dirty="0" err="1">
                <a:latin typeface="Trebuchet MS" panose="020B0603020202020204" pitchFamily="34" charset="0"/>
              </a:rPr>
              <a:t>împământare</a:t>
            </a:r>
            <a:r>
              <a:rPr lang="en-US" sz="1600" i="1" dirty="0">
                <a:latin typeface="Trebuchet MS" panose="020B0603020202020204" pitchFamily="34" charset="0"/>
              </a:rPr>
              <a:t> de </a:t>
            </a:r>
            <a:r>
              <a:rPr lang="en-US" sz="1600" i="1" dirty="0" err="1">
                <a:latin typeface="Trebuchet MS" panose="020B0603020202020204" pitchFamily="34" charset="0"/>
              </a:rPr>
              <a:t>protecţie</a:t>
            </a:r>
            <a:r>
              <a:rPr lang="en-US" sz="1600" i="1" dirty="0">
                <a:latin typeface="Trebuchet MS" panose="020B0603020202020204" pitchFamily="34" charset="0"/>
              </a:rPr>
              <a:t> </a:t>
            </a:r>
            <a:r>
              <a:rPr lang="en-US" sz="1600" i="1" dirty="0" err="1">
                <a:latin typeface="Trebuchet MS" panose="020B0603020202020204" pitchFamily="34" charset="0"/>
              </a:rPr>
              <a:t>şi</a:t>
            </a:r>
            <a:r>
              <a:rPr lang="en-US" sz="1600" i="1" dirty="0">
                <a:latin typeface="Trebuchet MS" panose="020B0603020202020204" pitchFamily="34" charset="0"/>
              </a:rPr>
              <a:t> </a:t>
            </a:r>
            <a:r>
              <a:rPr lang="en-US" sz="1600" i="1" dirty="0" err="1">
                <a:latin typeface="Trebuchet MS" panose="020B0603020202020204" pitchFamily="34" charset="0"/>
              </a:rPr>
              <a:t>paratrăsnet</a:t>
            </a:r>
            <a:r>
              <a:rPr lang="en-US" sz="1600" i="1" dirty="0">
                <a:latin typeface="Trebuchet MS" panose="020B0603020202020204" pitchFamily="34" charset="0"/>
              </a:rPr>
              <a:t>, </a:t>
            </a:r>
            <a:r>
              <a:rPr lang="en-US" sz="1600" i="1" dirty="0" err="1">
                <a:latin typeface="Trebuchet MS" panose="020B0603020202020204" pitchFamily="34" charset="0"/>
              </a:rPr>
              <a:t>căile</a:t>
            </a:r>
            <a:r>
              <a:rPr lang="en-US" sz="1600" i="1" dirty="0">
                <a:latin typeface="Trebuchet MS" panose="020B0603020202020204" pitchFamily="34" charset="0"/>
              </a:rPr>
              <a:t> de </a:t>
            </a:r>
            <a:r>
              <a:rPr lang="en-US" sz="1600" i="1" dirty="0" err="1">
                <a:latin typeface="Trebuchet MS" panose="020B0603020202020204" pitchFamily="34" charset="0"/>
              </a:rPr>
              <a:t>acces</a:t>
            </a:r>
            <a:r>
              <a:rPr lang="en-US" sz="1600" i="1" dirty="0">
                <a:latin typeface="Trebuchet MS" panose="020B0603020202020204" pitchFamily="34" charset="0"/>
              </a:rPr>
              <a:t>, </a:t>
            </a:r>
            <a:r>
              <a:rPr lang="en-US" sz="1600" i="1" dirty="0" err="1">
                <a:latin typeface="Trebuchet MS" panose="020B0603020202020204" pitchFamily="34" charset="0"/>
              </a:rPr>
              <a:t>gardurile</a:t>
            </a:r>
            <a:r>
              <a:rPr lang="en-US" sz="1600" i="1" dirty="0">
                <a:latin typeface="Trebuchet MS" panose="020B0603020202020204" pitchFamily="34" charset="0"/>
              </a:rPr>
              <a:t> de </a:t>
            </a:r>
            <a:r>
              <a:rPr lang="en-US" sz="1600" i="1" dirty="0" err="1">
                <a:latin typeface="Trebuchet MS" panose="020B0603020202020204" pitchFamily="34" charset="0"/>
              </a:rPr>
              <a:t>împrejmuire</a:t>
            </a:r>
            <a:r>
              <a:rPr lang="en-US" sz="1600" i="1" dirty="0">
                <a:latin typeface="Trebuchet MS" panose="020B0603020202020204" pitchFamily="34" charset="0"/>
              </a:rPr>
              <a:t>, precum </a:t>
            </a:r>
            <a:r>
              <a:rPr lang="en-US" sz="1600" i="1" dirty="0" err="1">
                <a:latin typeface="Trebuchet MS" panose="020B0603020202020204" pitchFamily="34" charset="0"/>
              </a:rPr>
              <a:t>şi</a:t>
            </a:r>
            <a:r>
              <a:rPr lang="en-US" sz="1600" i="1" dirty="0">
                <a:latin typeface="Trebuchet MS" panose="020B0603020202020204" pitchFamily="34" charset="0"/>
              </a:rPr>
              <a:t> </a:t>
            </a:r>
            <a:r>
              <a:rPr lang="en-US" sz="1600" i="1" dirty="0" err="1">
                <a:latin typeface="Trebuchet MS" panose="020B0603020202020204" pitchFamily="34" charset="0"/>
              </a:rPr>
              <a:t>alte</a:t>
            </a:r>
            <a:r>
              <a:rPr lang="en-US" sz="1600" i="1" dirty="0">
                <a:latin typeface="Trebuchet MS" panose="020B0603020202020204" pitchFamily="34" charset="0"/>
              </a:rPr>
              <a:t> </a:t>
            </a:r>
            <a:r>
              <a:rPr lang="en-US" sz="1600" i="1" dirty="0" err="1">
                <a:latin typeface="Trebuchet MS" panose="020B0603020202020204" pitchFamily="34" charset="0"/>
              </a:rPr>
              <a:t>construcţii</a:t>
            </a:r>
            <a:r>
              <a:rPr lang="en-US" sz="1600" i="1" dirty="0">
                <a:latin typeface="Trebuchet MS" panose="020B0603020202020204" pitchFamily="34" charset="0"/>
              </a:rPr>
              <a:t>/</a:t>
            </a:r>
            <a:r>
              <a:rPr lang="en-US" sz="1600" i="1" dirty="0" err="1">
                <a:latin typeface="Trebuchet MS" panose="020B0603020202020204" pitchFamily="34" charset="0"/>
              </a:rPr>
              <a:t>subansamble</a:t>
            </a:r>
            <a:r>
              <a:rPr lang="en-US" sz="1600" i="1" dirty="0">
                <a:latin typeface="Trebuchet MS" panose="020B0603020202020204" pitchFamily="34" charset="0"/>
              </a:rPr>
              <a:t> </a:t>
            </a:r>
            <a:r>
              <a:rPr lang="en-US" sz="1600" i="1" dirty="0" err="1">
                <a:latin typeface="Trebuchet MS" panose="020B0603020202020204" pitchFamily="34" charset="0"/>
              </a:rPr>
              <a:t>necesare</a:t>
            </a:r>
            <a:r>
              <a:rPr lang="en-US" sz="1600" i="1" dirty="0">
                <a:latin typeface="Trebuchet MS" panose="020B0603020202020204" pitchFamily="34" charset="0"/>
              </a:rPr>
              <a:t> </a:t>
            </a:r>
            <a:r>
              <a:rPr lang="en-US" sz="1600" i="1" dirty="0" err="1">
                <a:latin typeface="Trebuchet MS" panose="020B0603020202020204" pitchFamily="34" charset="0"/>
              </a:rPr>
              <a:t>funcţionării</a:t>
            </a:r>
            <a:r>
              <a:rPr lang="en-US" sz="1600" i="1" dirty="0">
                <a:latin typeface="Trebuchet MS" panose="020B0603020202020204" pitchFamily="34" charset="0"/>
              </a:rPr>
              <a:t> </a:t>
            </a:r>
            <a:r>
              <a:rPr lang="en-US" sz="1600" i="1" dirty="0" err="1">
                <a:latin typeface="Trebuchet MS" panose="020B0603020202020204" pitchFamily="34" charset="0"/>
              </a:rPr>
              <a:t>acestui</a:t>
            </a:r>
            <a:r>
              <a:rPr lang="en-US" sz="1600" i="1" dirty="0">
                <a:latin typeface="Trebuchet MS" panose="020B0603020202020204" pitchFamily="34" charset="0"/>
              </a:rPr>
              <a:t> </a:t>
            </a:r>
            <a:r>
              <a:rPr lang="en-US" sz="1600" i="1" dirty="0" err="1">
                <a:latin typeface="Trebuchet MS" panose="020B0603020202020204" pitchFamily="34" charset="0"/>
              </a:rPr>
              <a:t>obiectiv</a:t>
            </a:r>
            <a:r>
              <a:rPr lang="en-US" sz="1600" i="1" dirty="0">
                <a:latin typeface="Trebuchet MS" panose="020B0603020202020204" pitchFamily="34" charset="0"/>
              </a:rPr>
              <a:t>, </a:t>
            </a:r>
            <a:r>
              <a:rPr lang="en-US" sz="1600" i="1" dirty="0" err="1">
                <a:latin typeface="Trebuchet MS" panose="020B0603020202020204" pitchFamily="34" charset="0"/>
              </a:rPr>
              <a:t>prevăzute</a:t>
            </a:r>
            <a:r>
              <a:rPr lang="en-US" sz="1600" i="1" dirty="0">
                <a:latin typeface="Trebuchet MS" panose="020B0603020202020204" pitchFamily="34" charset="0"/>
              </a:rPr>
              <a:t> </a:t>
            </a:r>
            <a:r>
              <a:rPr lang="en-US" sz="1600" i="1" dirty="0" err="1">
                <a:latin typeface="Trebuchet MS" panose="020B0603020202020204" pitchFamily="34" charset="0"/>
              </a:rPr>
              <a:t>în</a:t>
            </a:r>
            <a:r>
              <a:rPr lang="en-US" sz="1600" i="1" dirty="0">
                <a:latin typeface="Trebuchet MS" panose="020B0603020202020204" pitchFamily="34" charset="0"/>
              </a:rPr>
              <a:t> </a:t>
            </a:r>
            <a:r>
              <a:rPr lang="en-US" sz="1600" i="1" dirty="0" err="1">
                <a:latin typeface="Trebuchet MS" panose="020B0603020202020204" pitchFamily="34" charset="0"/>
              </a:rPr>
              <a:t>proiectul</a:t>
            </a:r>
            <a:r>
              <a:rPr lang="en-US" sz="1600" i="1" dirty="0">
                <a:latin typeface="Trebuchet MS" panose="020B0603020202020204" pitchFamily="34" charset="0"/>
              </a:rPr>
              <a:t> </a:t>
            </a:r>
            <a:r>
              <a:rPr lang="en-US" sz="1600" i="1" dirty="0" err="1">
                <a:latin typeface="Trebuchet MS" panose="020B0603020202020204" pitchFamily="34" charset="0"/>
              </a:rPr>
              <a:t>tehnic</a:t>
            </a:r>
            <a:r>
              <a:rPr lang="en-US" sz="1600" i="1" dirty="0">
                <a:latin typeface="Trebuchet MS" panose="020B0603020202020204" pitchFamily="34" charset="0"/>
              </a:rPr>
              <a:t>.</a:t>
            </a:r>
            <a:endParaRPr lang="ro-RO" sz="1600" i="1" dirty="0">
              <a:latin typeface="Trebuchet MS" panose="020B0603020202020204" pitchFamily="34" charset="0"/>
            </a:endParaRPr>
          </a:p>
          <a:p>
            <a:pPr marL="0" indent="0" algn="just">
              <a:buNone/>
            </a:pPr>
            <a:r>
              <a:rPr lang="en-US" sz="1600" b="1" i="1" dirty="0">
                <a:latin typeface="Trebuchet MS" panose="020B0603020202020204" pitchFamily="34" charset="0"/>
              </a:rPr>
              <a:t>Art. 7</a:t>
            </a:r>
            <a:r>
              <a:rPr lang="en-US" sz="1600" b="1" i="1" baseline="30000" dirty="0">
                <a:latin typeface="Trebuchet MS" panose="020B0603020202020204" pitchFamily="34" charset="0"/>
              </a:rPr>
              <a:t>2</a:t>
            </a:r>
            <a:r>
              <a:rPr lang="ro-RO" sz="1600" b="1" i="1" baseline="30000" dirty="0">
                <a:latin typeface="Trebuchet MS" panose="020B0603020202020204" pitchFamily="34" charset="0"/>
              </a:rPr>
              <a:t> </a:t>
            </a:r>
            <a:r>
              <a:rPr lang="en-US" sz="1600" i="1" dirty="0">
                <a:latin typeface="Trebuchet MS" panose="020B0603020202020204" pitchFamily="34" charset="0"/>
              </a:rPr>
              <a:t>(2) </a:t>
            </a:r>
            <a:r>
              <a:rPr lang="en-US" sz="1600" i="1" dirty="0" err="1">
                <a:latin typeface="Trebuchet MS" panose="020B0603020202020204" pitchFamily="34" charset="0"/>
              </a:rPr>
              <a:t>Suprafaţa</a:t>
            </a:r>
            <a:r>
              <a:rPr lang="en-US" sz="1600" i="1" dirty="0">
                <a:latin typeface="Trebuchet MS" panose="020B0603020202020204" pitchFamily="34" charset="0"/>
              </a:rPr>
              <a:t> </a:t>
            </a:r>
            <a:r>
              <a:rPr lang="en-US" sz="1600" i="1" dirty="0" err="1">
                <a:latin typeface="Trebuchet MS" panose="020B0603020202020204" pitchFamily="34" charset="0"/>
              </a:rPr>
              <a:t>propusă</a:t>
            </a:r>
            <a:r>
              <a:rPr lang="en-US" sz="1600" i="1" dirty="0">
                <a:latin typeface="Trebuchet MS" panose="020B0603020202020204" pitchFamily="34" charset="0"/>
              </a:rPr>
              <a:t> a fi </a:t>
            </a:r>
            <a:r>
              <a:rPr lang="en-US" sz="1600" i="1" dirty="0" err="1">
                <a:latin typeface="Trebuchet MS" panose="020B0603020202020204" pitchFamily="34" charset="0"/>
              </a:rPr>
              <a:t>scoasă</a:t>
            </a:r>
            <a:r>
              <a:rPr lang="en-US" sz="1600" i="1" dirty="0">
                <a:latin typeface="Trebuchet MS" panose="020B0603020202020204" pitchFamily="34" charset="0"/>
              </a:rPr>
              <a:t> din </a:t>
            </a:r>
            <a:r>
              <a:rPr lang="en-US" sz="1600" i="1" dirty="0" err="1">
                <a:latin typeface="Trebuchet MS" panose="020B0603020202020204" pitchFamily="34" charset="0"/>
              </a:rPr>
              <a:t>circuitul</a:t>
            </a:r>
            <a:r>
              <a:rPr lang="en-US" sz="1600" i="1" dirty="0">
                <a:latin typeface="Trebuchet MS" panose="020B0603020202020204" pitchFamily="34" charset="0"/>
              </a:rPr>
              <a:t> </a:t>
            </a:r>
            <a:r>
              <a:rPr lang="en-US" sz="1600" i="1" dirty="0" err="1">
                <a:latin typeface="Trebuchet MS" panose="020B0603020202020204" pitchFamily="34" charset="0"/>
              </a:rPr>
              <a:t>agricol</a:t>
            </a:r>
            <a:r>
              <a:rPr lang="en-US" sz="1600" i="1" dirty="0">
                <a:latin typeface="Trebuchet MS" panose="020B0603020202020204" pitchFamily="34" charset="0"/>
              </a:rPr>
              <a:t>, </a:t>
            </a:r>
            <a:r>
              <a:rPr lang="en-US" sz="1600" i="1" dirty="0" err="1">
                <a:latin typeface="Trebuchet MS" panose="020B0603020202020204" pitchFamily="34" charset="0"/>
              </a:rPr>
              <a:t>utilizată</a:t>
            </a:r>
            <a:r>
              <a:rPr lang="en-US" sz="1600" i="1" dirty="0">
                <a:latin typeface="Trebuchet MS" panose="020B0603020202020204" pitchFamily="34" charset="0"/>
              </a:rPr>
              <a:t> </a:t>
            </a:r>
            <a:r>
              <a:rPr lang="en-US" sz="1600" i="1" dirty="0" err="1">
                <a:latin typeface="Trebuchet MS" panose="020B0603020202020204" pitchFamily="34" charset="0"/>
              </a:rPr>
              <a:t>în</a:t>
            </a:r>
            <a:r>
              <a:rPr lang="en-US" sz="1600" i="1" dirty="0">
                <a:latin typeface="Trebuchet MS" panose="020B0603020202020204" pitchFamily="34" charset="0"/>
              </a:rPr>
              <a:t> </a:t>
            </a:r>
            <a:r>
              <a:rPr lang="en-US" sz="1600" i="1" dirty="0" err="1">
                <a:latin typeface="Trebuchet MS" panose="020B0603020202020204" pitchFamily="34" charset="0"/>
              </a:rPr>
              <a:t>sistem</a:t>
            </a:r>
            <a:r>
              <a:rPr lang="en-US" sz="1600" i="1" dirty="0">
                <a:latin typeface="Trebuchet MS" panose="020B0603020202020204" pitchFamily="34" charset="0"/>
              </a:rPr>
              <a:t> dual, se </a:t>
            </a:r>
            <a:r>
              <a:rPr lang="en-US" sz="1600" i="1" dirty="0" err="1">
                <a:latin typeface="Trebuchet MS" panose="020B0603020202020204" pitchFamily="34" charset="0"/>
              </a:rPr>
              <a:t>va</a:t>
            </a:r>
            <a:r>
              <a:rPr lang="en-US" sz="1600" i="1" dirty="0">
                <a:latin typeface="Trebuchet MS" panose="020B0603020202020204" pitchFamily="34" charset="0"/>
              </a:rPr>
              <a:t> </a:t>
            </a:r>
            <a:r>
              <a:rPr lang="en-US" sz="1600" i="1" dirty="0" err="1">
                <a:latin typeface="Trebuchet MS" panose="020B0603020202020204" pitchFamily="34" charset="0"/>
              </a:rPr>
              <a:t>evidenţia</a:t>
            </a:r>
            <a:r>
              <a:rPr lang="en-US" sz="1600" i="1" dirty="0">
                <a:latin typeface="Trebuchet MS" panose="020B0603020202020204" pitchFamily="34" charset="0"/>
              </a:rPr>
              <a:t> la </a:t>
            </a:r>
            <a:r>
              <a:rPr lang="en-US" sz="1600" i="1" dirty="0" err="1">
                <a:latin typeface="Trebuchet MS" panose="020B0603020202020204" pitchFamily="34" charset="0"/>
              </a:rPr>
              <a:t>nivelul</a:t>
            </a:r>
            <a:r>
              <a:rPr lang="en-US" sz="1600" i="1" dirty="0">
                <a:latin typeface="Trebuchet MS" panose="020B0603020202020204" pitchFamily="34" charset="0"/>
              </a:rPr>
              <a:t> </a:t>
            </a:r>
            <a:r>
              <a:rPr lang="en-US" sz="1600" i="1" dirty="0" err="1">
                <a:latin typeface="Trebuchet MS" panose="020B0603020202020204" pitchFamily="34" charset="0"/>
              </a:rPr>
              <a:t>fiecărei</a:t>
            </a:r>
            <a:r>
              <a:rPr lang="en-US" sz="1600" i="1" dirty="0">
                <a:latin typeface="Trebuchet MS" panose="020B0603020202020204" pitchFamily="34" charset="0"/>
              </a:rPr>
              <a:t> </a:t>
            </a:r>
            <a:r>
              <a:rPr lang="en-US" sz="1600" i="1" dirty="0" err="1">
                <a:latin typeface="Trebuchet MS" panose="020B0603020202020204" pitchFamily="34" charset="0"/>
              </a:rPr>
              <a:t>tarlale</a:t>
            </a:r>
            <a:r>
              <a:rPr lang="en-US" sz="1600" i="1" dirty="0">
                <a:latin typeface="Trebuchet MS" panose="020B0603020202020204" pitchFamily="34" charset="0"/>
              </a:rPr>
              <a:t> </a:t>
            </a:r>
            <a:r>
              <a:rPr lang="en-US" sz="1600" i="1" dirty="0" err="1">
                <a:latin typeface="Trebuchet MS" panose="020B0603020202020204" pitchFamily="34" charset="0"/>
              </a:rPr>
              <a:t>şi</a:t>
            </a:r>
            <a:r>
              <a:rPr lang="en-US" sz="1600" i="1" dirty="0">
                <a:latin typeface="Trebuchet MS" panose="020B0603020202020204" pitchFamily="34" charset="0"/>
              </a:rPr>
              <a:t> </a:t>
            </a:r>
            <a:r>
              <a:rPr lang="en-US" sz="1600" i="1" dirty="0" err="1">
                <a:latin typeface="Trebuchet MS" panose="020B0603020202020204" pitchFamily="34" charset="0"/>
              </a:rPr>
              <a:t>parcele</a:t>
            </a:r>
            <a:r>
              <a:rPr lang="en-US" sz="1600" i="1" dirty="0">
                <a:latin typeface="Trebuchet MS" panose="020B0603020202020204" pitchFamily="34" charset="0"/>
              </a:rPr>
              <a:t> </a:t>
            </a:r>
            <a:r>
              <a:rPr lang="en-US" sz="1600" i="1" dirty="0" err="1">
                <a:latin typeface="Trebuchet MS" panose="020B0603020202020204" pitchFamily="34" charset="0"/>
              </a:rPr>
              <a:t>în</a:t>
            </a:r>
            <a:r>
              <a:rPr lang="en-US" sz="1600" i="1" dirty="0">
                <a:latin typeface="Trebuchet MS" panose="020B0603020202020204" pitchFamily="34" charset="0"/>
              </a:rPr>
              <a:t> </a:t>
            </a:r>
            <a:r>
              <a:rPr lang="en-US" sz="1600" i="1" dirty="0" err="1">
                <a:latin typeface="Trebuchet MS" panose="020B0603020202020204" pitchFamily="34" charset="0"/>
              </a:rPr>
              <a:t>cadrul</a:t>
            </a:r>
            <a:r>
              <a:rPr lang="en-US" sz="1600" i="1" dirty="0">
                <a:latin typeface="Trebuchet MS" panose="020B0603020202020204" pitchFamily="34" charset="0"/>
              </a:rPr>
              <a:t> </a:t>
            </a:r>
            <a:r>
              <a:rPr lang="en-US" sz="1600" i="1" dirty="0" err="1">
                <a:latin typeface="Trebuchet MS" panose="020B0603020202020204" pitchFamily="34" charset="0"/>
              </a:rPr>
              <a:t>unui</a:t>
            </a:r>
            <a:r>
              <a:rPr lang="en-US" sz="1600" i="1" dirty="0">
                <a:latin typeface="Trebuchet MS" panose="020B0603020202020204" pitchFamily="34" charset="0"/>
              </a:rPr>
              <a:t> </a:t>
            </a:r>
            <a:r>
              <a:rPr lang="en-US" sz="1600" i="1" dirty="0" err="1">
                <a:latin typeface="Trebuchet MS" panose="020B0603020202020204" pitchFamily="34" charset="0"/>
              </a:rPr>
              <a:t>hectar</a:t>
            </a:r>
            <a:r>
              <a:rPr lang="en-US" sz="1600" i="1" dirty="0">
                <a:latin typeface="Trebuchet MS" panose="020B0603020202020204" pitchFamily="34" charset="0"/>
              </a:rPr>
              <a:t> </a:t>
            </a:r>
            <a:r>
              <a:rPr lang="en-US" sz="1600" i="1" dirty="0" err="1">
                <a:latin typeface="Trebuchet MS" panose="020B0603020202020204" pitchFamily="34" charset="0"/>
              </a:rPr>
              <a:t>atât</a:t>
            </a:r>
            <a:r>
              <a:rPr lang="en-US" sz="1600" i="1" dirty="0">
                <a:latin typeface="Trebuchet MS" panose="020B0603020202020204" pitchFamily="34" charset="0"/>
              </a:rPr>
              <a:t> </a:t>
            </a:r>
            <a:r>
              <a:rPr lang="en-US" sz="1600" i="1" dirty="0" err="1">
                <a:latin typeface="Trebuchet MS" panose="020B0603020202020204" pitchFamily="34" charset="0"/>
              </a:rPr>
              <a:t>în</a:t>
            </a:r>
            <a:r>
              <a:rPr lang="en-US" sz="1600" i="1" dirty="0">
                <a:latin typeface="Trebuchet MS" panose="020B0603020202020204" pitchFamily="34" charset="0"/>
              </a:rPr>
              <a:t> </a:t>
            </a:r>
            <a:r>
              <a:rPr lang="en-US" sz="1600" i="1" dirty="0" err="1">
                <a:latin typeface="Trebuchet MS" panose="020B0603020202020204" pitchFamily="34" charset="0"/>
              </a:rPr>
              <a:t>cadrul</a:t>
            </a:r>
            <a:r>
              <a:rPr lang="en-US" sz="1600" i="1" dirty="0">
                <a:latin typeface="Trebuchet MS" panose="020B0603020202020204" pitchFamily="34" charset="0"/>
              </a:rPr>
              <a:t> </a:t>
            </a:r>
            <a:r>
              <a:rPr lang="en-US" sz="1600" i="1" dirty="0" err="1">
                <a:latin typeface="Trebuchet MS" panose="020B0603020202020204" pitchFamily="34" charset="0"/>
              </a:rPr>
              <a:t>documentelor</a:t>
            </a:r>
            <a:r>
              <a:rPr lang="en-US" sz="1600" i="1" dirty="0">
                <a:latin typeface="Trebuchet MS" panose="020B0603020202020204" pitchFamily="34" charset="0"/>
              </a:rPr>
              <a:t> </a:t>
            </a:r>
            <a:r>
              <a:rPr lang="en-US" sz="1600" i="1" dirty="0" err="1">
                <a:latin typeface="Trebuchet MS" panose="020B0603020202020204" pitchFamily="34" charset="0"/>
              </a:rPr>
              <a:t>scrise</a:t>
            </a:r>
            <a:r>
              <a:rPr lang="en-US" sz="1600" i="1" dirty="0">
                <a:latin typeface="Trebuchet MS" panose="020B0603020202020204" pitchFamily="34" charset="0"/>
              </a:rPr>
              <a:t>, </a:t>
            </a:r>
            <a:r>
              <a:rPr lang="en-US" sz="1600" i="1" dirty="0" err="1">
                <a:latin typeface="Trebuchet MS" panose="020B0603020202020204" pitchFamily="34" charset="0"/>
              </a:rPr>
              <a:t>cât</a:t>
            </a:r>
            <a:r>
              <a:rPr lang="en-US" sz="1600" i="1" dirty="0">
                <a:latin typeface="Trebuchet MS" panose="020B0603020202020204" pitchFamily="34" charset="0"/>
              </a:rPr>
              <a:t> </a:t>
            </a:r>
            <a:r>
              <a:rPr lang="en-US" sz="1600" i="1" dirty="0" err="1">
                <a:latin typeface="Trebuchet MS" panose="020B0603020202020204" pitchFamily="34" charset="0"/>
              </a:rPr>
              <a:t>şi</a:t>
            </a:r>
            <a:r>
              <a:rPr lang="en-US" sz="1600" i="1" dirty="0">
                <a:latin typeface="Trebuchet MS" panose="020B0603020202020204" pitchFamily="34" charset="0"/>
              </a:rPr>
              <a:t> pe </a:t>
            </a:r>
            <a:r>
              <a:rPr lang="en-US" sz="1600" i="1" dirty="0" err="1">
                <a:latin typeface="Trebuchet MS" panose="020B0603020202020204" pitchFamily="34" charset="0"/>
              </a:rPr>
              <a:t>planurile</a:t>
            </a:r>
            <a:r>
              <a:rPr lang="en-US" sz="1600" i="1" dirty="0">
                <a:latin typeface="Trebuchet MS" panose="020B0603020202020204" pitchFamily="34" charset="0"/>
              </a:rPr>
              <a:t> </a:t>
            </a:r>
            <a:r>
              <a:rPr lang="en-US" sz="1600" i="1" dirty="0" err="1">
                <a:latin typeface="Trebuchet MS" panose="020B0603020202020204" pitchFamily="34" charset="0"/>
              </a:rPr>
              <a:t>topografice</a:t>
            </a:r>
            <a:r>
              <a:rPr lang="en-US" sz="1600" i="1" dirty="0">
                <a:latin typeface="Trebuchet MS" panose="020B0603020202020204" pitchFamily="34" charset="0"/>
              </a:rPr>
              <a:t> </a:t>
            </a:r>
            <a:r>
              <a:rPr lang="en-US" sz="1600" i="1" dirty="0" err="1">
                <a:latin typeface="Trebuchet MS" panose="020B0603020202020204" pitchFamily="34" charset="0"/>
              </a:rPr>
              <a:t>şi</a:t>
            </a:r>
            <a:r>
              <a:rPr lang="en-US" sz="1600" i="1" dirty="0">
                <a:latin typeface="Trebuchet MS" panose="020B0603020202020204" pitchFamily="34" charset="0"/>
              </a:rPr>
              <a:t> nu </a:t>
            </a:r>
            <a:r>
              <a:rPr lang="en-US" sz="1600" i="1" dirty="0" err="1">
                <a:latin typeface="Trebuchet MS" panose="020B0603020202020204" pitchFamily="34" charset="0"/>
              </a:rPr>
              <a:t>poate</a:t>
            </a:r>
            <a:r>
              <a:rPr lang="en-US" sz="1600" i="1" dirty="0">
                <a:latin typeface="Trebuchet MS" panose="020B0603020202020204" pitchFamily="34" charset="0"/>
              </a:rPr>
              <a:t> </a:t>
            </a:r>
            <a:r>
              <a:rPr lang="en-US" sz="1600" i="1" dirty="0" err="1">
                <a:latin typeface="Trebuchet MS" panose="020B0603020202020204" pitchFamily="34" charset="0"/>
              </a:rPr>
              <a:t>depăşi</a:t>
            </a:r>
            <a:r>
              <a:rPr lang="en-US" sz="1600" i="1" dirty="0">
                <a:latin typeface="Trebuchet MS" panose="020B0603020202020204" pitchFamily="34" charset="0"/>
              </a:rPr>
              <a:t> 20% din </a:t>
            </a:r>
            <a:r>
              <a:rPr lang="en-US" sz="1600" i="1" dirty="0" err="1">
                <a:latin typeface="Trebuchet MS" panose="020B0603020202020204" pitchFamily="34" charset="0"/>
              </a:rPr>
              <a:t>totalul</a:t>
            </a:r>
            <a:r>
              <a:rPr lang="en-US" sz="1600" i="1" dirty="0">
                <a:latin typeface="Trebuchet MS" panose="020B0603020202020204" pitchFamily="34" charset="0"/>
              </a:rPr>
              <a:t> </a:t>
            </a:r>
            <a:r>
              <a:rPr lang="en-US" sz="1600" i="1" dirty="0" err="1">
                <a:latin typeface="Trebuchet MS" panose="020B0603020202020204" pitchFamily="34" charset="0"/>
              </a:rPr>
              <a:t>suprafeţei</a:t>
            </a:r>
            <a:r>
              <a:rPr lang="en-US" sz="1600" i="1" dirty="0">
                <a:latin typeface="Trebuchet MS" panose="020B0603020202020204" pitchFamily="34" charset="0"/>
              </a:rPr>
              <a:t> de 50 de hectare/</a:t>
            </a:r>
            <a:r>
              <a:rPr lang="en-US" sz="1600" i="1" dirty="0" err="1">
                <a:latin typeface="Trebuchet MS" panose="020B0603020202020204" pitchFamily="34" charset="0"/>
              </a:rPr>
              <a:t>obiectiv</a:t>
            </a:r>
            <a:r>
              <a:rPr lang="en-US" sz="1600" i="1" dirty="0">
                <a:latin typeface="Trebuchet MS" panose="020B0603020202020204" pitchFamily="34" charset="0"/>
              </a:rPr>
              <a:t> de </a:t>
            </a:r>
            <a:r>
              <a:rPr lang="en-US" sz="1600" i="1" dirty="0" err="1">
                <a:latin typeface="Trebuchet MS" panose="020B0603020202020204" pitchFamily="34" charset="0"/>
              </a:rPr>
              <a:t>investiţie</a:t>
            </a:r>
            <a:r>
              <a:rPr lang="en-US" sz="1600" i="1" dirty="0">
                <a:latin typeface="Trebuchet MS" panose="020B0603020202020204" pitchFamily="34" charset="0"/>
              </a:rPr>
              <a:t>.</a:t>
            </a:r>
          </a:p>
          <a:p>
            <a:pPr marL="0" indent="0" algn="just">
              <a:buNone/>
            </a:pPr>
            <a:endParaRPr lang="en-US" sz="1600" dirty="0">
              <a:latin typeface="Trebuchet MS" panose="020B0603020202020204" pitchFamily="34" charset="0"/>
            </a:endParaRPr>
          </a:p>
          <a:p>
            <a:endParaRPr lang="en-US" sz="1400" dirty="0"/>
          </a:p>
        </p:txBody>
      </p:sp>
    </p:spTree>
    <p:extLst>
      <p:ext uri="{BB962C8B-B14F-4D97-AF65-F5344CB8AC3E}">
        <p14:creationId xmlns:p14="http://schemas.microsoft.com/office/powerpoint/2010/main" val="24788115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08F83032-CCF7-483C-9BA7-414487D7E8A0}"/>
              </a:ext>
            </a:extLst>
          </p:cNvPr>
          <p:cNvSpPr>
            <a:spLocks noGrp="1"/>
          </p:cNvSpPr>
          <p:nvPr>
            <p:ph type="title"/>
          </p:nvPr>
        </p:nvSpPr>
        <p:spPr>
          <a:xfrm>
            <a:off x="914400" y="533400"/>
            <a:ext cx="7772400" cy="685800"/>
          </a:xfrm>
        </p:spPr>
        <p:txBody>
          <a:bodyPr/>
          <a:lstStyle/>
          <a:p>
            <a:pPr algn="ctr"/>
            <a:r>
              <a:rPr lang="en-US" altLang="en-US" sz="1800" b="1" dirty="0">
                <a:solidFill>
                  <a:schemeClr val="tx1"/>
                </a:solidFill>
                <a:latin typeface="Trebuchet MS" panose="020B0603020202020204" pitchFamily="34" charset="0"/>
                <a:cs typeface="Arial" panose="020B0604020202020204" pitchFamily="34" charset="0"/>
              </a:rPr>
              <a:t>     </a:t>
            </a:r>
            <a:r>
              <a:rPr lang="ro-RO" altLang="en-US" sz="1800" b="1" dirty="0">
                <a:solidFill>
                  <a:schemeClr val="tx1"/>
                </a:solidFill>
                <a:latin typeface="Trebuchet MS" panose="020B0603020202020204" pitchFamily="34" charset="0"/>
                <a:cs typeface="Arial" panose="020B0604020202020204" pitchFamily="34" charset="0"/>
              </a:rPr>
              <a:t>Intervențiile PD-01 și PD-02</a:t>
            </a:r>
            <a:endParaRPr lang="en-US" altLang="en-US" sz="1800" dirty="0">
              <a:solidFill>
                <a:schemeClr val="tx1"/>
              </a:solidFill>
              <a:latin typeface="Trebuchet MS" panose="020B0603020202020204" pitchFamily="34" charset="0"/>
            </a:endParaRPr>
          </a:p>
        </p:txBody>
      </p:sp>
      <p:sp>
        <p:nvSpPr>
          <p:cNvPr id="3" name="Content Placeholder 2">
            <a:extLst>
              <a:ext uri="{FF2B5EF4-FFF2-40B4-BE49-F238E27FC236}">
                <a16:creationId xmlns:a16="http://schemas.microsoft.com/office/drawing/2014/main" id="{C5F11C22-C33C-4250-AADE-19363E692B41}"/>
              </a:ext>
            </a:extLst>
          </p:cNvPr>
          <p:cNvSpPr>
            <a:spLocks noGrp="1"/>
          </p:cNvSpPr>
          <p:nvPr>
            <p:ph sz="quarter" idx="1"/>
          </p:nvPr>
        </p:nvSpPr>
        <p:spPr>
          <a:xfrm>
            <a:off x="228600" y="1371600"/>
            <a:ext cx="8458200" cy="5029200"/>
          </a:xfrm>
        </p:spPr>
        <p:txBody>
          <a:bodyPr/>
          <a:lstStyle/>
          <a:p>
            <a:pPr marL="0" indent="0" algn="just">
              <a:spcBef>
                <a:spcPts val="0"/>
              </a:spcBef>
              <a:buFont typeface="Wingdings 2" panose="05020102010507070707" pitchFamily="18" charset="2"/>
              <a:buNone/>
              <a:defRPr/>
            </a:pPr>
            <a:r>
              <a:rPr lang="ro-RO" altLang="en-US" sz="1800" b="1" dirty="0">
                <a:solidFill>
                  <a:schemeClr val="tx1"/>
                </a:solidFill>
                <a:latin typeface="Trebuchet MS" panose="020B0603020202020204" pitchFamily="34" charset="0"/>
                <a:cs typeface="Arial" panose="020B0604020202020204" pitchFamily="34" charset="0"/>
              </a:rPr>
              <a:t>S</a:t>
            </a:r>
            <a:r>
              <a:rPr lang="en-US" altLang="en-US" sz="1800" b="1" dirty="0" err="1">
                <a:solidFill>
                  <a:schemeClr val="tx1"/>
                </a:solidFill>
                <a:latin typeface="Trebuchet MS" panose="020B0603020202020204" pitchFamily="34" charset="0"/>
                <a:cs typeface="Arial" panose="020B0604020202020204" pitchFamily="34" charset="0"/>
              </a:rPr>
              <a:t>prijinul</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redistributiv</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complementar</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pentru</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venit</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în</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scopul</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sustenabilităţii</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intervenţia</a:t>
            </a:r>
            <a:r>
              <a:rPr lang="en-US" altLang="en-US" sz="1800" b="1" dirty="0">
                <a:solidFill>
                  <a:schemeClr val="tx1"/>
                </a:solidFill>
                <a:latin typeface="Trebuchet MS" panose="020B0603020202020204" pitchFamily="34" charset="0"/>
                <a:cs typeface="Arial" panose="020B0604020202020204" pitchFamily="34" charset="0"/>
              </a:rPr>
              <a:t> PD-02</a:t>
            </a:r>
            <a:r>
              <a:rPr lang="ro-RO" altLang="en-US" sz="1800" b="1" dirty="0">
                <a:solidFill>
                  <a:schemeClr val="tx1"/>
                </a:solidFill>
                <a:latin typeface="Trebuchet MS" panose="020B0603020202020204" pitchFamily="34" charset="0"/>
                <a:cs typeface="Arial" panose="020B0604020202020204" pitchFamily="34" charset="0"/>
              </a:rPr>
              <a:t> (CRISS)</a:t>
            </a:r>
          </a:p>
          <a:p>
            <a:pPr marL="0" indent="0" algn="just">
              <a:spcBef>
                <a:spcPts val="0"/>
              </a:spcBef>
              <a:buFont typeface="Wingdings 2" panose="05020102010507070707" pitchFamily="18" charset="2"/>
              <a:buNone/>
              <a:defRPr/>
            </a:pPr>
            <a:endParaRPr lang="ro-RO" sz="1800" dirty="0">
              <a:latin typeface="Trebuchet MS" panose="020B0603020202020204" pitchFamily="34" charset="0"/>
              <a:cs typeface="Arial" panose="020B0604020202020204" pitchFamily="34" charset="0"/>
            </a:endParaRPr>
          </a:p>
          <a:p>
            <a:pPr marL="0" indent="0" algn="just">
              <a:spcBef>
                <a:spcPts val="0"/>
              </a:spcBef>
              <a:buFont typeface="Wingdings 2" panose="05020102010507070707" pitchFamily="18" charset="2"/>
              <a:buNone/>
              <a:defRPr/>
            </a:pPr>
            <a:r>
              <a:rPr lang="en-US" sz="1800" dirty="0">
                <a:latin typeface="Trebuchet MS" panose="020B0603020202020204" pitchFamily="34" charset="0"/>
                <a:cs typeface="Arial" panose="020B0604020202020204" pitchFamily="34" charset="0"/>
              </a:rPr>
              <a:t>CRISS se </a:t>
            </a:r>
            <a:r>
              <a:rPr lang="en-US" sz="1800" dirty="0" err="1">
                <a:latin typeface="Trebuchet MS" panose="020B0603020202020204" pitchFamily="34" charset="0"/>
                <a:cs typeface="Arial" panose="020B0604020202020204" pitchFamily="34" charset="0"/>
              </a:rPr>
              <a:t>acordă</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pentru</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exploataţiile</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agricole</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cuprinse</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între</a:t>
            </a:r>
            <a:r>
              <a:rPr lang="en-US" sz="1800" dirty="0">
                <a:latin typeface="Trebuchet MS" panose="020B0603020202020204" pitchFamily="34" charset="0"/>
                <a:cs typeface="Arial" panose="020B0604020202020204" pitchFamily="34" charset="0"/>
              </a:rPr>
              <a:t> 1-50 ha, sub forma </a:t>
            </a:r>
            <a:r>
              <a:rPr lang="en-US" sz="1800" dirty="0" err="1">
                <a:latin typeface="Trebuchet MS" panose="020B0603020202020204" pitchFamily="34" charset="0"/>
                <a:cs typeface="Arial" panose="020B0604020202020204" pitchFamily="34" charset="0"/>
              </a:rPr>
              <a:t>unei</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plăţi</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decuplate</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anuale</a:t>
            </a:r>
            <a:r>
              <a:rPr lang="en-US" sz="1800" dirty="0">
                <a:latin typeface="Trebuchet MS" panose="020B0603020202020204" pitchFamily="34" charset="0"/>
                <a:cs typeface="Arial" panose="020B0604020202020204" pitchFamily="34" charset="0"/>
              </a:rPr>
              <a:t> per ha </a:t>
            </a:r>
            <a:r>
              <a:rPr lang="en-US" sz="1800" dirty="0" err="1">
                <a:latin typeface="Trebuchet MS" panose="020B0603020202020204" pitchFamily="34" charset="0"/>
                <a:cs typeface="Arial" panose="020B0604020202020204" pitchFamily="34" charset="0"/>
              </a:rPr>
              <a:t>eligibil</a:t>
            </a:r>
            <a:r>
              <a:rPr lang="en-US" sz="1800" dirty="0">
                <a:latin typeface="Trebuchet MS" panose="020B0603020202020204" pitchFamily="34" charset="0"/>
                <a:cs typeface="Arial" panose="020B0604020202020204" pitchFamily="34" charset="0"/>
              </a:rPr>
              <a:t>, </a:t>
            </a:r>
            <a:r>
              <a:rPr lang="en-US" sz="1800" dirty="0" err="1">
                <a:solidFill>
                  <a:schemeClr val="tx1">
                    <a:lumMod val="95000"/>
                    <a:lumOff val="5000"/>
                  </a:schemeClr>
                </a:solidFill>
                <a:latin typeface="Trebuchet MS" panose="020B0603020202020204" pitchFamily="34" charset="0"/>
                <a:cs typeface="Arial" panose="020B0604020202020204" pitchFamily="34" charset="0"/>
              </a:rPr>
              <a:t>potrivit</a:t>
            </a:r>
            <a:r>
              <a:rPr lang="en-US" sz="1800" dirty="0">
                <a:solidFill>
                  <a:schemeClr val="tx1">
                    <a:lumMod val="95000"/>
                    <a:lumOff val="5000"/>
                  </a:schemeClr>
                </a:solidFill>
                <a:latin typeface="Trebuchet MS" panose="020B0603020202020204" pitchFamily="34" charset="0"/>
                <a:cs typeface="Arial" panose="020B0604020202020204" pitchFamily="34" charset="0"/>
              </a:rPr>
              <a:t> </a:t>
            </a:r>
            <a:r>
              <a:rPr lang="ro-RO" sz="1800" dirty="0">
                <a:solidFill>
                  <a:schemeClr val="tx1">
                    <a:lumMod val="95000"/>
                    <a:lumOff val="5000"/>
                  </a:schemeClr>
                </a:solidFill>
                <a:latin typeface="Trebuchet MS" panose="020B0603020202020204" pitchFamily="34" charset="0"/>
                <a:cs typeface="Arial" panose="020B0604020202020204" pitchFamily="34" charset="0"/>
              </a:rPr>
              <a:t>art. 29 </a:t>
            </a:r>
            <a:r>
              <a:rPr lang="en-US" sz="1800" dirty="0">
                <a:latin typeface="Trebuchet MS" panose="020B0603020202020204" pitchFamily="34" charset="0"/>
                <a:cs typeface="Arial" panose="020B0604020202020204" pitchFamily="34" charset="0"/>
              </a:rPr>
              <a:t>din </a:t>
            </a:r>
            <a:r>
              <a:rPr lang="en-US" sz="1800" dirty="0" err="1">
                <a:latin typeface="Trebuchet MS" panose="020B0603020202020204" pitchFamily="34" charset="0"/>
                <a:cs typeface="Arial" panose="020B0604020202020204" pitchFamily="34" charset="0"/>
              </a:rPr>
              <a:t>Regulamentul</a:t>
            </a:r>
            <a:r>
              <a:rPr lang="en-US" sz="1800" dirty="0">
                <a:latin typeface="Trebuchet MS" panose="020B0603020202020204" pitchFamily="34" charset="0"/>
                <a:cs typeface="Arial" panose="020B0604020202020204" pitchFamily="34" charset="0"/>
              </a:rPr>
              <a:t> (UE) 2021/2.115.</a:t>
            </a:r>
            <a:r>
              <a:rPr lang="ro-RO" sz="1800" dirty="0">
                <a:latin typeface="Trebuchet MS" panose="020B0603020202020204" pitchFamily="34" charset="0"/>
                <a:cs typeface="Arial" panose="020B0604020202020204" pitchFamily="34" charset="0"/>
              </a:rPr>
              <a:t>   Criteriile de eligibilitate pentru acordarea acestei plăți sunt cuprinse în Ordinul MADR nr. 106/2024, cu modificările și completările ulterioare, la art. 30-32.</a:t>
            </a:r>
          </a:p>
          <a:p>
            <a:pPr marL="0" indent="0" algn="just">
              <a:spcBef>
                <a:spcPts val="0"/>
              </a:spcBef>
              <a:buFont typeface="Wingdings 2" panose="05020102010507070707" pitchFamily="18" charset="2"/>
              <a:buNone/>
              <a:defRPr/>
            </a:pPr>
            <a:r>
              <a:rPr lang="ro-RO" altLang="en-US" sz="1800" b="1" dirty="0">
                <a:solidFill>
                  <a:schemeClr val="tx1"/>
                </a:solidFill>
                <a:latin typeface="Trebuchet MS" panose="020B0603020202020204" pitchFamily="34" charset="0"/>
                <a:cs typeface="Arial" panose="020B0604020202020204" pitchFamily="34" charset="0"/>
              </a:rPr>
              <a:t>S</a:t>
            </a:r>
            <a:r>
              <a:rPr lang="en-US" altLang="en-US" sz="1800" b="1" dirty="0" err="1">
                <a:solidFill>
                  <a:schemeClr val="tx1"/>
                </a:solidFill>
                <a:latin typeface="Trebuchet MS" panose="020B0603020202020204" pitchFamily="34" charset="0"/>
                <a:cs typeface="Arial" panose="020B0604020202020204" pitchFamily="34" charset="0"/>
              </a:rPr>
              <a:t>prijinul</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complementar</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pentru</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venit</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pentru</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tinerii</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fermieri</a:t>
            </a:r>
            <a:br>
              <a:rPr lang="ro-RO" altLang="en-US" sz="1800" b="1" dirty="0">
                <a:solidFill>
                  <a:schemeClr val="tx1"/>
                </a:solidFill>
                <a:latin typeface="Trebuchet MS" panose="020B0603020202020204" pitchFamily="34" charset="0"/>
                <a:cs typeface="Arial" panose="020B0604020202020204" pitchFamily="34" charset="0"/>
              </a:rPr>
            </a:br>
            <a:r>
              <a:rPr lang="en-US" altLang="en-US" sz="1800" b="1" dirty="0" err="1">
                <a:solidFill>
                  <a:schemeClr val="tx1"/>
                </a:solidFill>
                <a:latin typeface="Trebuchet MS" panose="020B0603020202020204" pitchFamily="34" charset="0"/>
                <a:cs typeface="Arial" panose="020B0604020202020204" pitchFamily="34" charset="0"/>
              </a:rPr>
              <a:t>intervenţia</a:t>
            </a:r>
            <a:r>
              <a:rPr lang="en-US" altLang="en-US" sz="1800" b="1" dirty="0">
                <a:solidFill>
                  <a:schemeClr val="tx1"/>
                </a:solidFill>
                <a:latin typeface="Trebuchet MS" panose="020B0603020202020204" pitchFamily="34" charset="0"/>
                <a:cs typeface="Arial" panose="020B0604020202020204" pitchFamily="34" charset="0"/>
              </a:rPr>
              <a:t> PD-03</a:t>
            </a:r>
            <a:r>
              <a:rPr lang="ro-RO" altLang="en-US" sz="1800" b="1" dirty="0">
                <a:solidFill>
                  <a:schemeClr val="tx1"/>
                </a:solidFill>
                <a:latin typeface="Trebuchet MS" panose="020B0603020202020204" pitchFamily="34" charset="0"/>
                <a:cs typeface="Arial" panose="020B0604020202020204" pitchFamily="34" charset="0"/>
              </a:rPr>
              <a:t> (</a:t>
            </a:r>
            <a:r>
              <a:rPr lang="en-US" altLang="en-US" sz="1800" b="1" dirty="0">
                <a:solidFill>
                  <a:schemeClr val="tx1"/>
                </a:solidFill>
                <a:latin typeface="Trebuchet MS" panose="020B0603020202020204" pitchFamily="34" charset="0"/>
                <a:cs typeface="Arial" panose="020B0604020202020204" pitchFamily="34" charset="0"/>
              </a:rPr>
              <a:t>CIS-YF</a:t>
            </a:r>
            <a:endParaRPr lang="ro-RO" altLang="en-US" sz="1800" b="1" dirty="0">
              <a:solidFill>
                <a:schemeClr val="tx1"/>
              </a:solidFill>
              <a:latin typeface="Trebuchet MS" panose="020B0603020202020204" pitchFamily="34" charset="0"/>
              <a:cs typeface="Arial" panose="020B0604020202020204" pitchFamily="34" charset="0"/>
            </a:endParaRPr>
          </a:p>
          <a:p>
            <a:pPr marL="0" indent="0" algn="just">
              <a:spcBef>
                <a:spcPts val="0"/>
              </a:spcBef>
              <a:buFont typeface="Wingdings 2" panose="05020102010507070707" pitchFamily="18" charset="2"/>
              <a:buNone/>
              <a:defRPr/>
            </a:pPr>
            <a:r>
              <a:rPr lang="ro-RO" sz="1800" b="1" dirty="0">
                <a:latin typeface="Trebuchet MS" panose="020B0603020202020204" pitchFamily="34" charset="0"/>
                <a:cs typeface="Arial" panose="020B0604020202020204" pitchFamily="34" charset="0"/>
              </a:rPr>
              <a:t>Sprijinul complementar pentru venit pentru tinerii fermieri</a:t>
            </a:r>
          </a:p>
          <a:p>
            <a:pPr algn="just">
              <a:spcBef>
                <a:spcPts val="0"/>
              </a:spcBef>
              <a:defRPr/>
            </a:pPr>
            <a:r>
              <a:rPr lang="ro-RO" sz="1800" dirty="0">
                <a:latin typeface="Trebuchet MS" panose="020B0603020202020204" pitchFamily="34" charset="0"/>
                <a:cs typeface="Arial" panose="020B0604020202020204" pitchFamily="34" charset="0"/>
              </a:rPr>
              <a:t>plată anuală care se acordă tinerilor fermieri eligibili pentru plata BISS, </a:t>
            </a:r>
          </a:p>
          <a:p>
            <a:pPr algn="just">
              <a:spcBef>
                <a:spcPts val="0"/>
              </a:spcBef>
              <a:defRPr/>
            </a:pPr>
            <a:r>
              <a:rPr lang="ro-RO" sz="1800" dirty="0">
                <a:latin typeface="Trebuchet MS" panose="020B0603020202020204" pitchFamily="34" charset="0"/>
                <a:cs typeface="Arial" panose="020B0604020202020204" pitchFamily="34" charset="0"/>
              </a:rPr>
              <a:t>vârsta de maximum 40 de ani în anul de cerere, </a:t>
            </a:r>
          </a:p>
          <a:p>
            <a:pPr algn="just">
              <a:spcBef>
                <a:spcPts val="0"/>
              </a:spcBef>
              <a:defRPr/>
            </a:pPr>
            <a:r>
              <a:rPr lang="ro-RO" sz="1800" dirty="0">
                <a:latin typeface="Trebuchet MS" panose="020B0603020202020204" pitchFamily="34" charset="0"/>
                <a:cs typeface="Arial" panose="020B0604020202020204" pitchFamily="34" charset="0"/>
              </a:rPr>
              <a:t>instalați pentru prima dată ca șef al exploatației</a:t>
            </a:r>
          </a:p>
          <a:p>
            <a:pPr marL="0" indent="0" algn="just">
              <a:spcBef>
                <a:spcPts val="0"/>
              </a:spcBef>
              <a:buNone/>
              <a:defRPr/>
            </a:pPr>
            <a:r>
              <a:rPr lang="ro-RO" sz="1800" b="1" dirty="0">
                <a:latin typeface="Trebuchet MS" panose="020B0603020202020204" pitchFamily="34" charset="0"/>
                <a:cs typeface="Arial" panose="020B0604020202020204" pitchFamily="34" charset="0"/>
              </a:rPr>
              <a:t>Tinerii fermieri trebuie să facă dovada formării sau a deținerii competențelor adecvate în domeniul agricol/agronomic.</a:t>
            </a:r>
            <a:endParaRPr lang="en-US" sz="1800" dirty="0">
              <a:latin typeface="Trebuchet MS" panose="020B0603020202020204" pitchFamily="34" charset="0"/>
              <a:cs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altLang="en-US" sz="1800" b="1" dirty="0">
                <a:solidFill>
                  <a:schemeClr val="tx1"/>
                </a:solidFill>
                <a:latin typeface="Trebuchet MS" panose="020B0603020202020204" pitchFamily="34" charset="0"/>
                <a:cs typeface="Arial" panose="020B0604020202020204" pitchFamily="34" charset="0"/>
              </a:rPr>
              <a:t>S</a:t>
            </a:r>
            <a:r>
              <a:rPr lang="en-US" altLang="en-US" sz="1800" b="1" dirty="0" err="1">
                <a:solidFill>
                  <a:schemeClr val="tx1"/>
                </a:solidFill>
                <a:latin typeface="Trebuchet MS" panose="020B0603020202020204" pitchFamily="34" charset="0"/>
                <a:cs typeface="Arial" panose="020B0604020202020204" pitchFamily="34" charset="0"/>
              </a:rPr>
              <a:t>prijinul</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complementar</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pentru</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venit</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pentru</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tinerii</a:t>
            </a: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fermieri</a:t>
            </a:r>
            <a:br>
              <a:rPr lang="ro-RO" altLang="en-US" sz="1800" b="1" dirty="0">
                <a:solidFill>
                  <a:schemeClr val="tx1"/>
                </a:solidFill>
                <a:latin typeface="Trebuchet MS" panose="020B0603020202020204" pitchFamily="34" charset="0"/>
                <a:cs typeface="Arial" panose="020B0604020202020204" pitchFamily="34" charset="0"/>
              </a:rPr>
            </a:br>
            <a:r>
              <a:rPr lang="en-US"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intervenţia</a:t>
            </a:r>
            <a:r>
              <a:rPr lang="en-US" altLang="en-US" sz="1800" b="1" dirty="0">
                <a:solidFill>
                  <a:schemeClr val="tx1"/>
                </a:solidFill>
                <a:latin typeface="Trebuchet MS" panose="020B0603020202020204" pitchFamily="34" charset="0"/>
                <a:cs typeface="Arial" panose="020B0604020202020204" pitchFamily="34" charset="0"/>
              </a:rPr>
              <a:t> PD-03</a:t>
            </a:r>
            <a:r>
              <a:rPr lang="ro-RO" altLang="en-US" sz="1800" b="1" dirty="0">
                <a:solidFill>
                  <a:schemeClr val="tx1"/>
                </a:solidFill>
                <a:latin typeface="Trebuchet MS" panose="020B0603020202020204" pitchFamily="34" charset="0"/>
                <a:cs typeface="Arial" panose="020B0604020202020204" pitchFamily="34" charset="0"/>
              </a:rPr>
              <a:t> (</a:t>
            </a:r>
            <a:r>
              <a:rPr lang="en-US" altLang="en-US" sz="1800" b="1" dirty="0">
                <a:solidFill>
                  <a:schemeClr val="tx1"/>
                </a:solidFill>
                <a:latin typeface="Trebuchet MS" panose="020B0603020202020204" pitchFamily="34" charset="0"/>
                <a:cs typeface="Arial" panose="020B0604020202020204" pitchFamily="34" charset="0"/>
              </a:rPr>
              <a:t>CIS-YF</a:t>
            </a:r>
            <a:r>
              <a:rPr lang="ro-RO" altLang="en-US" sz="1800" b="1" dirty="0">
                <a:solidFill>
                  <a:schemeClr val="tx1"/>
                </a:solidFill>
                <a:latin typeface="Trebuchet MS" panose="020B0603020202020204" pitchFamily="34" charset="0"/>
                <a:cs typeface="Arial" panose="020B0604020202020204" pitchFamily="34" charset="0"/>
              </a:rPr>
              <a:t>)</a:t>
            </a:r>
            <a:r>
              <a:rPr lang="en-US" altLang="en-US" sz="1800" b="1" dirty="0">
                <a:solidFill>
                  <a:schemeClr val="tx1"/>
                </a:solidFill>
                <a:latin typeface="Trebuchet MS" panose="020B0603020202020204" pitchFamily="34" charset="0"/>
                <a:cs typeface="Arial" panose="020B0604020202020204" pitchFamily="34" charset="0"/>
              </a:rPr>
              <a:t> </a:t>
            </a:r>
            <a:endParaRPr lang="en-US" sz="1800" dirty="0"/>
          </a:p>
        </p:txBody>
      </p:sp>
      <p:sp>
        <p:nvSpPr>
          <p:cNvPr id="3" name="Content Placeholder 2"/>
          <p:cNvSpPr>
            <a:spLocks noGrp="1"/>
          </p:cNvSpPr>
          <p:nvPr>
            <p:ph sz="quarter" idx="1"/>
          </p:nvPr>
        </p:nvSpPr>
        <p:spPr>
          <a:xfrm>
            <a:off x="762000" y="1447800"/>
            <a:ext cx="7924800" cy="4572000"/>
          </a:xfrm>
        </p:spPr>
        <p:txBody>
          <a:bodyPr/>
          <a:lstStyle/>
          <a:p>
            <a:pPr algn="just"/>
            <a:endParaRPr lang="ro-RO" sz="1600" b="1" i="1" u="sng" dirty="0">
              <a:latin typeface="Trebuchet MS" panose="020B0603020202020204" pitchFamily="34" charset="0"/>
            </a:endParaRPr>
          </a:p>
          <a:p>
            <a:pPr marL="0" indent="0" algn="just">
              <a:buNone/>
            </a:pPr>
            <a:r>
              <a:rPr lang="ro-RO" sz="1800" b="1" i="1" u="sng" dirty="0">
                <a:latin typeface="Trebuchet MS" panose="020B0603020202020204" pitchFamily="34" charset="0"/>
              </a:rPr>
              <a:t>Pentru a fi şef al exploataţiei, </a:t>
            </a:r>
            <a:r>
              <a:rPr lang="ro-RO" sz="1800" b="1" i="1" dirty="0">
                <a:latin typeface="Trebuchet MS" panose="020B0603020202020204" pitchFamily="34" charset="0"/>
              </a:rPr>
              <a:t>tânărul fermier trebuie să îndeplinească</a:t>
            </a:r>
            <a:r>
              <a:rPr lang="ro-RO" sz="1800" b="1" i="1" u="sng" dirty="0">
                <a:latin typeface="Trebuchet MS" panose="020B0603020202020204" pitchFamily="34" charset="0"/>
              </a:rPr>
              <a:t> </a:t>
            </a:r>
            <a:r>
              <a:rPr lang="ro-RO" sz="1800" b="1" i="1" u="sng" dirty="0">
                <a:solidFill>
                  <a:srgbClr val="00B050"/>
                </a:solidFill>
                <a:latin typeface="Trebuchet MS" panose="020B0603020202020204" pitchFamily="34" charset="0"/>
              </a:rPr>
              <a:t>în</a:t>
            </a:r>
            <a:r>
              <a:rPr lang="ro-RO" sz="1800" b="1" i="1" u="sng" dirty="0">
                <a:latin typeface="Trebuchet MS" panose="020B0603020202020204" pitchFamily="34" charset="0"/>
              </a:rPr>
              <a:t> </a:t>
            </a:r>
            <a:r>
              <a:rPr lang="ro-RO" sz="1800" b="1" i="1" u="sng" dirty="0">
                <a:solidFill>
                  <a:srgbClr val="00B050"/>
                </a:solidFill>
                <a:latin typeface="Trebuchet MS" panose="020B0603020202020204" pitchFamily="34" charset="0"/>
              </a:rPr>
              <a:t>fiecare an de cerere</a:t>
            </a:r>
            <a:r>
              <a:rPr lang="ro-RO" sz="1800" b="1" i="1" u="sng" dirty="0">
                <a:latin typeface="Trebuchet MS" panose="020B0603020202020204" pitchFamily="34" charset="0"/>
              </a:rPr>
              <a:t>,</a:t>
            </a:r>
            <a:r>
              <a:rPr lang="ro-RO" sz="1800" b="1" i="1" dirty="0">
                <a:latin typeface="Trebuchet MS" panose="020B0603020202020204" pitchFamily="34" charset="0"/>
              </a:rPr>
              <a:t> următoarele condiţii:</a:t>
            </a:r>
            <a:endParaRPr lang="en-US" sz="1800" dirty="0">
              <a:latin typeface="Trebuchet MS" panose="020B0603020202020204" pitchFamily="34" charset="0"/>
            </a:endParaRPr>
          </a:p>
          <a:p>
            <a:pPr marL="0" indent="0" algn="just">
              <a:buNone/>
            </a:pPr>
            <a:r>
              <a:rPr lang="ro-RO" sz="1800" dirty="0">
                <a:latin typeface="Trebuchet MS" panose="020B0603020202020204" pitchFamily="34" charset="0"/>
              </a:rPr>
              <a:t>a) să deţină controlul privind luarea deciziilor referitoare la gestionarea exploataţiei agricole, în cazul persoanelor fizice/persoanelor fizice autorizate/întreprinderilor individuale/întreprinderilor familiale;</a:t>
            </a:r>
            <a:endParaRPr lang="en-US" sz="1800" dirty="0">
              <a:latin typeface="Trebuchet MS" panose="020B0603020202020204" pitchFamily="34" charset="0"/>
            </a:endParaRPr>
          </a:p>
          <a:p>
            <a:pPr marL="0" indent="0" algn="just">
              <a:buNone/>
            </a:pPr>
            <a:r>
              <a:rPr lang="ro-RO" sz="1800" dirty="0">
                <a:latin typeface="Trebuchet MS" panose="020B0603020202020204" pitchFamily="34" charset="0"/>
              </a:rPr>
              <a:t>b) în cazul persoanelor juridice controlul efectiv se dovedeşte prin:</a:t>
            </a:r>
            <a:endParaRPr lang="en-US" sz="1800" dirty="0">
              <a:latin typeface="Trebuchet MS" panose="020B0603020202020204" pitchFamily="34" charset="0"/>
            </a:endParaRPr>
          </a:p>
          <a:p>
            <a:pPr marL="0" indent="0" algn="just">
              <a:buNone/>
            </a:pPr>
            <a:r>
              <a:rPr lang="ro-RO" sz="1800" dirty="0">
                <a:latin typeface="Trebuchet MS" panose="020B0603020202020204" pitchFamily="34" charset="0"/>
              </a:rPr>
              <a:t>- exercitarea de către tânărul fermier a calităţii de </a:t>
            </a:r>
            <a:r>
              <a:rPr lang="ro-RO" sz="1800" b="1" dirty="0">
                <a:latin typeface="Trebuchet MS" panose="020B0603020202020204" pitchFamily="34" charset="0"/>
              </a:rPr>
              <a:t>asociat unic</a:t>
            </a:r>
            <a:r>
              <a:rPr lang="ro-RO" sz="1800" dirty="0">
                <a:latin typeface="Trebuchet MS" panose="020B0603020202020204" pitchFamily="34" charset="0"/>
              </a:rPr>
              <a:t>; sau</a:t>
            </a:r>
            <a:endParaRPr lang="en-US" sz="1800" dirty="0">
              <a:latin typeface="Trebuchet MS" panose="020B0603020202020204" pitchFamily="34" charset="0"/>
            </a:endParaRPr>
          </a:p>
          <a:p>
            <a:pPr marL="0" indent="0" algn="just">
              <a:buNone/>
            </a:pPr>
            <a:r>
              <a:rPr lang="ro-RO" sz="1800" dirty="0">
                <a:latin typeface="Trebuchet MS" panose="020B0603020202020204" pitchFamily="34" charset="0"/>
              </a:rPr>
              <a:t>- exercitarea de către tânărul fermier cumulativ a calităţii de </a:t>
            </a:r>
            <a:r>
              <a:rPr lang="ro-RO" sz="1800" b="1" dirty="0">
                <a:latin typeface="Trebuchet MS" panose="020B0603020202020204" pitchFamily="34" charset="0"/>
              </a:rPr>
              <a:t>acţionar majoritar</a:t>
            </a:r>
            <a:r>
              <a:rPr lang="ro-RO" sz="1800" dirty="0">
                <a:latin typeface="Trebuchet MS" panose="020B0603020202020204" pitchFamily="34" charset="0"/>
              </a:rPr>
              <a:t> (deţinerea a 50% + 1 din </a:t>
            </a:r>
            <a:r>
              <a:rPr lang="ro-RO" sz="1800" b="1" dirty="0">
                <a:latin typeface="Trebuchet MS" panose="020B0603020202020204" pitchFamily="34" charset="0"/>
              </a:rPr>
              <a:t>acţiuni</a:t>
            </a:r>
            <a:r>
              <a:rPr lang="ro-RO" sz="1800" dirty="0">
                <a:latin typeface="Trebuchet MS" panose="020B0603020202020204" pitchFamily="34" charset="0"/>
              </a:rPr>
              <a:t>) şi administrator/manager; sau </a:t>
            </a:r>
            <a:endParaRPr lang="en-US" sz="1800" dirty="0">
              <a:latin typeface="Trebuchet MS" panose="020B0603020202020204" pitchFamily="34" charset="0"/>
            </a:endParaRPr>
          </a:p>
          <a:p>
            <a:pPr marL="0" indent="0" algn="just">
              <a:buNone/>
            </a:pPr>
            <a:r>
              <a:rPr lang="ro-RO" sz="1800" dirty="0">
                <a:latin typeface="Trebuchet MS" panose="020B0603020202020204" pitchFamily="34" charset="0"/>
              </a:rPr>
              <a:t>- </a:t>
            </a:r>
            <a:r>
              <a:rPr lang="ro-RO" sz="1800" dirty="0">
                <a:solidFill>
                  <a:srgbClr val="00B050"/>
                </a:solidFill>
                <a:latin typeface="Trebuchet MS" panose="020B0603020202020204" pitchFamily="34" charset="0"/>
              </a:rPr>
              <a:t>exercitarea de către tânărul fermier cumulativ a calităţii de  </a:t>
            </a:r>
            <a:r>
              <a:rPr lang="ro-RO" sz="1800" b="1" dirty="0">
                <a:solidFill>
                  <a:srgbClr val="00B050"/>
                </a:solidFill>
                <a:latin typeface="Trebuchet MS" panose="020B0603020202020204" pitchFamily="34" charset="0"/>
              </a:rPr>
              <a:t>asociat majoritar</a:t>
            </a:r>
            <a:r>
              <a:rPr lang="ro-RO" sz="1800" dirty="0">
                <a:solidFill>
                  <a:srgbClr val="00B050"/>
                </a:solidFill>
                <a:latin typeface="Trebuchet MS" panose="020B0603020202020204" pitchFamily="34" charset="0"/>
              </a:rPr>
              <a:t> (deţinerea a 50% + 1 din </a:t>
            </a:r>
            <a:r>
              <a:rPr lang="ro-RO" sz="1800" b="1" dirty="0">
                <a:solidFill>
                  <a:srgbClr val="00B050"/>
                </a:solidFill>
                <a:latin typeface="Trebuchet MS" panose="020B0603020202020204" pitchFamily="34" charset="0"/>
              </a:rPr>
              <a:t>părţi sociale</a:t>
            </a:r>
            <a:r>
              <a:rPr lang="ro-RO" sz="1800" dirty="0">
                <a:solidFill>
                  <a:srgbClr val="00B050"/>
                </a:solidFill>
                <a:latin typeface="Trebuchet MS" panose="020B0603020202020204" pitchFamily="34" charset="0"/>
              </a:rPr>
              <a:t>) şi administrator/manager.</a:t>
            </a:r>
            <a:endParaRPr lang="en-US" sz="1800" dirty="0">
              <a:solidFill>
                <a:srgbClr val="00B050"/>
              </a:solidFill>
              <a:latin typeface="Trebuchet MS" panose="020B0603020202020204" pitchFamily="34" charset="0"/>
            </a:endParaRPr>
          </a:p>
        </p:txBody>
      </p:sp>
    </p:spTree>
    <p:extLst>
      <p:ext uri="{BB962C8B-B14F-4D97-AF65-F5344CB8AC3E}">
        <p14:creationId xmlns:p14="http://schemas.microsoft.com/office/powerpoint/2010/main" val="33950842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9903B4B2-4370-47A9-91AE-09C60CAC0B70}"/>
              </a:ext>
            </a:extLst>
          </p:cNvPr>
          <p:cNvSpPr>
            <a:spLocks noGrp="1"/>
          </p:cNvSpPr>
          <p:nvPr>
            <p:ph type="title"/>
          </p:nvPr>
        </p:nvSpPr>
        <p:spPr>
          <a:xfrm>
            <a:off x="883118" y="381000"/>
            <a:ext cx="7772400" cy="838200"/>
          </a:xfrm>
        </p:spPr>
        <p:txBody>
          <a:bodyPr/>
          <a:lstStyle/>
          <a:p>
            <a:pPr algn="ctr"/>
            <a:r>
              <a:rPr lang="ro-RO" altLang="en-US" sz="1600" b="1" dirty="0">
                <a:solidFill>
                  <a:schemeClr val="tx1"/>
                </a:solidFill>
                <a:latin typeface="Trebuchet MS" panose="020B0603020202020204" pitchFamily="34" charset="0"/>
                <a:cs typeface="Arial" panose="020B0604020202020204" pitchFamily="34" charset="0"/>
              </a:rPr>
              <a:t>S</a:t>
            </a:r>
            <a:r>
              <a:rPr lang="en-US" altLang="en-US" sz="1600" b="1" dirty="0" err="1">
                <a:solidFill>
                  <a:schemeClr val="tx1"/>
                </a:solidFill>
                <a:latin typeface="Trebuchet MS" panose="020B0603020202020204" pitchFamily="34" charset="0"/>
                <a:cs typeface="Arial" panose="020B0604020202020204" pitchFamily="34" charset="0"/>
              </a:rPr>
              <a:t>prijinul</a:t>
            </a:r>
            <a:r>
              <a:rPr lang="en-US" altLang="en-US" sz="1600" b="1" dirty="0">
                <a:solidFill>
                  <a:schemeClr val="tx1"/>
                </a:solidFill>
                <a:latin typeface="Trebuchet MS" panose="020B0603020202020204" pitchFamily="34" charset="0"/>
                <a:cs typeface="Arial" panose="020B0604020202020204" pitchFamily="34" charset="0"/>
              </a:rPr>
              <a:t> </a:t>
            </a:r>
            <a:r>
              <a:rPr lang="en-US" altLang="en-US" sz="1600" b="1" dirty="0" err="1">
                <a:solidFill>
                  <a:schemeClr val="tx1"/>
                </a:solidFill>
                <a:latin typeface="Trebuchet MS" panose="020B0603020202020204" pitchFamily="34" charset="0"/>
                <a:cs typeface="Arial" panose="020B0604020202020204" pitchFamily="34" charset="0"/>
              </a:rPr>
              <a:t>complementar</a:t>
            </a:r>
            <a:r>
              <a:rPr lang="en-US" altLang="en-US" sz="1600" b="1" dirty="0">
                <a:solidFill>
                  <a:schemeClr val="tx1"/>
                </a:solidFill>
                <a:latin typeface="Trebuchet MS" panose="020B0603020202020204" pitchFamily="34" charset="0"/>
                <a:cs typeface="Arial" panose="020B0604020202020204" pitchFamily="34" charset="0"/>
              </a:rPr>
              <a:t> </a:t>
            </a:r>
            <a:r>
              <a:rPr lang="en-US" altLang="en-US" sz="1600" b="1" dirty="0" err="1">
                <a:solidFill>
                  <a:schemeClr val="tx1"/>
                </a:solidFill>
                <a:latin typeface="Trebuchet MS" panose="020B0603020202020204" pitchFamily="34" charset="0"/>
                <a:cs typeface="Arial" panose="020B0604020202020204" pitchFamily="34" charset="0"/>
              </a:rPr>
              <a:t>pentru</a:t>
            </a:r>
            <a:r>
              <a:rPr lang="en-US" altLang="en-US" sz="1600" b="1" dirty="0">
                <a:solidFill>
                  <a:schemeClr val="tx1"/>
                </a:solidFill>
                <a:latin typeface="Trebuchet MS" panose="020B0603020202020204" pitchFamily="34" charset="0"/>
                <a:cs typeface="Arial" panose="020B0604020202020204" pitchFamily="34" charset="0"/>
              </a:rPr>
              <a:t> </a:t>
            </a:r>
            <a:r>
              <a:rPr lang="en-US" altLang="en-US" sz="1600" b="1" dirty="0" err="1">
                <a:solidFill>
                  <a:schemeClr val="tx1"/>
                </a:solidFill>
                <a:latin typeface="Trebuchet MS" panose="020B0603020202020204" pitchFamily="34" charset="0"/>
                <a:cs typeface="Arial" panose="020B0604020202020204" pitchFamily="34" charset="0"/>
              </a:rPr>
              <a:t>venit</a:t>
            </a:r>
            <a:r>
              <a:rPr lang="en-US" altLang="en-US" sz="1600" b="1" dirty="0">
                <a:solidFill>
                  <a:schemeClr val="tx1"/>
                </a:solidFill>
                <a:latin typeface="Trebuchet MS" panose="020B0603020202020204" pitchFamily="34" charset="0"/>
                <a:cs typeface="Arial" panose="020B0604020202020204" pitchFamily="34" charset="0"/>
              </a:rPr>
              <a:t> </a:t>
            </a:r>
            <a:r>
              <a:rPr lang="en-US" altLang="en-US" sz="1600" b="1" dirty="0" err="1">
                <a:solidFill>
                  <a:schemeClr val="tx1"/>
                </a:solidFill>
                <a:latin typeface="Trebuchet MS" panose="020B0603020202020204" pitchFamily="34" charset="0"/>
                <a:cs typeface="Arial" panose="020B0604020202020204" pitchFamily="34" charset="0"/>
              </a:rPr>
              <a:t>pentru</a:t>
            </a:r>
            <a:r>
              <a:rPr lang="en-US" altLang="en-US" sz="1600" b="1" dirty="0">
                <a:solidFill>
                  <a:schemeClr val="tx1"/>
                </a:solidFill>
                <a:latin typeface="Trebuchet MS" panose="020B0603020202020204" pitchFamily="34" charset="0"/>
                <a:cs typeface="Arial" panose="020B0604020202020204" pitchFamily="34" charset="0"/>
              </a:rPr>
              <a:t> </a:t>
            </a:r>
            <a:r>
              <a:rPr lang="en-US" altLang="en-US" sz="1600" b="1" dirty="0" err="1">
                <a:solidFill>
                  <a:schemeClr val="tx1"/>
                </a:solidFill>
                <a:latin typeface="Trebuchet MS" panose="020B0603020202020204" pitchFamily="34" charset="0"/>
                <a:cs typeface="Arial" panose="020B0604020202020204" pitchFamily="34" charset="0"/>
              </a:rPr>
              <a:t>tinerii</a:t>
            </a:r>
            <a:r>
              <a:rPr lang="en-US" altLang="en-US" sz="1600" b="1" dirty="0">
                <a:solidFill>
                  <a:schemeClr val="tx1"/>
                </a:solidFill>
                <a:latin typeface="Trebuchet MS" panose="020B0603020202020204" pitchFamily="34" charset="0"/>
                <a:cs typeface="Arial" panose="020B0604020202020204" pitchFamily="34" charset="0"/>
              </a:rPr>
              <a:t> </a:t>
            </a:r>
            <a:r>
              <a:rPr lang="en-US" altLang="en-US" sz="1600" b="1" dirty="0" err="1">
                <a:solidFill>
                  <a:schemeClr val="tx1"/>
                </a:solidFill>
                <a:latin typeface="Trebuchet MS" panose="020B0603020202020204" pitchFamily="34" charset="0"/>
                <a:cs typeface="Arial" panose="020B0604020202020204" pitchFamily="34" charset="0"/>
              </a:rPr>
              <a:t>fermieri</a:t>
            </a:r>
            <a:br>
              <a:rPr lang="ro-RO" altLang="en-US" sz="1600" b="1" dirty="0">
                <a:solidFill>
                  <a:schemeClr val="tx1"/>
                </a:solidFill>
                <a:latin typeface="Trebuchet MS" panose="020B0603020202020204" pitchFamily="34" charset="0"/>
                <a:cs typeface="Arial" panose="020B0604020202020204" pitchFamily="34" charset="0"/>
              </a:rPr>
            </a:br>
            <a:r>
              <a:rPr lang="en-US" altLang="en-US" sz="1600" b="1" dirty="0" err="1">
                <a:solidFill>
                  <a:schemeClr val="tx1"/>
                </a:solidFill>
                <a:latin typeface="Trebuchet MS" panose="020B0603020202020204" pitchFamily="34" charset="0"/>
                <a:cs typeface="Arial" panose="020B0604020202020204" pitchFamily="34" charset="0"/>
              </a:rPr>
              <a:t>intervenţia</a:t>
            </a:r>
            <a:r>
              <a:rPr lang="en-US" altLang="en-US" sz="1600" b="1" dirty="0">
                <a:solidFill>
                  <a:schemeClr val="tx1"/>
                </a:solidFill>
                <a:latin typeface="Trebuchet MS" panose="020B0603020202020204" pitchFamily="34" charset="0"/>
                <a:cs typeface="Arial" panose="020B0604020202020204" pitchFamily="34" charset="0"/>
              </a:rPr>
              <a:t> PD-03</a:t>
            </a:r>
            <a:r>
              <a:rPr lang="ro-RO" altLang="en-US" sz="1600" b="1" dirty="0">
                <a:solidFill>
                  <a:schemeClr val="tx1"/>
                </a:solidFill>
                <a:latin typeface="Trebuchet MS" panose="020B0603020202020204" pitchFamily="34" charset="0"/>
                <a:cs typeface="Arial" panose="020B0604020202020204" pitchFamily="34" charset="0"/>
              </a:rPr>
              <a:t> (</a:t>
            </a:r>
            <a:r>
              <a:rPr lang="en-US" altLang="en-US" sz="1600" b="1" dirty="0">
                <a:solidFill>
                  <a:schemeClr val="tx1"/>
                </a:solidFill>
                <a:latin typeface="Trebuchet MS" panose="020B0603020202020204" pitchFamily="34" charset="0"/>
                <a:cs typeface="Arial" panose="020B0604020202020204" pitchFamily="34" charset="0"/>
              </a:rPr>
              <a:t>CIS-YF</a:t>
            </a:r>
            <a:r>
              <a:rPr lang="ro-RO" altLang="en-US" sz="1600" b="1" dirty="0">
                <a:solidFill>
                  <a:schemeClr val="tx1"/>
                </a:solidFill>
                <a:latin typeface="Trebuchet MS" panose="020B0603020202020204" pitchFamily="34" charset="0"/>
                <a:cs typeface="Arial" panose="020B0604020202020204" pitchFamily="34" charset="0"/>
              </a:rPr>
              <a:t>)</a:t>
            </a:r>
            <a:r>
              <a:rPr lang="en-US" altLang="en-US" sz="1600" b="1" dirty="0">
                <a:solidFill>
                  <a:schemeClr val="tx1"/>
                </a:solidFill>
                <a:latin typeface="Trebuchet MS" panose="020B0603020202020204" pitchFamily="34" charset="0"/>
                <a:cs typeface="Arial" panose="020B0604020202020204" pitchFamily="34" charset="0"/>
              </a:rPr>
              <a:t> </a:t>
            </a:r>
            <a:endParaRPr lang="en-US" altLang="en-US" sz="1600" dirty="0">
              <a:solidFill>
                <a:schemeClr val="tx1"/>
              </a:solidFill>
              <a:latin typeface="Trebuchet MS" panose="020B0603020202020204" pitchFamily="34" charset="0"/>
            </a:endParaRPr>
          </a:p>
        </p:txBody>
      </p:sp>
      <p:sp>
        <p:nvSpPr>
          <p:cNvPr id="3" name="Content Placeholder 2">
            <a:extLst>
              <a:ext uri="{FF2B5EF4-FFF2-40B4-BE49-F238E27FC236}">
                <a16:creationId xmlns:a16="http://schemas.microsoft.com/office/drawing/2014/main" id="{792A8BD5-DC12-4632-B434-B0D9B579A476}"/>
              </a:ext>
            </a:extLst>
          </p:cNvPr>
          <p:cNvSpPr>
            <a:spLocks noGrp="1"/>
          </p:cNvSpPr>
          <p:nvPr>
            <p:ph sz="quarter" idx="1"/>
          </p:nvPr>
        </p:nvSpPr>
        <p:spPr>
          <a:xfrm>
            <a:off x="304800" y="1371600"/>
            <a:ext cx="8382000" cy="4953000"/>
          </a:xfrm>
        </p:spPr>
        <p:txBody>
          <a:bodyPr/>
          <a:lstStyle/>
          <a:p>
            <a:pPr marL="0" indent="0" algn="just">
              <a:buFont typeface="Wingdings 2" panose="05020102010507070707" pitchFamily="18" charset="2"/>
              <a:buNone/>
              <a:defRPr/>
            </a:pPr>
            <a:r>
              <a:rPr lang="en-US" sz="1600" dirty="0" err="1">
                <a:latin typeface="Trebuchet MS" panose="020B0603020202020204" pitchFamily="34" charset="0"/>
                <a:cs typeface="Arial" panose="020B0604020202020204" pitchFamily="34" charset="0"/>
              </a:rPr>
              <a:t>Sprijinul</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aferent</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intervenției</a:t>
            </a:r>
            <a:r>
              <a:rPr lang="en-US" sz="1600" dirty="0">
                <a:latin typeface="Trebuchet MS" panose="020B0603020202020204" pitchFamily="34" charset="0"/>
                <a:cs typeface="Arial" panose="020B0604020202020204" pitchFamily="34" charset="0"/>
              </a:rPr>
              <a:t> CIS-YF se </a:t>
            </a:r>
            <a:r>
              <a:rPr lang="en-US" sz="1600" dirty="0" err="1">
                <a:latin typeface="Trebuchet MS" panose="020B0603020202020204" pitchFamily="34" charset="0"/>
                <a:cs typeface="Arial" panose="020B0604020202020204" pitchFamily="34" charset="0"/>
              </a:rPr>
              <a:t>poate</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solicita</a:t>
            </a:r>
            <a:r>
              <a:rPr lang="en-US" sz="1600" dirty="0">
                <a:latin typeface="Trebuchet MS" panose="020B0603020202020204" pitchFamily="34" charset="0"/>
                <a:cs typeface="Arial" panose="020B0604020202020204" pitchFamily="34" charset="0"/>
              </a:rPr>
              <a:t> de </a:t>
            </a:r>
            <a:r>
              <a:rPr lang="en-US" sz="1600" dirty="0" err="1">
                <a:latin typeface="Trebuchet MS" panose="020B0603020202020204" pitchFamily="34" charset="0"/>
                <a:cs typeface="Arial" panose="020B0604020202020204" pitchFamily="34" charset="0"/>
              </a:rPr>
              <a:t>către</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fermieri</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în</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cadrul</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cererii</a:t>
            </a:r>
            <a:r>
              <a:rPr lang="en-US" sz="1600" dirty="0">
                <a:latin typeface="Trebuchet MS" panose="020B0603020202020204" pitchFamily="34" charset="0"/>
                <a:cs typeface="Arial" panose="020B0604020202020204" pitchFamily="34" charset="0"/>
              </a:rPr>
              <a:t> de </a:t>
            </a:r>
            <a:r>
              <a:rPr lang="en-US" sz="1600" dirty="0" err="1">
                <a:latin typeface="Trebuchet MS" panose="020B0603020202020204" pitchFamily="34" charset="0"/>
                <a:cs typeface="Arial" panose="020B0604020202020204" pitchFamily="34" charset="0"/>
              </a:rPr>
              <a:t>plată</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în</a:t>
            </a:r>
            <a:r>
              <a:rPr lang="en-US" sz="1600" dirty="0">
                <a:latin typeface="Trebuchet MS" panose="020B0603020202020204" pitchFamily="34" charset="0"/>
                <a:cs typeface="Arial" panose="020B0604020202020204" pitchFamily="34" charset="0"/>
              </a:rPr>
              <a:t> maximum 24 de </a:t>
            </a:r>
            <a:r>
              <a:rPr lang="en-US" sz="1600" dirty="0" err="1">
                <a:latin typeface="Trebuchet MS" panose="020B0603020202020204" pitchFamily="34" charset="0"/>
                <a:cs typeface="Arial" panose="020B0604020202020204" pitchFamily="34" charset="0"/>
              </a:rPr>
              <a:t>luni</a:t>
            </a:r>
            <a:r>
              <a:rPr lang="en-US" sz="1600" dirty="0">
                <a:latin typeface="Trebuchet MS" panose="020B0603020202020204" pitchFamily="34" charset="0"/>
                <a:cs typeface="Arial" panose="020B0604020202020204" pitchFamily="34" charset="0"/>
              </a:rPr>
              <a:t>, </a:t>
            </a:r>
            <a:r>
              <a:rPr lang="en-US" sz="1600" b="1" dirty="0">
                <a:latin typeface="Trebuchet MS" panose="020B0603020202020204" pitchFamily="34" charset="0"/>
                <a:cs typeface="Arial" panose="020B0604020202020204" pitchFamily="34" charset="0"/>
              </a:rPr>
              <a:t>de la </a:t>
            </a:r>
            <a:r>
              <a:rPr lang="en-US" sz="1600" b="1" dirty="0" err="1">
                <a:latin typeface="Trebuchet MS" panose="020B0603020202020204" pitchFamily="34" charset="0"/>
                <a:cs typeface="Arial" panose="020B0604020202020204" pitchFamily="34" charset="0"/>
              </a:rPr>
              <a:t>instalarea</a:t>
            </a:r>
            <a:r>
              <a:rPr lang="en-US" sz="1600" b="1" dirty="0">
                <a:latin typeface="Trebuchet MS" panose="020B0603020202020204" pitchFamily="34" charset="0"/>
                <a:cs typeface="Arial" panose="020B0604020202020204" pitchFamily="34" charset="0"/>
              </a:rPr>
              <a:t> ca </a:t>
            </a:r>
            <a:r>
              <a:rPr lang="en-US" sz="1600" b="1" dirty="0" err="1">
                <a:latin typeface="Trebuchet MS" panose="020B0603020202020204" pitchFamily="34" charset="0"/>
                <a:cs typeface="Arial" panose="020B0604020202020204" pitchFamily="34" charset="0"/>
              </a:rPr>
              <a:t>tânăr</a:t>
            </a:r>
            <a:r>
              <a:rPr lang="en-US" sz="1600" b="1" dirty="0">
                <a:latin typeface="Trebuchet MS" panose="020B0603020202020204" pitchFamily="34" charset="0"/>
                <a:cs typeface="Arial" panose="020B0604020202020204" pitchFamily="34" charset="0"/>
              </a:rPr>
              <a:t> </a:t>
            </a:r>
            <a:r>
              <a:rPr lang="en-US" sz="1600" b="1" dirty="0" err="1">
                <a:latin typeface="Trebuchet MS" panose="020B0603020202020204" pitchFamily="34" charset="0"/>
                <a:cs typeface="Arial" panose="020B0604020202020204" pitchFamily="34" charset="0"/>
              </a:rPr>
              <a:t>fermier</a:t>
            </a:r>
            <a:r>
              <a:rPr lang="en-US" sz="1600" b="1" dirty="0">
                <a:latin typeface="Trebuchet MS" panose="020B0603020202020204" pitchFamily="34" charset="0"/>
                <a:cs typeface="Arial" panose="020B0604020202020204" pitchFamily="34" charset="0"/>
              </a:rPr>
              <a:t> pe </a:t>
            </a:r>
            <a:r>
              <a:rPr lang="en-US" sz="1600" b="1" dirty="0" err="1">
                <a:latin typeface="Trebuchet MS" panose="020B0603020202020204" pitchFamily="34" charset="0"/>
                <a:cs typeface="Arial" panose="020B0604020202020204" pitchFamily="34" charset="0"/>
              </a:rPr>
              <a:t>întreg</a:t>
            </a:r>
            <a:r>
              <a:rPr lang="en-US" sz="1600" b="1" dirty="0">
                <a:latin typeface="Trebuchet MS" panose="020B0603020202020204" pitchFamily="34" charset="0"/>
                <a:cs typeface="Arial" panose="020B0604020202020204" pitchFamily="34" charset="0"/>
              </a:rPr>
              <a:t> </a:t>
            </a:r>
            <a:r>
              <a:rPr lang="en-US" sz="1600" b="1" dirty="0" err="1">
                <a:latin typeface="Trebuchet MS" panose="020B0603020202020204" pitchFamily="34" charset="0"/>
                <a:cs typeface="Arial" panose="020B0604020202020204" pitchFamily="34" charset="0"/>
              </a:rPr>
              <a:t>teritoriul</a:t>
            </a:r>
            <a:r>
              <a:rPr lang="en-US" sz="1600" b="1" dirty="0">
                <a:latin typeface="Trebuchet MS" panose="020B0603020202020204" pitchFamily="34" charset="0"/>
                <a:cs typeface="Arial" panose="020B0604020202020204" pitchFamily="34" charset="0"/>
              </a:rPr>
              <a:t> </a:t>
            </a:r>
            <a:r>
              <a:rPr lang="en-US" sz="1600" b="1" dirty="0" err="1">
                <a:latin typeface="Trebuchet MS" panose="020B0603020202020204" pitchFamily="34" charset="0"/>
                <a:cs typeface="Arial" panose="020B0604020202020204" pitchFamily="34" charset="0"/>
              </a:rPr>
              <a:t>țării</a:t>
            </a:r>
            <a:r>
              <a:rPr lang="en-US" sz="1600" b="1" dirty="0">
                <a:latin typeface="Trebuchet MS" panose="020B0603020202020204" pitchFamily="34" charset="0"/>
                <a:cs typeface="Arial" panose="020B0604020202020204" pitchFamily="34" charset="0"/>
              </a:rPr>
              <a:t>,</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respectiv</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înființarea</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fermei</a:t>
            </a:r>
            <a:r>
              <a:rPr lang="en-US" sz="1600" dirty="0">
                <a:latin typeface="Trebuchet MS" panose="020B0603020202020204" pitchFamily="34" charset="0"/>
                <a:cs typeface="Arial" panose="020B0604020202020204" pitchFamily="34" charset="0"/>
              </a:rPr>
              <a:t>, cu </a:t>
            </a:r>
            <a:r>
              <a:rPr lang="en-US" sz="1600" dirty="0" err="1">
                <a:latin typeface="Trebuchet MS" panose="020B0603020202020204" pitchFamily="34" charset="0"/>
                <a:cs typeface="Arial" panose="020B0604020202020204" pitchFamily="34" charset="0"/>
              </a:rPr>
              <a:t>respectarea</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cumulativă</a:t>
            </a:r>
            <a:r>
              <a:rPr lang="en-US" sz="1600" dirty="0">
                <a:latin typeface="Trebuchet MS" panose="020B0603020202020204" pitchFamily="34" charset="0"/>
                <a:cs typeface="Arial" panose="020B0604020202020204" pitchFamily="34" charset="0"/>
              </a:rPr>
              <a:t> a </a:t>
            </a:r>
            <a:r>
              <a:rPr lang="ro-RO" sz="1600" dirty="0">
                <a:latin typeface="Trebuchet MS" panose="020B0603020202020204" pitchFamily="34" charset="0"/>
                <a:cs typeface="Arial" panose="020B0604020202020204" pitchFamily="34" charset="0"/>
              </a:rPr>
              <a:t>criteriilor de eligibilitate</a:t>
            </a:r>
            <a:endParaRPr lang="ro-RO" sz="1600" b="1" dirty="0">
              <a:latin typeface="Trebuchet MS" panose="020B0603020202020204" pitchFamily="34" charset="0"/>
              <a:cs typeface="Arial" panose="020B0604020202020204" pitchFamily="34" charset="0"/>
            </a:endParaRPr>
          </a:p>
          <a:p>
            <a:pPr marL="0" indent="0" algn="just">
              <a:buNone/>
              <a:defRPr/>
            </a:pPr>
            <a:r>
              <a:rPr lang="ro-RO" sz="1600" b="1" dirty="0">
                <a:latin typeface="Trebuchet MS" panose="020B0603020202020204" pitchFamily="34" charset="0"/>
                <a:cs typeface="Arial" panose="020B0604020202020204" pitchFamily="34" charset="0"/>
              </a:rPr>
              <a:t>Data instalării </a:t>
            </a:r>
            <a:r>
              <a:rPr lang="ro-RO" sz="1600" dirty="0">
                <a:latin typeface="Trebuchet MS" panose="020B0603020202020204" pitchFamily="34" charset="0"/>
                <a:cs typeface="Arial" panose="020B0604020202020204" pitchFamily="34" charset="0"/>
              </a:rPr>
              <a:t>reprezintă data la care un fermier, şef al exploataţiei agricole, s-a înregistrat pentru prima dată </a:t>
            </a:r>
            <a:r>
              <a:rPr lang="ro-RO" sz="1600" dirty="0">
                <a:solidFill>
                  <a:srgbClr val="00B050"/>
                </a:solidFill>
                <a:latin typeface="Trebuchet MS" panose="020B0603020202020204" pitchFamily="34" charset="0"/>
                <a:cs typeface="Arial" panose="020B0604020202020204" pitchFamily="34" charset="0"/>
              </a:rPr>
              <a:t>în Sistemul Integrat de Administrare și Control cu suprafeţe de teren agricol şi/sau cu animale</a:t>
            </a:r>
            <a:r>
              <a:rPr lang="ro-RO" sz="1600" dirty="0">
                <a:latin typeface="Trebuchet MS" panose="020B0603020202020204" pitchFamily="34" charset="0"/>
                <a:cs typeface="Arial" panose="020B0604020202020204" pitchFamily="34" charset="0"/>
              </a:rPr>
              <a:t>, indiferent de forma actuală de organizare.;</a:t>
            </a:r>
          </a:p>
          <a:p>
            <a:pPr marL="0" indent="0" algn="just">
              <a:buNone/>
              <a:defRPr/>
            </a:pPr>
            <a:r>
              <a:rPr lang="en-US" sz="1600" dirty="0" err="1">
                <a:solidFill>
                  <a:srgbClr val="00B050"/>
                </a:solidFill>
                <a:latin typeface="Trebuchet MS" panose="020B0603020202020204" pitchFamily="34" charset="0"/>
                <a:cs typeface="Arial" panose="020B0604020202020204" pitchFamily="34" charset="0"/>
              </a:rPr>
              <a:t>Verificarea</a:t>
            </a:r>
            <a:r>
              <a:rPr lang="en-US" sz="1600" dirty="0">
                <a:solidFill>
                  <a:srgbClr val="00B050"/>
                </a:solidFill>
                <a:latin typeface="Trebuchet MS" panose="020B0603020202020204" pitchFamily="34" charset="0"/>
                <a:cs typeface="Arial" panose="020B0604020202020204" pitchFamily="34" charset="0"/>
              </a:rPr>
              <a:t> </a:t>
            </a:r>
            <a:r>
              <a:rPr lang="en-US" sz="1600" dirty="0" err="1">
                <a:solidFill>
                  <a:srgbClr val="00B050"/>
                </a:solidFill>
                <a:latin typeface="Trebuchet MS" panose="020B0603020202020204" pitchFamily="34" charset="0"/>
                <a:cs typeface="Arial" panose="020B0604020202020204" pitchFamily="34" charset="0"/>
              </a:rPr>
              <a:t>condiției</a:t>
            </a:r>
            <a:r>
              <a:rPr lang="en-US" sz="1600" dirty="0">
                <a:solidFill>
                  <a:srgbClr val="00B050"/>
                </a:solidFill>
                <a:latin typeface="Trebuchet MS" panose="020B0603020202020204" pitchFamily="34" charset="0"/>
                <a:cs typeface="Arial" panose="020B0604020202020204" pitchFamily="34" charset="0"/>
              </a:rPr>
              <a:t> </a:t>
            </a:r>
            <a:r>
              <a:rPr lang="en-US" sz="1600" dirty="0" err="1">
                <a:solidFill>
                  <a:srgbClr val="00B050"/>
                </a:solidFill>
                <a:latin typeface="Trebuchet MS" panose="020B0603020202020204" pitchFamily="34" charset="0"/>
                <a:cs typeface="Arial" panose="020B0604020202020204" pitchFamily="34" charset="0"/>
              </a:rPr>
              <a:t>privind</a:t>
            </a:r>
            <a:r>
              <a:rPr lang="en-US" sz="1600" dirty="0">
                <a:solidFill>
                  <a:srgbClr val="00B050"/>
                </a:solidFill>
                <a:latin typeface="Trebuchet MS" panose="020B0603020202020204" pitchFamily="34" charset="0"/>
                <a:cs typeface="Arial" panose="020B0604020202020204" pitchFamily="34" charset="0"/>
              </a:rPr>
              <a:t> </a:t>
            </a:r>
            <a:r>
              <a:rPr lang="en-US" sz="1600" dirty="0" err="1">
                <a:solidFill>
                  <a:srgbClr val="00B050"/>
                </a:solidFill>
                <a:latin typeface="Trebuchet MS" panose="020B0603020202020204" pitchFamily="34" charset="0"/>
                <a:cs typeface="Arial" panose="020B0604020202020204" pitchFamily="34" charset="0"/>
              </a:rPr>
              <a:t>instalarea</a:t>
            </a:r>
            <a:r>
              <a:rPr lang="en-US" sz="1600" dirty="0">
                <a:solidFill>
                  <a:srgbClr val="00B050"/>
                </a:solidFill>
                <a:latin typeface="Trebuchet MS" panose="020B0603020202020204" pitchFamily="34" charset="0"/>
                <a:cs typeface="Arial" panose="020B0604020202020204" pitchFamily="34" charset="0"/>
              </a:rPr>
              <a:t> ca </a:t>
            </a:r>
            <a:r>
              <a:rPr lang="en-US" sz="1600" dirty="0" err="1">
                <a:solidFill>
                  <a:srgbClr val="00B050"/>
                </a:solidFill>
                <a:latin typeface="Trebuchet MS" panose="020B0603020202020204" pitchFamily="34" charset="0"/>
                <a:cs typeface="Arial" panose="020B0604020202020204" pitchFamily="34" charset="0"/>
              </a:rPr>
              <a:t>tânăr</a:t>
            </a:r>
            <a:r>
              <a:rPr lang="en-US" sz="1600" dirty="0">
                <a:solidFill>
                  <a:srgbClr val="00B050"/>
                </a:solidFill>
                <a:latin typeface="Trebuchet MS" panose="020B0603020202020204" pitchFamily="34" charset="0"/>
                <a:cs typeface="Arial" panose="020B0604020202020204" pitchFamily="34" charset="0"/>
              </a:rPr>
              <a:t> </a:t>
            </a:r>
            <a:r>
              <a:rPr lang="en-US" sz="1600" dirty="0" err="1">
                <a:solidFill>
                  <a:srgbClr val="00B050"/>
                </a:solidFill>
                <a:latin typeface="Trebuchet MS" panose="020B0603020202020204" pitchFamily="34" charset="0"/>
                <a:cs typeface="Arial" panose="020B0604020202020204" pitchFamily="34" charset="0"/>
              </a:rPr>
              <a:t>fermier</a:t>
            </a:r>
            <a:r>
              <a:rPr lang="en-US" sz="1600" dirty="0">
                <a:solidFill>
                  <a:srgbClr val="00B050"/>
                </a:solidFill>
                <a:latin typeface="Trebuchet MS" panose="020B0603020202020204" pitchFamily="34" charset="0"/>
                <a:cs typeface="Arial" panose="020B0604020202020204" pitchFamily="34" charset="0"/>
              </a:rPr>
              <a:t> se </a:t>
            </a:r>
            <a:r>
              <a:rPr lang="en-US" sz="1600" dirty="0" err="1">
                <a:solidFill>
                  <a:srgbClr val="00B050"/>
                </a:solidFill>
                <a:latin typeface="Trebuchet MS" panose="020B0603020202020204" pitchFamily="34" charset="0"/>
                <a:cs typeface="Arial" panose="020B0604020202020204" pitchFamily="34" charset="0"/>
              </a:rPr>
              <a:t>realizează</a:t>
            </a:r>
            <a:r>
              <a:rPr lang="en-US" sz="1600" dirty="0">
                <a:solidFill>
                  <a:srgbClr val="00B050"/>
                </a:solidFill>
                <a:latin typeface="Trebuchet MS" panose="020B0603020202020204" pitchFamily="34" charset="0"/>
                <a:cs typeface="Arial" panose="020B0604020202020204" pitchFamily="34" charset="0"/>
              </a:rPr>
              <a:t> </a:t>
            </a:r>
            <a:r>
              <a:rPr lang="en-US" sz="1600" dirty="0" err="1">
                <a:solidFill>
                  <a:srgbClr val="00B050"/>
                </a:solidFill>
                <a:latin typeface="Trebuchet MS" panose="020B0603020202020204" pitchFamily="34" charset="0"/>
                <a:cs typeface="Arial" panose="020B0604020202020204" pitchFamily="34" charset="0"/>
              </a:rPr>
              <a:t>prin</a:t>
            </a:r>
            <a:r>
              <a:rPr lang="en-US" sz="1600" dirty="0">
                <a:solidFill>
                  <a:srgbClr val="00B050"/>
                </a:solidFill>
                <a:latin typeface="Trebuchet MS" panose="020B0603020202020204" pitchFamily="34" charset="0"/>
                <a:cs typeface="Arial" panose="020B0604020202020204" pitchFamily="34" charset="0"/>
              </a:rPr>
              <a:t> </a:t>
            </a:r>
            <a:r>
              <a:rPr lang="en-US" sz="1600" dirty="0" err="1">
                <a:solidFill>
                  <a:srgbClr val="00B050"/>
                </a:solidFill>
                <a:latin typeface="Trebuchet MS" panose="020B0603020202020204" pitchFamily="34" charset="0"/>
                <a:cs typeface="Arial" panose="020B0604020202020204" pitchFamily="34" charset="0"/>
              </a:rPr>
              <a:t>verificarea</a:t>
            </a:r>
            <a:r>
              <a:rPr lang="en-US" sz="1600" dirty="0">
                <a:solidFill>
                  <a:srgbClr val="00B050"/>
                </a:solidFill>
                <a:latin typeface="Trebuchet MS" panose="020B0603020202020204" pitchFamily="34" charset="0"/>
                <a:cs typeface="Arial" panose="020B0604020202020204" pitchFamily="34" charset="0"/>
              </a:rPr>
              <a:t> </a:t>
            </a:r>
            <a:r>
              <a:rPr lang="en-US" sz="1600" dirty="0" err="1">
                <a:solidFill>
                  <a:srgbClr val="00B050"/>
                </a:solidFill>
                <a:latin typeface="Trebuchet MS" panose="020B0603020202020204" pitchFamily="34" charset="0"/>
                <a:cs typeface="Arial" panose="020B0604020202020204" pitchFamily="34" charset="0"/>
              </a:rPr>
              <a:t>istoricului</a:t>
            </a:r>
            <a:r>
              <a:rPr lang="en-US" sz="1600" dirty="0">
                <a:solidFill>
                  <a:srgbClr val="00B050"/>
                </a:solidFill>
                <a:latin typeface="Trebuchet MS" panose="020B0603020202020204" pitchFamily="34" charset="0"/>
                <a:cs typeface="Arial" panose="020B0604020202020204" pitchFamily="34" charset="0"/>
              </a:rPr>
              <a:t> </a:t>
            </a:r>
            <a:r>
              <a:rPr lang="en-US" sz="1600" dirty="0" err="1">
                <a:solidFill>
                  <a:srgbClr val="00B050"/>
                </a:solidFill>
                <a:latin typeface="Trebuchet MS" panose="020B0603020202020204" pitchFamily="34" charset="0"/>
                <a:cs typeface="Arial" panose="020B0604020202020204" pitchFamily="34" charset="0"/>
              </a:rPr>
              <a:t>fermierului</a:t>
            </a:r>
            <a:r>
              <a:rPr lang="en-US" sz="1600" dirty="0">
                <a:solidFill>
                  <a:srgbClr val="00B050"/>
                </a:solidFill>
                <a:latin typeface="Trebuchet MS" panose="020B0603020202020204" pitchFamily="34" charset="0"/>
                <a:cs typeface="Arial" panose="020B0604020202020204" pitchFamily="34" charset="0"/>
              </a:rPr>
              <a:t> </a:t>
            </a:r>
            <a:r>
              <a:rPr lang="en-US" sz="1600" dirty="0" err="1">
                <a:solidFill>
                  <a:srgbClr val="00B050"/>
                </a:solidFill>
                <a:latin typeface="Trebuchet MS" panose="020B0603020202020204" pitchFamily="34" charset="0"/>
                <a:cs typeface="Arial" panose="020B0604020202020204" pitchFamily="34" charset="0"/>
              </a:rPr>
              <a:t>în</a:t>
            </a:r>
            <a:r>
              <a:rPr lang="en-US" sz="1600" dirty="0">
                <a:solidFill>
                  <a:srgbClr val="00B050"/>
                </a:solidFill>
                <a:latin typeface="Trebuchet MS" panose="020B0603020202020204" pitchFamily="34" charset="0"/>
                <a:cs typeface="Arial" panose="020B0604020202020204" pitchFamily="34" charset="0"/>
              </a:rPr>
              <a:t> </a:t>
            </a:r>
            <a:r>
              <a:rPr lang="en-US" sz="1600" dirty="0" err="1">
                <a:solidFill>
                  <a:srgbClr val="00B050"/>
                </a:solidFill>
                <a:latin typeface="Trebuchet MS" panose="020B0603020202020204" pitchFamily="34" charset="0"/>
                <a:cs typeface="Arial" panose="020B0604020202020204" pitchFamily="34" charset="0"/>
              </a:rPr>
              <a:t>baza</a:t>
            </a:r>
            <a:r>
              <a:rPr lang="en-US" sz="1600" dirty="0">
                <a:solidFill>
                  <a:srgbClr val="00B050"/>
                </a:solidFill>
                <a:latin typeface="Trebuchet MS" panose="020B0603020202020204" pitchFamily="34" charset="0"/>
                <a:cs typeface="Arial" panose="020B0604020202020204" pitchFamily="34" charset="0"/>
              </a:rPr>
              <a:t> de date APIA.</a:t>
            </a:r>
          </a:p>
          <a:p>
            <a:pPr algn="just"/>
            <a:r>
              <a:rPr lang="ro-RO" sz="1600" dirty="0">
                <a:latin typeface="Trebuchet MS" panose="020B0603020202020204" pitchFamily="34" charset="0"/>
              </a:rPr>
              <a:t>Sprijinul aferent intervenţiei CIS-YF se acordă tinerilor fermieri noi, precum şi celor care au beneficiat parţial de acest sprijin în perioada de tranziţie la noul PAC 2021-2022, până la data-limită din cei 5 ani consecutivi, cu menţinerea condiţiilor de eligibilitate prevăzute la momentul acordării sprijinului.</a:t>
            </a:r>
            <a:endParaRPr lang="en-US" sz="1600" dirty="0">
              <a:latin typeface="Trebuchet MS" panose="020B0603020202020204" pitchFamily="34" charset="0"/>
            </a:endParaRPr>
          </a:p>
          <a:p>
            <a:pPr algn="just"/>
            <a:r>
              <a:rPr lang="ro-RO" sz="1600" dirty="0">
                <a:latin typeface="Trebuchet MS" panose="020B0603020202020204" pitchFamily="34" charset="0"/>
              </a:rPr>
              <a:t>În cazul fermierilor care au beneficiat parţial de schema pentru tinerii fermieri în perioada de tranziţie la noul PAC 2021-2022, din perioada de 5 ani consecutivi pentru care se acordă acest sprijin se scade numărul de ani care au trecut de la prima depunere a solicitării de sprijin pentru tinerii fermieri.</a:t>
            </a:r>
            <a:r>
              <a:rPr lang="en-US" sz="1600" dirty="0">
                <a:latin typeface="Trebuchet MS" panose="020B0603020202020204" pitchFamily="34" charset="0"/>
              </a:rPr>
              <a:t> </a:t>
            </a:r>
            <a:r>
              <a:rPr lang="en-US" sz="1600" dirty="0" err="1">
                <a:latin typeface="Trebuchet MS" panose="020B0603020202020204" pitchFamily="34" charset="0"/>
              </a:rPr>
              <a:t>Pentru</a:t>
            </a:r>
            <a:r>
              <a:rPr lang="en-US" sz="1600" dirty="0">
                <a:latin typeface="Trebuchet MS" panose="020B0603020202020204" pitchFamily="34" charset="0"/>
              </a:rPr>
              <a:t> ace</a:t>
            </a:r>
            <a:r>
              <a:rPr lang="ro-RO" sz="1600" dirty="0">
                <a:latin typeface="Trebuchet MS" panose="020B0603020202020204" pitchFamily="34" charset="0"/>
              </a:rPr>
              <a:t>ști fermieri condițiile de a fi șef al exploației/de a deține controlul efectiv trebuie îndeplinite în fiecare an de cerere și pe tot parcusul anului de cerere.</a:t>
            </a:r>
            <a:endParaRPr lang="en-US" sz="1600" dirty="0">
              <a:latin typeface="Trebuchet MS" panose="020B0603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pPr algn="ctr"/>
            <a:r>
              <a:rPr lang="ro-RO" altLang="en-US" sz="1600" b="1" dirty="0">
                <a:solidFill>
                  <a:schemeClr val="tx1"/>
                </a:solidFill>
                <a:latin typeface="Trebuchet MS" panose="020B0603020202020204" pitchFamily="34" charset="0"/>
                <a:cs typeface="Arial" panose="020B0604020202020204" pitchFamily="34" charset="0"/>
              </a:rPr>
              <a:t>S</a:t>
            </a:r>
            <a:r>
              <a:rPr lang="en-US" altLang="en-US" sz="1600" b="1" dirty="0" err="1">
                <a:solidFill>
                  <a:schemeClr val="tx1"/>
                </a:solidFill>
                <a:latin typeface="Trebuchet MS" panose="020B0603020202020204" pitchFamily="34" charset="0"/>
                <a:cs typeface="Arial" panose="020B0604020202020204" pitchFamily="34" charset="0"/>
              </a:rPr>
              <a:t>prijinul</a:t>
            </a:r>
            <a:r>
              <a:rPr lang="en-US" altLang="en-US" sz="1600" b="1" dirty="0">
                <a:solidFill>
                  <a:schemeClr val="tx1"/>
                </a:solidFill>
                <a:latin typeface="Trebuchet MS" panose="020B0603020202020204" pitchFamily="34" charset="0"/>
                <a:cs typeface="Arial" panose="020B0604020202020204" pitchFamily="34" charset="0"/>
              </a:rPr>
              <a:t> </a:t>
            </a:r>
            <a:r>
              <a:rPr lang="en-US" altLang="en-US" sz="1600" b="1" dirty="0" err="1">
                <a:solidFill>
                  <a:schemeClr val="tx1"/>
                </a:solidFill>
                <a:latin typeface="Trebuchet MS" panose="020B0603020202020204" pitchFamily="34" charset="0"/>
                <a:cs typeface="Arial" panose="020B0604020202020204" pitchFamily="34" charset="0"/>
              </a:rPr>
              <a:t>complementar</a:t>
            </a:r>
            <a:r>
              <a:rPr lang="en-US" altLang="en-US" sz="1600" b="1" dirty="0">
                <a:solidFill>
                  <a:schemeClr val="tx1"/>
                </a:solidFill>
                <a:latin typeface="Trebuchet MS" panose="020B0603020202020204" pitchFamily="34" charset="0"/>
                <a:cs typeface="Arial" panose="020B0604020202020204" pitchFamily="34" charset="0"/>
              </a:rPr>
              <a:t> </a:t>
            </a:r>
            <a:r>
              <a:rPr lang="en-US" altLang="en-US" sz="1600" b="1" dirty="0" err="1">
                <a:solidFill>
                  <a:schemeClr val="tx1"/>
                </a:solidFill>
                <a:latin typeface="Trebuchet MS" panose="020B0603020202020204" pitchFamily="34" charset="0"/>
                <a:cs typeface="Arial" panose="020B0604020202020204" pitchFamily="34" charset="0"/>
              </a:rPr>
              <a:t>pentru</a:t>
            </a:r>
            <a:r>
              <a:rPr lang="en-US" altLang="en-US" sz="1600" b="1" dirty="0">
                <a:solidFill>
                  <a:schemeClr val="tx1"/>
                </a:solidFill>
                <a:latin typeface="Trebuchet MS" panose="020B0603020202020204" pitchFamily="34" charset="0"/>
                <a:cs typeface="Arial" panose="020B0604020202020204" pitchFamily="34" charset="0"/>
              </a:rPr>
              <a:t> </a:t>
            </a:r>
            <a:r>
              <a:rPr lang="en-US" altLang="en-US" sz="1600" b="1" dirty="0" err="1">
                <a:solidFill>
                  <a:schemeClr val="tx1"/>
                </a:solidFill>
                <a:latin typeface="Trebuchet MS" panose="020B0603020202020204" pitchFamily="34" charset="0"/>
                <a:cs typeface="Arial" panose="020B0604020202020204" pitchFamily="34" charset="0"/>
              </a:rPr>
              <a:t>venit</a:t>
            </a:r>
            <a:r>
              <a:rPr lang="en-US" altLang="en-US" sz="1600" b="1" dirty="0">
                <a:solidFill>
                  <a:schemeClr val="tx1"/>
                </a:solidFill>
                <a:latin typeface="Trebuchet MS" panose="020B0603020202020204" pitchFamily="34" charset="0"/>
                <a:cs typeface="Arial" panose="020B0604020202020204" pitchFamily="34" charset="0"/>
              </a:rPr>
              <a:t> </a:t>
            </a:r>
            <a:r>
              <a:rPr lang="en-US" altLang="en-US" sz="1600" b="1" dirty="0" err="1">
                <a:solidFill>
                  <a:schemeClr val="tx1"/>
                </a:solidFill>
                <a:latin typeface="Trebuchet MS" panose="020B0603020202020204" pitchFamily="34" charset="0"/>
                <a:cs typeface="Arial" panose="020B0604020202020204" pitchFamily="34" charset="0"/>
              </a:rPr>
              <a:t>pentru</a:t>
            </a:r>
            <a:r>
              <a:rPr lang="en-US" altLang="en-US" sz="1600" b="1" dirty="0">
                <a:solidFill>
                  <a:schemeClr val="tx1"/>
                </a:solidFill>
                <a:latin typeface="Trebuchet MS" panose="020B0603020202020204" pitchFamily="34" charset="0"/>
                <a:cs typeface="Arial" panose="020B0604020202020204" pitchFamily="34" charset="0"/>
              </a:rPr>
              <a:t> </a:t>
            </a:r>
            <a:r>
              <a:rPr lang="en-US" altLang="en-US" sz="1600" b="1" dirty="0" err="1">
                <a:solidFill>
                  <a:schemeClr val="tx1"/>
                </a:solidFill>
                <a:latin typeface="Trebuchet MS" panose="020B0603020202020204" pitchFamily="34" charset="0"/>
                <a:cs typeface="Arial" panose="020B0604020202020204" pitchFamily="34" charset="0"/>
              </a:rPr>
              <a:t>tinerii</a:t>
            </a:r>
            <a:r>
              <a:rPr lang="en-US" altLang="en-US" sz="1600" b="1" dirty="0">
                <a:solidFill>
                  <a:schemeClr val="tx1"/>
                </a:solidFill>
                <a:latin typeface="Trebuchet MS" panose="020B0603020202020204" pitchFamily="34" charset="0"/>
                <a:cs typeface="Arial" panose="020B0604020202020204" pitchFamily="34" charset="0"/>
              </a:rPr>
              <a:t> </a:t>
            </a:r>
            <a:r>
              <a:rPr lang="en-US" altLang="en-US" sz="1600" b="1" dirty="0" err="1">
                <a:solidFill>
                  <a:schemeClr val="tx1"/>
                </a:solidFill>
                <a:latin typeface="Trebuchet MS" panose="020B0603020202020204" pitchFamily="34" charset="0"/>
                <a:cs typeface="Arial" panose="020B0604020202020204" pitchFamily="34" charset="0"/>
              </a:rPr>
              <a:t>fermieri</a:t>
            </a:r>
            <a:br>
              <a:rPr lang="ro-RO" altLang="en-US" sz="1600" b="1" dirty="0">
                <a:solidFill>
                  <a:schemeClr val="tx1"/>
                </a:solidFill>
                <a:latin typeface="Trebuchet MS" panose="020B0603020202020204" pitchFamily="34" charset="0"/>
                <a:cs typeface="Arial" panose="020B0604020202020204" pitchFamily="34" charset="0"/>
              </a:rPr>
            </a:br>
            <a:r>
              <a:rPr lang="en-US" altLang="en-US" sz="1600" b="1" dirty="0" err="1">
                <a:solidFill>
                  <a:schemeClr val="tx1"/>
                </a:solidFill>
                <a:latin typeface="Trebuchet MS" panose="020B0603020202020204" pitchFamily="34" charset="0"/>
                <a:cs typeface="Arial" panose="020B0604020202020204" pitchFamily="34" charset="0"/>
              </a:rPr>
              <a:t>intervenţia</a:t>
            </a:r>
            <a:r>
              <a:rPr lang="en-US" altLang="en-US" sz="1600" b="1" dirty="0">
                <a:solidFill>
                  <a:schemeClr val="tx1"/>
                </a:solidFill>
                <a:latin typeface="Trebuchet MS" panose="020B0603020202020204" pitchFamily="34" charset="0"/>
                <a:cs typeface="Arial" panose="020B0604020202020204" pitchFamily="34" charset="0"/>
              </a:rPr>
              <a:t> PD-03</a:t>
            </a:r>
            <a:r>
              <a:rPr lang="ro-RO" altLang="en-US" sz="1600" b="1" dirty="0">
                <a:solidFill>
                  <a:schemeClr val="tx1"/>
                </a:solidFill>
                <a:latin typeface="Trebuchet MS" panose="020B0603020202020204" pitchFamily="34" charset="0"/>
                <a:cs typeface="Arial" panose="020B0604020202020204" pitchFamily="34" charset="0"/>
              </a:rPr>
              <a:t> (</a:t>
            </a:r>
            <a:r>
              <a:rPr lang="en-US" altLang="en-US" sz="1600" b="1" dirty="0">
                <a:solidFill>
                  <a:schemeClr val="tx1"/>
                </a:solidFill>
                <a:latin typeface="Trebuchet MS" panose="020B0603020202020204" pitchFamily="34" charset="0"/>
                <a:cs typeface="Arial" panose="020B0604020202020204" pitchFamily="34" charset="0"/>
              </a:rPr>
              <a:t>CIS-YF</a:t>
            </a:r>
            <a:r>
              <a:rPr lang="ro-RO" altLang="en-US" sz="1600" b="1" dirty="0">
                <a:solidFill>
                  <a:schemeClr val="tx1"/>
                </a:solidFill>
                <a:latin typeface="Trebuchet MS" panose="020B0603020202020204" pitchFamily="34" charset="0"/>
                <a:cs typeface="Arial" panose="020B0604020202020204" pitchFamily="34" charset="0"/>
              </a:rPr>
              <a:t>)</a:t>
            </a:r>
            <a:r>
              <a:rPr lang="en-US" altLang="en-US" sz="1600" b="1" dirty="0">
                <a:solidFill>
                  <a:schemeClr val="tx1"/>
                </a:solidFill>
                <a:latin typeface="Trebuchet MS" panose="020B0603020202020204" pitchFamily="34" charset="0"/>
                <a:cs typeface="Arial" panose="020B0604020202020204" pitchFamily="34" charset="0"/>
              </a:rPr>
              <a:t> </a:t>
            </a:r>
            <a:endParaRPr lang="en-US" sz="1600" dirty="0"/>
          </a:p>
        </p:txBody>
      </p:sp>
      <p:sp>
        <p:nvSpPr>
          <p:cNvPr id="3" name="Content Placeholder 2"/>
          <p:cNvSpPr>
            <a:spLocks noGrp="1"/>
          </p:cNvSpPr>
          <p:nvPr>
            <p:ph sz="quarter" idx="1"/>
          </p:nvPr>
        </p:nvSpPr>
        <p:spPr>
          <a:xfrm>
            <a:off x="457200" y="1447800"/>
            <a:ext cx="8229600" cy="4800600"/>
          </a:xfrm>
        </p:spPr>
        <p:txBody>
          <a:bodyPr/>
          <a:lstStyle/>
          <a:p>
            <a:pPr marL="0" indent="0" algn="just">
              <a:buNone/>
            </a:pPr>
            <a:r>
              <a:rPr lang="ro-RO" sz="1600" dirty="0">
                <a:latin typeface="Trebuchet MS" panose="020B0603020202020204" pitchFamily="34" charset="0"/>
              </a:rPr>
              <a:t>Fermierul </a:t>
            </a:r>
            <a:r>
              <a:rPr lang="ro-RO" sz="1600" b="1" i="1" u="sng" dirty="0">
                <a:latin typeface="Trebuchet MS" panose="020B0603020202020204" pitchFamily="34" charset="0"/>
              </a:rPr>
              <a:t>dovedește controlul efectiv și durabil al deciziilor de gestionare,</a:t>
            </a:r>
            <a:r>
              <a:rPr lang="ro-RO" sz="1600" dirty="0">
                <a:latin typeface="Trebuchet MS" panose="020B0603020202020204" pitchFamily="34" charset="0"/>
              </a:rPr>
              <a:t> al beneficiilor și al riscurilor financiare astfel</a:t>
            </a:r>
            <a:r>
              <a:rPr lang="en-US" sz="1600" dirty="0">
                <a:latin typeface="Trebuchet MS" panose="020B0603020202020204" pitchFamily="34" charset="0"/>
              </a:rPr>
              <a:t>:</a:t>
            </a:r>
          </a:p>
          <a:p>
            <a:pPr marL="0" indent="0" algn="just">
              <a:buNone/>
            </a:pPr>
            <a:r>
              <a:rPr lang="ro-RO" sz="1600" dirty="0">
                <a:latin typeface="Trebuchet MS" panose="020B0603020202020204" pitchFamily="34" charset="0"/>
              </a:rPr>
              <a:t>a) este asociat unic sau asociat/acţionar majoritar şi administrator/manager în cadrul societăţii comerciale;</a:t>
            </a:r>
            <a:endParaRPr lang="en-US" sz="1600" dirty="0">
              <a:latin typeface="Trebuchet MS" panose="020B0603020202020204" pitchFamily="34" charset="0"/>
            </a:endParaRPr>
          </a:p>
          <a:p>
            <a:pPr marL="0" indent="0" algn="just">
              <a:buNone/>
            </a:pPr>
            <a:r>
              <a:rPr lang="ro-RO" sz="1600" dirty="0">
                <a:latin typeface="Trebuchet MS" panose="020B0603020202020204" pitchFamily="34" charset="0"/>
              </a:rPr>
              <a:t>b) este titular PFA, II/reprezentant legal în cazul IF;</a:t>
            </a:r>
            <a:endParaRPr lang="en-US" sz="1600" dirty="0">
              <a:latin typeface="Trebuchet MS" panose="020B0603020202020204" pitchFamily="34" charset="0"/>
            </a:endParaRPr>
          </a:p>
          <a:p>
            <a:pPr marL="0" indent="0" algn="just">
              <a:buNone/>
            </a:pPr>
            <a:r>
              <a:rPr lang="ro-RO" sz="1600" dirty="0">
                <a:latin typeface="Trebuchet MS" panose="020B0603020202020204" pitchFamily="34" charset="0"/>
              </a:rPr>
              <a:t>c) este titularul exploataţiei în calitate de persoană fizică.</a:t>
            </a:r>
            <a:endParaRPr lang="en-US" sz="1600" dirty="0">
              <a:latin typeface="Trebuchet MS" panose="020B0603020202020204" pitchFamily="34" charset="0"/>
            </a:endParaRPr>
          </a:p>
          <a:p>
            <a:pPr marL="0" indent="0" algn="just">
              <a:buNone/>
            </a:pPr>
            <a:endParaRPr lang="ro-RO" sz="1600" dirty="0">
              <a:latin typeface="Trebuchet MS" panose="020B0603020202020204" pitchFamily="34" charset="0"/>
            </a:endParaRPr>
          </a:p>
          <a:p>
            <a:pPr marL="0" indent="0" algn="just">
              <a:buNone/>
            </a:pPr>
            <a:r>
              <a:rPr lang="ro-RO" sz="1600" dirty="0">
                <a:latin typeface="Trebuchet MS" panose="020B0603020202020204" pitchFamily="34" charset="0"/>
              </a:rPr>
              <a:t>Documentele prin care solicitanţii dovedesc controlul efectiv şi durabil din punctul de vedere al deciziilor de gestionare, al beneficiilor şi al riscurilor financiare sunt următoarele:</a:t>
            </a:r>
            <a:endParaRPr lang="en-US" sz="1600" dirty="0">
              <a:latin typeface="Trebuchet MS" panose="020B0603020202020204" pitchFamily="34" charset="0"/>
            </a:endParaRPr>
          </a:p>
          <a:p>
            <a:pPr marL="0" indent="0" algn="just">
              <a:buNone/>
            </a:pPr>
            <a:r>
              <a:rPr lang="ro-RO" sz="1600" dirty="0">
                <a:latin typeface="Trebuchet MS" panose="020B0603020202020204" pitchFamily="34" charset="0"/>
              </a:rPr>
              <a:t>a) registrul acţionariatului societăţii comerciale sau certificatul constatator eliberat de către ONRC, în cazul persoanelor juridice;</a:t>
            </a:r>
            <a:endParaRPr lang="en-US" sz="1600" dirty="0">
              <a:latin typeface="Trebuchet MS" panose="020B0603020202020204" pitchFamily="34" charset="0"/>
            </a:endParaRPr>
          </a:p>
          <a:p>
            <a:pPr marL="0" indent="0" algn="just">
              <a:buNone/>
            </a:pPr>
            <a:r>
              <a:rPr lang="ro-RO" sz="1600" dirty="0">
                <a:latin typeface="Trebuchet MS" panose="020B0603020202020204" pitchFamily="34" charset="0"/>
              </a:rPr>
              <a:t>b) certificatul de înregistrare la ONRC/</a:t>
            </a:r>
            <a:r>
              <a:rPr lang="ro-RO" sz="1600" dirty="0">
                <a:solidFill>
                  <a:srgbClr val="00B050"/>
                </a:solidFill>
                <a:latin typeface="Trebuchet MS" panose="020B0603020202020204" pitchFamily="34" charset="0"/>
              </a:rPr>
              <a:t>certificat constatator eliberat de ONRC</a:t>
            </a:r>
            <a:r>
              <a:rPr lang="ro-RO" sz="1600" dirty="0">
                <a:latin typeface="Trebuchet MS" panose="020B0603020202020204" pitchFamily="34" charset="0"/>
              </a:rPr>
              <a:t>, în cazul PFA, II, IF;</a:t>
            </a:r>
            <a:endParaRPr lang="en-US" sz="1600" dirty="0">
              <a:latin typeface="Trebuchet MS" panose="020B0603020202020204" pitchFamily="34" charset="0"/>
            </a:endParaRPr>
          </a:p>
          <a:p>
            <a:pPr marL="0" indent="0" algn="just">
              <a:buNone/>
            </a:pPr>
            <a:r>
              <a:rPr lang="ro-RO" sz="1600" dirty="0">
                <a:latin typeface="Trebuchet MS" panose="020B0603020202020204" pitchFamily="34" charset="0"/>
              </a:rPr>
              <a:t>c) statutul sau fişa postului prin care sunt stabilite atribuţiile administratorului/managerului societăţii comerciale, din care să rezulte că exercită managementul zilnic al persoanei juridice</a:t>
            </a:r>
            <a:endParaRPr lang="en-US" sz="1600" dirty="0">
              <a:latin typeface="Trebuchet MS" panose="020B0603020202020204" pitchFamily="34" charset="0"/>
            </a:endParaRPr>
          </a:p>
          <a:p>
            <a:endParaRPr lang="en-US" sz="1400" dirty="0">
              <a:latin typeface="Trebuchet MS" panose="020B0603020202020204" pitchFamily="34" charset="0"/>
            </a:endParaRPr>
          </a:p>
        </p:txBody>
      </p:sp>
    </p:spTree>
    <p:extLst>
      <p:ext uri="{BB962C8B-B14F-4D97-AF65-F5344CB8AC3E}">
        <p14:creationId xmlns:p14="http://schemas.microsoft.com/office/powerpoint/2010/main" val="41803189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0D0302F5-E207-406E-9C3A-204E25DFA5D2}"/>
              </a:ext>
            </a:extLst>
          </p:cNvPr>
          <p:cNvSpPr>
            <a:spLocks noGrp="1"/>
          </p:cNvSpPr>
          <p:nvPr>
            <p:ph type="title"/>
          </p:nvPr>
        </p:nvSpPr>
        <p:spPr>
          <a:xfrm>
            <a:off x="914400" y="457200"/>
            <a:ext cx="7772400" cy="609600"/>
          </a:xfrm>
        </p:spPr>
        <p:txBody>
          <a:bodyPr/>
          <a:lstStyle/>
          <a:p>
            <a:pPr algn="ctr"/>
            <a:r>
              <a:rPr lang="ro-RO" altLang="en-US" sz="1800" b="1" dirty="0">
                <a:solidFill>
                  <a:schemeClr val="tx1"/>
                </a:solidFill>
                <a:latin typeface="Trebuchet MS" panose="020B0603020202020204" pitchFamily="34" charset="0"/>
                <a:cs typeface="Arial" panose="020B0604020202020204" pitchFamily="34" charset="0"/>
              </a:rPr>
              <a:t>SCHEMELE PENTRU CLIMĂ, MEDIU ŞI BUNĂSTAREA ANIMALELOR</a:t>
            </a:r>
            <a:endParaRPr lang="en-US" altLang="en-US" sz="1800" dirty="0">
              <a:solidFill>
                <a:schemeClr val="tx1"/>
              </a:solidFill>
            </a:endParaRPr>
          </a:p>
        </p:txBody>
      </p:sp>
      <p:sp>
        <p:nvSpPr>
          <p:cNvPr id="3" name="Content Placeholder 2">
            <a:extLst>
              <a:ext uri="{FF2B5EF4-FFF2-40B4-BE49-F238E27FC236}">
                <a16:creationId xmlns:a16="http://schemas.microsoft.com/office/drawing/2014/main" id="{A89FC2FD-A018-4ECD-8D08-1B02CF5243D7}"/>
              </a:ext>
            </a:extLst>
          </p:cNvPr>
          <p:cNvSpPr>
            <a:spLocks noGrp="1"/>
          </p:cNvSpPr>
          <p:nvPr>
            <p:ph sz="quarter" idx="1"/>
          </p:nvPr>
        </p:nvSpPr>
        <p:spPr>
          <a:xfrm>
            <a:off x="341722" y="1066800"/>
            <a:ext cx="8382000" cy="5257800"/>
          </a:xfrm>
        </p:spPr>
        <p:txBody>
          <a:bodyPr/>
          <a:lstStyle/>
          <a:p>
            <a:pPr marL="0" indent="0" algn="just">
              <a:lnSpc>
                <a:spcPct val="120000"/>
              </a:lnSpc>
              <a:spcBef>
                <a:spcPts val="0"/>
              </a:spcBef>
              <a:buFont typeface="Wingdings 2" panose="05020102010507070707" pitchFamily="18" charset="2"/>
              <a:buNone/>
              <a:defRPr/>
            </a:pPr>
            <a:r>
              <a:rPr lang="ro-RO" sz="1500" dirty="0">
                <a:latin typeface="Trebuchet MS" panose="020B0603020202020204" pitchFamily="34" charset="0"/>
                <a:cs typeface="Arial" panose="020B0604020202020204" pitchFamily="34" charset="0"/>
              </a:rPr>
              <a:t>Schemele pentru climă, mediu şi bunăstarea animalelor, denumite </a:t>
            </a:r>
            <a:r>
              <a:rPr lang="ro-RO" sz="1500" dirty="0">
                <a:solidFill>
                  <a:srgbClr val="00B050"/>
                </a:solidFill>
                <a:latin typeface="Trebuchet MS" panose="020B0603020202020204" pitchFamily="34" charset="0"/>
                <a:cs typeface="Arial" panose="020B0604020202020204" pitchFamily="34" charset="0"/>
              </a:rPr>
              <a:t>"</a:t>
            </a:r>
            <a:r>
              <a:rPr lang="ro-RO" sz="1500" b="1" dirty="0">
                <a:solidFill>
                  <a:srgbClr val="00B050"/>
                </a:solidFill>
                <a:latin typeface="Trebuchet MS" panose="020B0603020202020204" pitchFamily="34" charset="0"/>
                <a:cs typeface="Arial" panose="020B0604020202020204" pitchFamily="34" charset="0"/>
              </a:rPr>
              <a:t>eco-scheme</a:t>
            </a:r>
            <a:r>
              <a:rPr lang="ro-RO" sz="1500" dirty="0">
                <a:solidFill>
                  <a:srgbClr val="00B050"/>
                </a:solidFill>
                <a:latin typeface="Trebuchet MS" panose="020B0603020202020204" pitchFamily="34" charset="0"/>
                <a:cs typeface="Arial" panose="020B0604020202020204" pitchFamily="34" charset="0"/>
              </a:rPr>
              <a:t>"</a:t>
            </a:r>
            <a:r>
              <a:rPr lang="ro-RO" sz="1500" dirty="0">
                <a:latin typeface="Trebuchet MS" panose="020B0603020202020204" pitchFamily="34" charset="0"/>
                <a:cs typeface="Arial" panose="020B0604020202020204" pitchFamily="34" charset="0"/>
              </a:rPr>
              <a:t> sunt prevăzute la pct. 5.1. - PD-04-PD-08 din PS 2023-2027, versiunea </a:t>
            </a:r>
            <a:r>
              <a:rPr lang="en-US" sz="1500" dirty="0">
                <a:latin typeface="Trebuchet MS" panose="020B0603020202020204" pitchFamily="34" charset="0"/>
                <a:cs typeface="Arial" panose="020B0604020202020204" pitchFamily="34" charset="0"/>
              </a:rPr>
              <a:t>7.1</a:t>
            </a:r>
            <a:r>
              <a:rPr lang="ro-RO" sz="1500" dirty="0">
                <a:latin typeface="Trebuchet MS" panose="020B0603020202020204" pitchFamily="34" charset="0"/>
                <a:cs typeface="Arial" panose="020B0604020202020204" pitchFamily="34" charset="0"/>
              </a:rPr>
              <a:t>.</a:t>
            </a:r>
            <a:endParaRPr lang="en-US" sz="1500" dirty="0">
              <a:latin typeface="Trebuchet MS" panose="020B0603020202020204" pitchFamily="34" charset="0"/>
              <a:cs typeface="Arial" panose="020B0604020202020204" pitchFamily="34" charset="0"/>
            </a:endParaRPr>
          </a:p>
          <a:p>
            <a:pPr marL="0" algn="just">
              <a:lnSpc>
                <a:spcPct val="120000"/>
              </a:lnSpc>
              <a:spcBef>
                <a:spcPts val="0"/>
              </a:spcBef>
              <a:defRPr/>
            </a:pPr>
            <a:r>
              <a:rPr lang="en-US" sz="1500" dirty="0" err="1">
                <a:latin typeface="Trebuchet MS" panose="020B0603020202020204" pitchFamily="34" charset="0"/>
                <a:cs typeface="Arial" panose="020B0604020202020204" pitchFamily="34" charset="0"/>
              </a:rPr>
              <a:t>Sprijinul</a:t>
            </a:r>
            <a:r>
              <a:rPr lang="en-US" sz="1500" dirty="0">
                <a:latin typeface="Trebuchet MS" panose="020B0603020202020204" pitchFamily="34" charset="0"/>
                <a:cs typeface="Arial" panose="020B0604020202020204" pitchFamily="34" charset="0"/>
              </a:rPr>
              <a:t> </a:t>
            </a:r>
            <a:r>
              <a:rPr lang="en-US" sz="1500" dirty="0" err="1">
                <a:latin typeface="Trebuchet MS" panose="020B0603020202020204" pitchFamily="34" charset="0"/>
                <a:cs typeface="Arial" panose="020B0604020202020204" pitchFamily="34" charset="0"/>
              </a:rPr>
              <a:t>pentru</a:t>
            </a:r>
            <a:r>
              <a:rPr lang="en-US" sz="1500" dirty="0">
                <a:latin typeface="Trebuchet MS" panose="020B0603020202020204" pitchFamily="34" charset="0"/>
                <a:cs typeface="Arial" panose="020B0604020202020204" pitchFamily="34" charset="0"/>
              </a:rPr>
              <a:t> eco</a:t>
            </a:r>
            <a:r>
              <a:rPr lang="ro-RO" sz="1500" dirty="0">
                <a:latin typeface="Trebuchet MS" panose="020B0603020202020204" pitchFamily="34" charset="0"/>
                <a:cs typeface="Arial" panose="020B0604020202020204" pitchFamily="34" charset="0"/>
              </a:rPr>
              <a:t>-</a:t>
            </a:r>
            <a:r>
              <a:rPr lang="en-US" sz="1500" dirty="0">
                <a:latin typeface="Trebuchet MS" panose="020B0603020202020204" pitchFamily="34" charset="0"/>
                <a:cs typeface="Arial" panose="020B0604020202020204" pitchFamily="34" charset="0"/>
              </a:rPr>
              <a:t>scheme se </a:t>
            </a:r>
            <a:r>
              <a:rPr lang="en-US" sz="1500" dirty="0" err="1">
                <a:latin typeface="Trebuchet MS" panose="020B0603020202020204" pitchFamily="34" charset="0"/>
                <a:cs typeface="Arial" panose="020B0604020202020204" pitchFamily="34" charset="0"/>
              </a:rPr>
              <a:t>acordă</a:t>
            </a:r>
            <a:r>
              <a:rPr lang="en-US" sz="1500" dirty="0">
                <a:latin typeface="Trebuchet MS" panose="020B0603020202020204" pitchFamily="34" charset="0"/>
                <a:cs typeface="Arial" panose="020B0604020202020204" pitchFamily="34" charset="0"/>
              </a:rPr>
              <a:t> sub forma </a:t>
            </a:r>
            <a:r>
              <a:rPr lang="en-US" sz="1500" dirty="0" err="1">
                <a:latin typeface="Trebuchet MS" panose="020B0603020202020204" pitchFamily="34" charset="0"/>
                <a:cs typeface="Arial" panose="020B0604020202020204" pitchFamily="34" charset="0"/>
              </a:rPr>
              <a:t>unei</a:t>
            </a:r>
            <a:r>
              <a:rPr lang="en-US" sz="1500" dirty="0">
                <a:latin typeface="Trebuchet MS" panose="020B0603020202020204" pitchFamily="34" charset="0"/>
                <a:cs typeface="Arial" panose="020B0604020202020204" pitchFamily="34" charset="0"/>
              </a:rPr>
              <a:t> </a:t>
            </a:r>
            <a:r>
              <a:rPr lang="en-US" sz="1500" dirty="0" err="1">
                <a:latin typeface="Trebuchet MS" panose="020B0603020202020204" pitchFamily="34" charset="0"/>
                <a:cs typeface="Arial" panose="020B0604020202020204" pitchFamily="34" charset="0"/>
              </a:rPr>
              <a:t>plăţi</a:t>
            </a:r>
            <a:r>
              <a:rPr lang="en-US" sz="1500" dirty="0">
                <a:latin typeface="Trebuchet MS" panose="020B0603020202020204" pitchFamily="34" charset="0"/>
                <a:cs typeface="Arial" panose="020B0604020202020204" pitchFamily="34" charset="0"/>
              </a:rPr>
              <a:t> </a:t>
            </a:r>
            <a:r>
              <a:rPr lang="en-US" sz="1500" dirty="0" err="1">
                <a:latin typeface="Trebuchet MS" panose="020B0603020202020204" pitchFamily="34" charset="0"/>
                <a:cs typeface="Arial" panose="020B0604020202020204" pitchFamily="34" charset="0"/>
              </a:rPr>
              <a:t>anuale</a:t>
            </a:r>
            <a:r>
              <a:rPr lang="en-US" sz="1500" dirty="0">
                <a:latin typeface="Trebuchet MS" panose="020B0603020202020204" pitchFamily="34" charset="0"/>
                <a:cs typeface="Arial" panose="020B0604020202020204" pitchFamily="34" charset="0"/>
              </a:rPr>
              <a:t>, </a:t>
            </a:r>
            <a:r>
              <a:rPr lang="en-US" sz="1500" dirty="0" err="1">
                <a:latin typeface="Trebuchet MS" panose="020B0603020202020204" pitchFamily="34" charset="0"/>
                <a:cs typeface="Arial" panose="020B0604020202020204" pitchFamily="34" charset="0"/>
              </a:rPr>
              <a:t>pentru</a:t>
            </a:r>
            <a:r>
              <a:rPr lang="en-US" sz="1500" dirty="0">
                <a:latin typeface="Trebuchet MS" panose="020B0603020202020204" pitchFamily="34" charset="0"/>
                <a:cs typeface="Arial" panose="020B0604020202020204" pitchFamily="34" charset="0"/>
              </a:rPr>
              <a:t> </a:t>
            </a:r>
            <a:r>
              <a:rPr lang="en-US" sz="1500" dirty="0" err="1">
                <a:latin typeface="Trebuchet MS" panose="020B0603020202020204" pitchFamily="34" charset="0"/>
                <a:cs typeface="Arial" panose="020B0604020202020204" pitchFamily="34" charset="0"/>
              </a:rPr>
              <a:t>toate</a:t>
            </a:r>
            <a:r>
              <a:rPr lang="en-US" sz="1500" dirty="0">
                <a:latin typeface="Trebuchet MS" panose="020B0603020202020204" pitchFamily="34" charset="0"/>
                <a:cs typeface="Arial" panose="020B0604020202020204" pitchFamily="34" charset="0"/>
              </a:rPr>
              <a:t> </a:t>
            </a:r>
            <a:r>
              <a:rPr lang="en-US" sz="1500" dirty="0" err="1">
                <a:latin typeface="Trebuchet MS" panose="020B0603020202020204" pitchFamily="34" charset="0"/>
                <a:cs typeface="Arial" panose="020B0604020202020204" pitchFamily="34" charset="0"/>
              </a:rPr>
              <a:t>hectarele</a:t>
            </a:r>
            <a:r>
              <a:rPr lang="en-US" sz="1500" dirty="0">
                <a:latin typeface="Trebuchet MS" panose="020B0603020202020204" pitchFamily="34" charset="0"/>
                <a:cs typeface="Arial" panose="020B0604020202020204" pitchFamily="34" charset="0"/>
              </a:rPr>
              <a:t> </a:t>
            </a:r>
            <a:r>
              <a:rPr lang="en-US" sz="1500" dirty="0" err="1">
                <a:latin typeface="Trebuchet MS" panose="020B0603020202020204" pitchFamily="34" charset="0"/>
                <a:cs typeface="Arial" panose="020B0604020202020204" pitchFamily="34" charset="0"/>
              </a:rPr>
              <a:t>şi</a:t>
            </a:r>
            <a:r>
              <a:rPr lang="en-US" sz="1500" dirty="0">
                <a:latin typeface="Trebuchet MS" panose="020B0603020202020204" pitchFamily="34" charset="0"/>
                <a:cs typeface="Arial" panose="020B0604020202020204" pitchFamily="34" charset="0"/>
              </a:rPr>
              <a:t> </a:t>
            </a:r>
            <a:r>
              <a:rPr lang="en-US" sz="1500" dirty="0" err="1">
                <a:latin typeface="Trebuchet MS" panose="020B0603020202020204" pitchFamily="34" charset="0"/>
                <a:cs typeface="Arial" panose="020B0604020202020204" pitchFamily="34" charset="0"/>
              </a:rPr>
              <a:t>unităţile</a:t>
            </a:r>
            <a:r>
              <a:rPr lang="en-US" sz="1500" dirty="0">
                <a:latin typeface="Trebuchet MS" panose="020B0603020202020204" pitchFamily="34" charset="0"/>
                <a:cs typeface="Arial" panose="020B0604020202020204" pitchFamily="34" charset="0"/>
              </a:rPr>
              <a:t> </a:t>
            </a:r>
            <a:r>
              <a:rPr lang="en-US" sz="1500" dirty="0" err="1">
                <a:latin typeface="Trebuchet MS" panose="020B0603020202020204" pitchFamily="34" charset="0"/>
                <a:cs typeface="Arial" panose="020B0604020202020204" pitchFamily="34" charset="0"/>
              </a:rPr>
              <a:t>vită</a:t>
            </a:r>
            <a:r>
              <a:rPr lang="en-US" sz="1500" dirty="0">
                <a:latin typeface="Trebuchet MS" panose="020B0603020202020204" pitchFamily="34" charset="0"/>
                <a:cs typeface="Arial" panose="020B0604020202020204" pitchFamily="34" charset="0"/>
              </a:rPr>
              <a:t> mare </a:t>
            </a:r>
            <a:r>
              <a:rPr lang="en-US" sz="1500" dirty="0" err="1">
                <a:latin typeface="Trebuchet MS" panose="020B0603020202020204" pitchFamily="34" charset="0"/>
                <a:cs typeface="Arial" panose="020B0604020202020204" pitchFamily="34" charset="0"/>
              </a:rPr>
              <a:t>eligibile</a:t>
            </a:r>
            <a:r>
              <a:rPr lang="en-US" sz="1500" dirty="0">
                <a:latin typeface="Trebuchet MS" panose="020B0603020202020204" pitchFamily="34" charset="0"/>
                <a:cs typeface="Arial" panose="020B0604020202020204" pitchFamily="34" charset="0"/>
              </a:rPr>
              <a:t> care fac </a:t>
            </a:r>
            <a:r>
              <a:rPr lang="en-US" sz="1500" dirty="0" err="1">
                <a:latin typeface="Trebuchet MS" panose="020B0603020202020204" pitchFamily="34" charset="0"/>
                <a:cs typeface="Arial" panose="020B0604020202020204" pitchFamily="34" charset="0"/>
              </a:rPr>
              <a:t>obiectul</a:t>
            </a:r>
            <a:r>
              <a:rPr lang="en-US" sz="1500" dirty="0">
                <a:latin typeface="Trebuchet MS" panose="020B0603020202020204" pitchFamily="34" charset="0"/>
                <a:cs typeface="Arial" panose="020B0604020202020204" pitchFamily="34" charset="0"/>
              </a:rPr>
              <a:t> </a:t>
            </a:r>
            <a:r>
              <a:rPr lang="en-US" sz="1500" dirty="0" err="1">
                <a:latin typeface="Trebuchet MS" panose="020B0603020202020204" pitchFamily="34" charset="0"/>
                <a:cs typeface="Arial" panose="020B0604020202020204" pitchFamily="34" charset="0"/>
              </a:rPr>
              <a:t>angajamentelor</a:t>
            </a:r>
            <a:r>
              <a:rPr lang="en-US" sz="1500" dirty="0">
                <a:latin typeface="Trebuchet MS" panose="020B0603020202020204" pitchFamily="34" charset="0"/>
                <a:cs typeface="Arial" panose="020B0604020202020204" pitchFamily="34" charset="0"/>
              </a:rPr>
              <a:t>.</a:t>
            </a:r>
            <a:endParaRPr lang="ro-RO" sz="1500" dirty="0">
              <a:latin typeface="Trebuchet MS" panose="020B0603020202020204" pitchFamily="34" charset="0"/>
              <a:cs typeface="Arial" panose="020B0604020202020204" pitchFamily="34" charset="0"/>
            </a:endParaRPr>
          </a:p>
          <a:p>
            <a:pPr algn="just">
              <a:lnSpc>
                <a:spcPct val="120000"/>
              </a:lnSpc>
              <a:spcBef>
                <a:spcPts val="0"/>
              </a:spcBef>
              <a:defRPr/>
            </a:pPr>
            <a:r>
              <a:rPr lang="ro-RO" sz="1500" b="1" dirty="0">
                <a:solidFill>
                  <a:srgbClr val="00B050"/>
                </a:solidFill>
                <a:latin typeface="Trebuchet MS" panose="020B0603020202020204" pitchFamily="34" charset="0"/>
                <a:cs typeface="Arial" panose="020B0604020202020204" pitchFamily="34" charset="0"/>
              </a:rPr>
              <a:t>Angajamentele asumate voluntar </a:t>
            </a:r>
            <a:r>
              <a:rPr lang="ro-RO" sz="1500" dirty="0">
                <a:solidFill>
                  <a:srgbClr val="00B050"/>
                </a:solidFill>
                <a:latin typeface="Trebuchet MS" panose="020B0603020202020204" pitchFamily="34" charset="0"/>
                <a:cs typeface="Arial" panose="020B0604020202020204" pitchFamily="34" charset="0"/>
              </a:rPr>
              <a:t>în cadrul eco-schemelor</a:t>
            </a:r>
            <a:r>
              <a:rPr lang="en-US" sz="1500" dirty="0">
                <a:solidFill>
                  <a:srgbClr val="00B050"/>
                </a:solidFill>
                <a:latin typeface="Trebuchet MS" panose="020B0603020202020204" pitchFamily="34" charset="0"/>
                <a:cs typeface="Arial" panose="020B0604020202020204" pitchFamily="34" charset="0"/>
              </a:rPr>
              <a:t> din </a:t>
            </a:r>
            <a:r>
              <a:rPr lang="en-US" sz="1500" dirty="0" err="1">
                <a:solidFill>
                  <a:srgbClr val="00B050"/>
                </a:solidFill>
                <a:latin typeface="Trebuchet MS" panose="020B0603020202020204" pitchFamily="34" charset="0"/>
                <a:cs typeface="Arial" panose="020B0604020202020204" pitchFamily="34" charset="0"/>
              </a:rPr>
              <a:t>sectorul</a:t>
            </a:r>
            <a:r>
              <a:rPr lang="en-US" sz="1500" dirty="0">
                <a:solidFill>
                  <a:srgbClr val="00B050"/>
                </a:solidFill>
                <a:latin typeface="Trebuchet MS" panose="020B0603020202020204" pitchFamily="34" charset="0"/>
                <a:cs typeface="Arial" panose="020B0604020202020204" pitchFamily="34" charset="0"/>
              </a:rPr>
              <a:t> vegetal</a:t>
            </a:r>
            <a:r>
              <a:rPr lang="ro-RO" sz="1500" dirty="0">
                <a:solidFill>
                  <a:srgbClr val="00B050"/>
                </a:solidFill>
                <a:latin typeface="Trebuchet MS" panose="020B0603020202020204" pitchFamily="34" charset="0"/>
                <a:cs typeface="Arial" panose="020B0604020202020204" pitchFamily="34" charset="0"/>
              </a:rPr>
              <a:t>, de către fermier, sunt angajamente anuale</a:t>
            </a:r>
            <a:r>
              <a:rPr lang="ro-RO" sz="1500" dirty="0">
                <a:latin typeface="Trebuchet MS" panose="020B0603020202020204" pitchFamily="34" charset="0"/>
                <a:cs typeface="Arial" panose="020B0604020202020204" pitchFamily="34" charset="0"/>
              </a:rPr>
              <a:t>.</a:t>
            </a:r>
            <a:endParaRPr lang="en-US" sz="1500" dirty="0">
              <a:latin typeface="Trebuchet MS" panose="020B0603020202020204" pitchFamily="34" charset="0"/>
              <a:cs typeface="Arial" panose="020B0604020202020204" pitchFamily="34" charset="0"/>
            </a:endParaRPr>
          </a:p>
          <a:p>
            <a:pPr algn="just">
              <a:lnSpc>
                <a:spcPct val="120000"/>
              </a:lnSpc>
              <a:spcBef>
                <a:spcPts val="0"/>
              </a:spcBef>
              <a:defRPr/>
            </a:pPr>
            <a:r>
              <a:rPr lang="it-IT" sz="1500" b="1" u="sng" dirty="0">
                <a:latin typeface="Trebuchet MS" panose="020B0603020202020204" pitchFamily="34" charset="0"/>
              </a:rPr>
              <a:t>Fermierii trebuie să respecte </a:t>
            </a:r>
            <a:r>
              <a:rPr lang="ro-RO" sz="1500" b="1" u="sng" dirty="0">
                <a:latin typeface="Trebuchet MS" panose="020B0603020202020204" pitchFamily="34" charset="0"/>
              </a:rPr>
              <a:t>criteriile</a:t>
            </a:r>
            <a:r>
              <a:rPr lang="it-IT" sz="1500" b="1" u="sng" dirty="0">
                <a:latin typeface="Trebuchet MS" panose="020B0603020202020204" pitchFamily="34" charset="0"/>
              </a:rPr>
              <a:t> de eligibilitate, cerințele specifice obligatorii, una dintre cerințele specifice, la alegere, precum și standardele relevante</a:t>
            </a:r>
            <a:r>
              <a:rPr lang="ro-RO" sz="1500" b="1" u="sng" dirty="0">
                <a:latin typeface="Trebuchet MS" panose="020B0603020202020204" pitchFamily="34" charset="0"/>
              </a:rPr>
              <a:t> (GAEC-uri și SMR-uri)</a:t>
            </a:r>
            <a:r>
              <a:rPr lang="it-IT" sz="1500" b="1" u="sng" dirty="0">
                <a:latin typeface="Trebuchet MS" panose="020B0603020202020204" pitchFamily="34" charset="0"/>
              </a:rPr>
              <a:t>.</a:t>
            </a:r>
            <a:endParaRPr lang="ro-RO" sz="1500" b="1" u="sng" dirty="0">
              <a:latin typeface="Trebuchet MS" panose="020B0603020202020204" pitchFamily="34" charset="0"/>
            </a:endParaRPr>
          </a:p>
          <a:p>
            <a:pPr marL="0" algn="just">
              <a:lnSpc>
                <a:spcPct val="120000"/>
              </a:lnSpc>
              <a:spcBef>
                <a:spcPts val="0"/>
              </a:spcBef>
              <a:buFont typeface="Wingdings" panose="05000000000000000000" pitchFamily="2" charset="2"/>
              <a:buChar char="Ø"/>
              <a:defRPr/>
            </a:pPr>
            <a:r>
              <a:rPr lang="ro-RO" sz="1500" dirty="0">
                <a:latin typeface="Trebuchet MS" panose="020B0603020202020204" pitchFamily="34" charset="0"/>
                <a:cs typeface="Arial" panose="020B0604020202020204" pitchFamily="34" charset="0"/>
              </a:rPr>
              <a:t>În cazul </a:t>
            </a:r>
            <a:r>
              <a:rPr lang="ro-RO" sz="1500" b="1" dirty="0">
                <a:solidFill>
                  <a:srgbClr val="00B050"/>
                </a:solidFill>
                <a:latin typeface="Trebuchet MS" panose="020B0603020202020204" pitchFamily="34" charset="0"/>
                <a:cs typeface="Arial" panose="020B0604020202020204" pitchFamily="34" charset="0"/>
              </a:rPr>
              <a:t>eco-schemei PD-04</a:t>
            </a:r>
            <a:r>
              <a:rPr lang="ro-RO" sz="1500" dirty="0">
                <a:latin typeface="Trebuchet MS" panose="020B0603020202020204" pitchFamily="34" charset="0"/>
                <a:cs typeface="Arial" panose="020B0604020202020204" pitchFamily="34" charset="0"/>
              </a:rPr>
              <a:t>, sprijinul voluntar poate fi accesat de fermierii ale căror exploataţii au minimum 10,01 ha teren arabil.</a:t>
            </a:r>
            <a:endParaRPr lang="en-US" sz="1500" dirty="0">
              <a:latin typeface="Trebuchet MS" panose="020B0603020202020204" pitchFamily="34" charset="0"/>
              <a:cs typeface="Arial" panose="020B0604020202020204" pitchFamily="34" charset="0"/>
            </a:endParaRPr>
          </a:p>
          <a:p>
            <a:pPr marL="0" algn="just">
              <a:lnSpc>
                <a:spcPct val="120000"/>
              </a:lnSpc>
              <a:spcBef>
                <a:spcPts val="0"/>
              </a:spcBef>
              <a:buFont typeface="Wingdings" panose="05000000000000000000" pitchFamily="2" charset="2"/>
              <a:buChar char="Ø"/>
              <a:defRPr/>
            </a:pPr>
            <a:r>
              <a:rPr lang="ro-RO" sz="1500" dirty="0">
                <a:latin typeface="Trebuchet MS" panose="020B0603020202020204" pitchFamily="34" charset="0"/>
                <a:cs typeface="Arial" panose="020B0604020202020204" pitchFamily="34" charset="0"/>
              </a:rPr>
              <a:t>În cazul </a:t>
            </a:r>
            <a:r>
              <a:rPr lang="ro-RO" sz="1500" b="1" dirty="0">
                <a:solidFill>
                  <a:srgbClr val="00B050"/>
                </a:solidFill>
                <a:latin typeface="Trebuchet MS" panose="020B0603020202020204" pitchFamily="34" charset="0"/>
                <a:cs typeface="Arial" panose="020B0604020202020204" pitchFamily="34" charset="0"/>
              </a:rPr>
              <a:t>eco-schemei PD-05</a:t>
            </a:r>
            <a:r>
              <a:rPr lang="ro-RO" sz="1500" dirty="0">
                <a:latin typeface="Trebuchet MS" panose="020B0603020202020204" pitchFamily="34" charset="0"/>
                <a:cs typeface="Arial" panose="020B0604020202020204" pitchFamily="34" charset="0"/>
              </a:rPr>
              <a:t>, sprijinul voluntar poate fi accesat de fermierii ale căror exploataţii au minimum 1 ha şi maximum 10 ha teren agricol cu parcele de min 0,3 ha TA sau PP şi 0,1 ha pentru CP </a:t>
            </a:r>
            <a:r>
              <a:rPr lang="ro-RO" sz="1500" b="1" dirty="0">
                <a:solidFill>
                  <a:srgbClr val="00B050"/>
                </a:solidFill>
                <a:latin typeface="Trebuchet MS" panose="020B0603020202020204" pitchFamily="34" charset="0"/>
                <a:cs typeface="Arial" panose="020B0604020202020204" pitchFamily="34" charset="0"/>
              </a:rPr>
              <a:t>şi asigură o încărcătură de minimum 0,3 UVM/ha</a:t>
            </a:r>
            <a:r>
              <a:rPr lang="ro-RO" sz="1500" dirty="0">
                <a:latin typeface="Trebuchet MS" panose="020B0603020202020204" pitchFamily="34" charset="0"/>
                <a:cs typeface="Arial" panose="020B0604020202020204" pitchFamily="34" charset="0"/>
              </a:rPr>
              <a:t>.</a:t>
            </a:r>
            <a:endParaRPr lang="en-US" sz="1500" dirty="0">
              <a:latin typeface="Trebuchet MS" panose="020B0603020202020204" pitchFamily="34" charset="0"/>
              <a:cs typeface="Arial" panose="020B0604020202020204" pitchFamily="34" charset="0"/>
            </a:endParaRPr>
          </a:p>
          <a:p>
            <a:pPr marL="0" algn="just">
              <a:lnSpc>
                <a:spcPct val="120000"/>
              </a:lnSpc>
              <a:spcBef>
                <a:spcPts val="0"/>
              </a:spcBef>
              <a:buFont typeface="Wingdings" panose="05000000000000000000" pitchFamily="2" charset="2"/>
              <a:buChar char="Ø"/>
              <a:defRPr/>
            </a:pPr>
            <a:r>
              <a:rPr lang="ro-RO" sz="1500" dirty="0">
                <a:latin typeface="Trebuchet MS" panose="020B0603020202020204" pitchFamily="34" charset="0"/>
                <a:cs typeface="Arial" panose="020B0604020202020204" pitchFamily="34" charset="0"/>
              </a:rPr>
              <a:t>În cazul </a:t>
            </a:r>
            <a:r>
              <a:rPr lang="ro-RO" sz="1500" b="1" dirty="0">
                <a:solidFill>
                  <a:srgbClr val="00B050"/>
                </a:solidFill>
                <a:latin typeface="Trebuchet MS" panose="020B0603020202020204" pitchFamily="34" charset="0"/>
                <a:cs typeface="Arial" panose="020B0604020202020204" pitchFamily="34" charset="0"/>
              </a:rPr>
              <a:t>eco-schemei PD-06</a:t>
            </a:r>
            <a:r>
              <a:rPr lang="ro-RO" sz="1500" dirty="0">
                <a:latin typeface="Trebuchet MS" panose="020B0603020202020204" pitchFamily="34" charset="0"/>
                <a:cs typeface="Arial" panose="020B0604020202020204" pitchFamily="34" charset="0"/>
              </a:rPr>
              <a:t>, sprijinul voluntar poate fi accesat de fermierii ale căror exploataţii au min 1 ha CP (</a:t>
            </a:r>
            <a:r>
              <a:rPr lang="ro-RO" sz="1500" b="1" dirty="0">
                <a:solidFill>
                  <a:srgbClr val="00B050"/>
                </a:solidFill>
                <a:latin typeface="Trebuchet MS" panose="020B0603020202020204" pitchFamily="34" charset="0"/>
                <a:cs typeface="Arial" panose="020B0604020202020204" pitchFamily="34" charset="0"/>
              </a:rPr>
              <a:t>culturi eligibile PD-06</a:t>
            </a:r>
            <a:r>
              <a:rPr lang="ro-RO" sz="1500" dirty="0">
                <a:latin typeface="Trebuchet MS" panose="020B0603020202020204" pitchFamily="34" charset="0"/>
                <a:cs typeface="Arial" panose="020B0604020202020204" pitchFamily="34" charset="0"/>
              </a:rPr>
              <a:t>), cu dimensiunea parcelei de min 0,1 ha.</a:t>
            </a:r>
            <a:endParaRPr lang="en-US" sz="1500" dirty="0">
              <a:latin typeface="Trebuchet MS" panose="020B0603020202020204" pitchFamily="34" charset="0"/>
              <a:cs typeface="Arial" panose="020B0604020202020204" pitchFamily="34" charset="0"/>
            </a:endParaRPr>
          </a:p>
          <a:p>
            <a:pPr marL="0" algn="just">
              <a:lnSpc>
                <a:spcPct val="120000"/>
              </a:lnSpc>
              <a:spcBef>
                <a:spcPts val="0"/>
              </a:spcBef>
              <a:buFont typeface="Wingdings" panose="05000000000000000000" pitchFamily="2" charset="2"/>
              <a:buChar char="Ø"/>
              <a:defRPr/>
            </a:pPr>
            <a:r>
              <a:rPr lang="ro-RO" sz="1500" dirty="0">
                <a:latin typeface="Trebuchet MS" panose="020B0603020202020204" pitchFamily="34" charset="0"/>
                <a:cs typeface="Arial" panose="020B0604020202020204" pitchFamily="34" charset="0"/>
              </a:rPr>
              <a:t>În cazul </a:t>
            </a:r>
            <a:r>
              <a:rPr lang="ro-RO" sz="1500" b="1" dirty="0">
                <a:solidFill>
                  <a:srgbClr val="00B050"/>
                </a:solidFill>
                <a:latin typeface="Trebuchet MS" panose="020B0603020202020204" pitchFamily="34" charset="0"/>
                <a:cs typeface="Arial" panose="020B0604020202020204" pitchFamily="34" charset="0"/>
              </a:rPr>
              <a:t>eco-schemei PD-</a:t>
            </a:r>
            <a:r>
              <a:rPr lang="en-US" sz="1500" b="1" dirty="0">
                <a:solidFill>
                  <a:srgbClr val="00B050"/>
                </a:solidFill>
                <a:latin typeface="Trebuchet MS" panose="020B0603020202020204" pitchFamily="34" charset="0"/>
                <a:cs typeface="Arial" panose="020B0604020202020204" pitchFamily="34" charset="0"/>
              </a:rPr>
              <a:t>28 </a:t>
            </a:r>
            <a:r>
              <a:rPr lang="ro-RO" sz="1500" dirty="0">
                <a:latin typeface="Trebuchet MS" panose="020B0603020202020204" pitchFamily="34" charset="0"/>
                <a:cs typeface="Arial" panose="020B0604020202020204" pitchFamily="34" charset="0"/>
              </a:rPr>
              <a:t>sprijinul voluntar </a:t>
            </a:r>
            <a:r>
              <a:rPr lang="ro-RO" sz="1500" dirty="0">
                <a:solidFill>
                  <a:srgbClr val="00B050"/>
                </a:solidFill>
                <a:latin typeface="Trebuchet MS" panose="020B0603020202020204" pitchFamily="34" charset="0"/>
                <a:cs typeface="Arial" panose="020B0604020202020204" pitchFamily="34" charset="0"/>
              </a:rPr>
              <a:t>poate fi accesat de fermierii ale căror exploataţii au minimum 1 ha teren arabil cu dimensiunea parcelei agricole de minimum 0,3 ha.</a:t>
            </a:r>
            <a:endParaRPr lang="en-US" sz="1500" dirty="0">
              <a:solidFill>
                <a:srgbClr val="00B050"/>
              </a:solidFill>
              <a:latin typeface="Trebuchet MS" panose="020B0603020202020204" pitchFamily="34" charset="0"/>
              <a:cs typeface="Arial" panose="020B0604020202020204" pitchFamily="34" charset="0"/>
            </a:endParaRPr>
          </a:p>
          <a:p>
            <a:pPr marL="0" indent="0">
              <a:buFont typeface="Wingdings 2" panose="05020102010507070707" pitchFamily="18" charset="2"/>
              <a:buNone/>
              <a:defRPr/>
            </a:pPr>
            <a:endParaRPr lang="en-US" sz="1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B519FDCF-5114-44BD-B8B9-1830C2A17C38}"/>
              </a:ext>
            </a:extLst>
          </p:cNvPr>
          <p:cNvSpPr>
            <a:spLocks noGrp="1"/>
          </p:cNvSpPr>
          <p:nvPr>
            <p:ph type="title"/>
          </p:nvPr>
        </p:nvSpPr>
        <p:spPr>
          <a:xfrm>
            <a:off x="914400" y="274638"/>
            <a:ext cx="7772400" cy="792162"/>
          </a:xfrm>
        </p:spPr>
        <p:txBody>
          <a:bodyPr/>
          <a:lstStyle/>
          <a:p>
            <a:pPr algn="ctr"/>
            <a:r>
              <a:rPr lang="ro-RO" altLang="en-US" sz="1800" b="1" dirty="0">
                <a:solidFill>
                  <a:schemeClr val="tx1"/>
                </a:solidFill>
                <a:latin typeface="Trebuchet MS" panose="020B0603020202020204" pitchFamily="34" charset="0"/>
                <a:cs typeface="Arial" panose="020B0604020202020204" pitchFamily="34" charset="0"/>
              </a:rPr>
              <a:t>PD-04 - Practici benefice pentru mediu aplicabile în teren arabil</a:t>
            </a:r>
            <a:endParaRPr lang="en-US" altLang="en-US" sz="1800" dirty="0">
              <a:solidFill>
                <a:schemeClr val="tx1"/>
              </a:solidFill>
              <a:latin typeface="Trebuchet MS" panose="020B0603020202020204" pitchFamily="34" charset="0"/>
            </a:endParaRPr>
          </a:p>
        </p:txBody>
      </p:sp>
      <p:sp>
        <p:nvSpPr>
          <p:cNvPr id="3" name="Content Placeholder 2">
            <a:extLst>
              <a:ext uri="{FF2B5EF4-FFF2-40B4-BE49-F238E27FC236}">
                <a16:creationId xmlns:a16="http://schemas.microsoft.com/office/drawing/2014/main" id="{2BC41B33-4A1D-4AD7-90AA-EA57B486C334}"/>
              </a:ext>
            </a:extLst>
          </p:cNvPr>
          <p:cNvSpPr>
            <a:spLocks noGrp="1"/>
          </p:cNvSpPr>
          <p:nvPr>
            <p:ph sz="quarter" idx="1"/>
          </p:nvPr>
        </p:nvSpPr>
        <p:spPr>
          <a:xfrm>
            <a:off x="457200" y="1066800"/>
            <a:ext cx="8229600" cy="5516562"/>
          </a:xfrm>
        </p:spPr>
        <p:txBody>
          <a:bodyPr/>
          <a:lstStyle/>
          <a:p>
            <a:pPr algn="just">
              <a:spcBef>
                <a:spcPts val="0"/>
              </a:spcBef>
              <a:buFont typeface="Wingdings" panose="05000000000000000000" pitchFamily="2" charset="2"/>
              <a:buChar char="Ø"/>
              <a:defRPr/>
            </a:pPr>
            <a:r>
              <a:rPr lang="en-US" sz="1600" dirty="0">
                <a:latin typeface="Trebuchet MS" panose="020B0603020202020204" pitchFamily="34" charset="0"/>
                <a:cs typeface="Arial" panose="020B0604020202020204" pitchFamily="34" charset="0"/>
              </a:rPr>
              <a:t>E</a:t>
            </a:r>
            <a:r>
              <a:rPr lang="ro-RO" sz="1600" dirty="0" err="1">
                <a:latin typeface="Trebuchet MS" panose="020B0603020202020204" pitchFamily="34" charset="0"/>
                <a:cs typeface="Arial" panose="020B0604020202020204" pitchFamily="34" charset="0"/>
              </a:rPr>
              <a:t>ste</a:t>
            </a:r>
            <a:r>
              <a:rPr lang="ro-RO" sz="1600" dirty="0">
                <a:latin typeface="Trebuchet MS" panose="020B0603020202020204" pitchFamily="34" charset="0"/>
                <a:cs typeface="Arial" panose="020B0604020202020204" pitchFamily="34" charset="0"/>
              </a:rPr>
              <a:t> o </a:t>
            </a:r>
            <a:r>
              <a:rPr lang="en-US" sz="1600" dirty="0" err="1">
                <a:latin typeface="Trebuchet MS" panose="020B0603020202020204" pitchFamily="34" charset="0"/>
                <a:cs typeface="Arial" panose="020B0604020202020204" pitchFamily="34" charset="0"/>
              </a:rPr>
              <a:t>interven</a:t>
            </a:r>
            <a:r>
              <a:rPr lang="ro-RO" sz="1600" dirty="0">
                <a:latin typeface="Trebuchet MS" panose="020B0603020202020204" pitchFamily="34" charset="0"/>
                <a:cs typeface="Arial" panose="020B0604020202020204" pitchFamily="34" charset="0"/>
              </a:rPr>
              <a:t>ție pentru care fermierul aplică </a:t>
            </a:r>
            <a:r>
              <a:rPr lang="ro-RO" sz="1600" b="1" dirty="0">
                <a:solidFill>
                  <a:srgbClr val="00B050"/>
                </a:solidFill>
                <a:latin typeface="Trebuchet MS" panose="020B0603020202020204" pitchFamily="34" charset="0"/>
                <a:cs typeface="Arial" panose="020B0604020202020204" pitchFamily="34" charset="0"/>
              </a:rPr>
              <a:t>voluntar, în baza un</a:t>
            </a:r>
            <a:r>
              <a:rPr lang="en-US" sz="1600" b="1" dirty="0">
                <a:solidFill>
                  <a:srgbClr val="00B050"/>
                </a:solidFill>
                <a:latin typeface="Trebuchet MS" panose="020B0603020202020204" pitchFamily="34" charset="0"/>
                <a:cs typeface="Arial" panose="020B0604020202020204" pitchFamily="34" charset="0"/>
              </a:rPr>
              <a:t>u</a:t>
            </a:r>
            <a:r>
              <a:rPr lang="ro-RO" sz="1600" b="1" dirty="0">
                <a:solidFill>
                  <a:srgbClr val="00B050"/>
                </a:solidFill>
                <a:latin typeface="Trebuchet MS" panose="020B0603020202020204" pitchFamily="34" charset="0"/>
                <a:cs typeface="Arial" panose="020B0604020202020204" pitchFamily="34" charset="0"/>
              </a:rPr>
              <a:t>i angajament asumat anual</a:t>
            </a:r>
          </a:p>
          <a:p>
            <a:pPr algn="just">
              <a:spcBef>
                <a:spcPts val="0"/>
              </a:spcBef>
              <a:buFont typeface="Wingdings" panose="05000000000000000000" pitchFamily="2" charset="2"/>
              <a:buChar char="Ø"/>
              <a:defRPr/>
            </a:pPr>
            <a:r>
              <a:rPr lang="en-US" sz="1600" dirty="0">
                <a:latin typeface="Trebuchet MS" panose="020B0603020202020204" pitchFamily="34" charset="0"/>
                <a:cs typeface="Arial" panose="020B0604020202020204" pitchFamily="34" charset="0"/>
              </a:rPr>
              <a:t>Se </a:t>
            </a:r>
            <a:r>
              <a:rPr lang="ro-RO" sz="1600" dirty="0">
                <a:latin typeface="Trebuchet MS" panose="020B0603020202020204" pitchFamily="34" charset="0"/>
                <a:cs typeface="Arial" panose="020B0604020202020204" pitchFamily="34" charset="0"/>
              </a:rPr>
              <a:t>acordă ca </a:t>
            </a:r>
            <a:r>
              <a:rPr lang="ro-RO" sz="1600" b="1" dirty="0">
                <a:latin typeface="Trebuchet MS" panose="020B0603020202020204" pitchFamily="34" charset="0"/>
                <a:cs typeface="Arial" panose="020B0604020202020204" pitchFamily="34" charset="0"/>
              </a:rPr>
              <a:t>plată anuală pe</a:t>
            </a:r>
            <a:r>
              <a:rPr lang="ro-RO" sz="1600" dirty="0">
                <a:latin typeface="Trebuchet MS" panose="020B0603020202020204" pitchFamily="34" charset="0"/>
                <a:cs typeface="Arial" panose="020B0604020202020204" pitchFamily="34" charset="0"/>
              </a:rPr>
              <a:t> </a:t>
            </a:r>
            <a:r>
              <a:rPr lang="en-US" sz="1600" b="1" dirty="0" err="1">
                <a:latin typeface="Trebuchet MS" panose="020B0603020202020204" pitchFamily="34" charset="0"/>
                <a:cs typeface="Arial" panose="020B0604020202020204" pitchFamily="34" charset="0"/>
              </a:rPr>
              <a:t>suprafeț</a:t>
            </a:r>
            <a:r>
              <a:rPr lang="ro-RO" sz="1600" b="1" dirty="0">
                <a:latin typeface="Trebuchet MS" panose="020B0603020202020204" pitchFamily="34" charset="0"/>
                <a:cs typeface="Arial" panose="020B0604020202020204" pitchFamily="34" charset="0"/>
              </a:rPr>
              <a:t>a</a:t>
            </a:r>
            <a:r>
              <a:rPr lang="en-US" sz="1600" b="1" dirty="0">
                <a:latin typeface="Trebuchet MS" panose="020B0603020202020204" pitchFamily="34" charset="0"/>
                <a:cs typeface="Arial" panose="020B0604020202020204" pitchFamily="34" charset="0"/>
              </a:rPr>
              <a:t> de </a:t>
            </a:r>
            <a:r>
              <a:rPr lang="en-US" sz="1600" b="1" dirty="0" err="1">
                <a:latin typeface="Trebuchet MS" panose="020B0603020202020204" pitchFamily="34" charset="0"/>
                <a:cs typeface="Arial" panose="020B0604020202020204" pitchFamily="34" charset="0"/>
              </a:rPr>
              <a:t>teren</a:t>
            </a:r>
            <a:r>
              <a:rPr lang="en-US" sz="1600" b="1" dirty="0">
                <a:latin typeface="Trebuchet MS" panose="020B0603020202020204" pitchFamily="34" charset="0"/>
                <a:cs typeface="Arial" panose="020B0604020202020204" pitchFamily="34" charset="0"/>
              </a:rPr>
              <a:t> </a:t>
            </a:r>
            <a:r>
              <a:rPr lang="en-US" sz="1600" b="1" dirty="0" err="1">
                <a:latin typeface="Trebuchet MS" panose="020B0603020202020204" pitchFamily="34" charset="0"/>
                <a:cs typeface="Arial" panose="020B0604020202020204" pitchFamily="34" charset="0"/>
              </a:rPr>
              <a:t>arabil</a:t>
            </a:r>
            <a:r>
              <a:rPr lang="ro-RO" sz="1600" b="1" dirty="0">
                <a:latin typeface="Trebuchet MS" panose="020B0603020202020204" pitchFamily="34" charset="0"/>
                <a:cs typeface="Arial" panose="020B0604020202020204" pitchFamily="34" charset="0"/>
              </a:rPr>
              <a:t>,</a:t>
            </a:r>
            <a:r>
              <a:rPr lang="en-US" sz="1600" b="1" dirty="0">
                <a:latin typeface="Trebuchet MS" panose="020B0603020202020204" pitchFamily="34" charset="0"/>
                <a:cs typeface="Arial" panose="020B0604020202020204" pitchFamily="34" charset="0"/>
              </a:rPr>
              <a:t> </a:t>
            </a:r>
            <a:r>
              <a:rPr lang="ro-RO" sz="1600" b="1" dirty="0">
                <a:solidFill>
                  <a:srgbClr val="00B050"/>
                </a:solidFill>
                <a:latin typeface="Trebuchet MS" panose="020B0603020202020204" pitchFamily="34" charset="0"/>
                <a:cs typeface="Arial" panose="020B0604020202020204" pitchFamily="34" charset="0"/>
              </a:rPr>
              <a:t>ca plată suplimentară față de plata BISS</a:t>
            </a:r>
            <a:r>
              <a:rPr lang="ro-RO" sz="1600" dirty="0">
                <a:latin typeface="Trebuchet MS" panose="020B0603020202020204" pitchFamily="34" charset="0"/>
                <a:cs typeface="Arial" panose="020B0604020202020204" pitchFamily="34" charset="0"/>
              </a:rPr>
              <a:t>.</a:t>
            </a:r>
            <a:r>
              <a:rPr lang="en-US" sz="1600" dirty="0">
                <a:latin typeface="Trebuchet MS" panose="020B0603020202020204" pitchFamily="34" charset="0"/>
                <a:cs typeface="Arial" panose="020B0604020202020204" pitchFamily="34" charset="0"/>
              </a:rPr>
              <a:t> </a:t>
            </a:r>
            <a:endParaRPr lang="ro-RO" sz="1600" dirty="0">
              <a:latin typeface="Trebuchet MS" panose="020B0603020202020204" pitchFamily="34" charset="0"/>
              <a:cs typeface="Arial" panose="020B0604020202020204" pitchFamily="34" charset="0"/>
            </a:endParaRPr>
          </a:p>
          <a:p>
            <a:pPr algn="just">
              <a:spcBef>
                <a:spcPts val="0"/>
              </a:spcBef>
              <a:defRPr/>
            </a:pPr>
            <a:r>
              <a:rPr lang="es-ES" sz="1600" dirty="0" err="1">
                <a:latin typeface="Trebuchet MS" panose="020B0603020202020204" pitchFamily="34" charset="0"/>
                <a:cs typeface="Arial" panose="020B0604020202020204" pitchFamily="34" charset="0"/>
              </a:rPr>
              <a:t>Cuantumul</a:t>
            </a:r>
            <a:r>
              <a:rPr lang="es-ES" sz="1600" dirty="0">
                <a:latin typeface="Trebuchet MS" panose="020B0603020202020204" pitchFamily="34" charset="0"/>
                <a:cs typeface="Arial" panose="020B0604020202020204" pitchFamily="34" charset="0"/>
              </a:rPr>
              <a:t> </a:t>
            </a:r>
            <a:r>
              <a:rPr lang="es-ES" sz="1600" dirty="0" err="1">
                <a:latin typeface="Trebuchet MS" panose="020B0603020202020204" pitchFamily="34" charset="0"/>
                <a:cs typeface="Arial" panose="020B0604020202020204" pitchFamily="34" charset="0"/>
              </a:rPr>
              <a:t>unitar</a:t>
            </a:r>
            <a:r>
              <a:rPr lang="es-ES" sz="1600" dirty="0">
                <a:latin typeface="Trebuchet MS" panose="020B0603020202020204" pitchFamily="34" charset="0"/>
                <a:cs typeface="Arial" panose="020B0604020202020204" pitchFamily="34" charset="0"/>
              </a:rPr>
              <a:t> </a:t>
            </a:r>
            <a:r>
              <a:rPr lang="es-ES" sz="1600" dirty="0" err="1">
                <a:latin typeface="Trebuchet MS" panose="020B0603020202020204" pitchFamily="34" charset="0"/>
                <a:cs typeface="Arial" panose="020B0604020202020204" pitchFamily="34" charset="0"/>
              </a:rPr>
              <a:t>planificat</a:t>
            </a:r>
            <a:r>
              <a:rPr lang="es-ES" sz="1600" dirty="0">
                <a:latin typeface="Trebuchet MS" panose="020B0603020202020204" pitchFamily="34" charset="0"/>
                <a:cs typeface="Arial" panose="020B0604020202020204" pitchFamily="34" charset="0"/>
              </a:rPr>
              <a:t> </a:t>
            </a:r>
            <a:r>
              <a:rPr lang="es-ES" sz="1600" dirty="0" err="1">
                <a:latin typeface="Trebuchet MS" panose="020B0603020202020204" pitchFamily="34" charset="0"/>
                <a:cs typeface="Arial" panose="020B0604020202020204" pitchFamily="34" charset="0"/>
              </a:rPr>
              <a:t>în</a:t>
            </a:r>
            <a:r>
              <a:rPr lang="es-ES" sz="1600" dirty="0">
                <a:latin typeface="Trebuchet MS" panose="020B0603020202020204" pitchFamily="34" charset="0"/>
                <a:cs typeface="Arial" panose="020B0604020202020204" pitchFamily="34" charset="0"/>
              </a:rPr>
              <a:t> </a:t>
            </a:r>
            <a:r>
              <a:rPr lang="es-ES" sz="1600" dirty="0" err="1">
                <a:latin typeface="Trebuchet MS" panose="020B0603020202020204" pitchFamily="34" charset="0"/>
                <a:cs typeface="Arial" panose="020B0604020202020204" pitchFamily="34" charset="0"/>
              </a:rPr>
              <a:t>perioada</a:t>
            </a:r>
            <a:r>
              <a:rPr lang="es-ES" sz="1600" dirty="0">
                <a:latin typeface="Trebuchet MS" panose="020B0603020202020204" pitchFamily="34" charset="0"/>
                <a:cs typeface="Arial" panose="020B0604020202020204" pitchFamily="34" charset="0"/>
              </a:rPr>
              <a:t> 2023-2027 este de 56,28 euro/ha. </a:t>
            </a:r>
          </a:p>
          <a:p>
            <a:pPr algn="just">
              <a:spcBef>
                <a:spcPts val="0"/>
              </a:spcBef>
              <a:defRPr/>
            </a:pPr>
            <a:r>
              <a:rPr lang="es-ES" sz="1600" dirty="0" err="1">
                <a:latin typeface="Trebuchet MS" panose="020B0603020202020204" pitchFamily="34" charset="0"/>
                <a:cs typeface="Arial" panose="020B0604020202020204" pitchFamily="34" charset="0"/>
              </a:rPr>
              <a:t>Cuantumul</a:t>
            </a:r>
            <a:r>
              <a:rPr lang="es-ES" sz="1600" dirty="0">
                <a:latin typeface="Trebuchet MS" panose="020B0603020202020204" pitchFamily="34" charset="0"/>
                <a:cs typeface="Arial" panose="020B0604020202020204" pitchFamily="34" charset="0"/>
              </a:rPr>
              <a:t> </a:t>
            </a:r>
            <a:r>
              <a:rPr lang="es-ES" sz="1600" dirty="0" err="1">
                <a:latin typeface="Trebuchet MS" panose="020B0603020202020204" pitchFamily="34" charset="0"/>
                <a:cs typeface="Arial" panose="020B0604020202020204" pitchFamily="34" charset="0"/>
              </a:rPr>
              <a:t>maxim</a:t>
            </a:r>
            <a:r>
              <a:rPr lang="es-ES" sz="1600" dirty="0">
                <a:latin typeface="Trebuchet MS" panose="020B0603020202020204" pitchFamily="34" charset="0"/>
                <a:cs typeface="Arial" panose="020B0604020202020204" pitchFamily="34" charset="0"/>
              </a:rPr>
              <a:t> este de 73 euro</a:t>
            </a:r>
            <a:r>
              <a:rPr lang="ro-RO" sz="1600" dirty="0">
                <a:latin typeface="Trebuchet MS" panose="020B0603020202020204" pitchFamily="34" charset="0"/>
                <a:cs typeface="Arial" panose="020B0604020202020204" pitchFamily="34" charset="0"/>
              </a:rPr>
              <a:t>/</a:t>
            </a:r>
            <a:r>
              <a:rPr lang="es-ES" sz="1600" dirty="0">
                <a:latin typeface="Trebuchet MS" panose="020B0603020202020204" pitchFamily="34" charset="0"/>
                <a:cs typeface="Arial" panose="020B0604020202020204" pitchFamily="34" charset="0"/>
              </a:rPr>
              <a:t>ha. 	</a:t>
            </a:r>
          </a:p>
          <a:p>
            <a:pPr marL="0" indent="0" algn="just">
              <a:spcBef>
                <a:spcPts val="0"/>
              </a:spcBef>
              <a:buFont typeface="Wingdings 2" panose="05020102010507070707" pitchFamily="18" charset="2"/>
              <a:buNone/>
              <a:defRPr/>
            </a:pPr>
            <a:endParaRPr lang="ro-RO" sz="1600" dirty="0">
              <a:latin typeface="Trebuchet MS" panose="020B0603020202020204" pitchFamily="34" charset="0"/>
              <a:cs typeface="Arial" panose="020B0604020202020204" pitchFamily="34" charset="0"/>
            </a:endParaRPr>
          </a:p>
          <a:p>
            <a:pPr marL="0" indent="0" algn="just">
              <a:spcBef>
                <a:spcPts val="0"/>
              </a:spcBef>
              <a:buNone/>
              <a:defRPr/>
            </a:pPr>
            <a:r>
              <a:rPr lang="ro-RO" sz="1600" b="1" dirty="0">
                <a:solidFill>
                  <a:srgbClr val="00B050"/>
                </a:solidFill>
                <a:latin typeface="Trebuchet MS" panose="020B0603020202020204" pitchFamily="34" charset="0"/>
                <a:cs typeface="Arial" panose="020B0604020202020204" pitchFamily="34" charset="0"/>
              </a:rPr>
              <a:t>Criteriile de eligibilitate</a:t>
            </a:r>
            <a:r>
              <a:rPr lang="en-US" sz="1600" b="1" dirty="0">
                <a:solidFill>
                  <a:srgbClr val="00B050"/>
                </a:solidFill>
                <a:latin typeface="Trebuchet MS" panose="020B0603020202020204" pitchFamily="34" charset="0"/>
                <a:cs typeface="Arial" panose="020B0604020202020204" pitchFamily="34" charset="0"/>
              </a:rPr>
              <a:t> </a:t>
            </a:r>
            <a:r>
              <a:rPr lang="ro-RO" sz="1600" b="1" dirty="0">
                <a:solidFill>
                  <a:srgbClr val="00B050"/>
                </a:solidFill>
                <a:latin typeface="Trebuchet MS" panose="020B0603020202020204" pitchFamily="34" charset="0"/>
                <a:cs typeface="Arial" panose="020B0604020202020204" pitchFamily="34" charset="0"/>
              </a:rPr>
              <a:t>pe </a:t>
            </a:r>
            <a:r>
              <a:rPr lang="en-US" sz="1600" b="1" dirty="0">
                <a:solidFill>
                  <a:srgbClr val="00B050"/>
                </a:solidFill>
                <a:latin typeface="Trebuchet MS" panose="020B0603020202020204" pitchFamily="34" charset="0"/>
                <a:cs typeface="Arial" panose="020B0604020202020204" pitchFamily="34" charset="0"/>
              </a:rPr>
              <a:t>care</a:t>
            </a:r>
            <a:r>
              <a:rPr lang="ro-RO" sz="1600" b="1" dirty="0">
                <a:solidFill>
                  <a:srgbClr val="00B050"/>
                </a:solidFill>
                <a:latin typeface="Trebuchet MS" panose="020B0603020202020204" pitchFamily="34" charset="0"/>
                <a:cs typeface="Arial" panose="020B0604020202020204" pitchFamily="34" charset="0"/>
              </a:rPr>
              <a:t> fermierul</a:t>
            </a:r>
            <a:r>
              <a:rPr lang="en-US" sz="1600" b="1" dirty="0">
                <a:solidFill>
                  <a:srgbClr val="00B050"/>
                </a:solidFill>
                <a:latin typeface="Trebuchet MS" panose="020B0603020202020204" pitchFamily="34" charset="0"/>
                <a:cs typeface="Arial" panose="020B0604020202020204" pitchFamily="34" charset="0"/>
              </a:rPr>
              <a:t> </a:t>
            </a:r>
            <a:r>
              <a:rPr lang="en-US" sz="1600" b="1" dirty="0" err="1">
                <a:solidFill>
                  <a:srgbClr val="00B050"/>
                </a:solidFill>
                <a:latin typeface="Trebuchet MS" panose="020B0603020202020204" pitchFamily="34" charset="0"/>
                <a:cs typeface="Arial" panose="020B0604020202020204" pitchFamily="34" charset="0"/>
              </a:rPr>
              <a:t>trebuie</a:t>
            </a:r>
            <a:r>
              <a:rPr lang="en-US" sz="1600" b="1" dirty="0">
                <a:solidFill>
                  <a:srgbClr val="00B050"/>
                </a:solidFill>
                <a:latin typeface="Trebuchet MS" panose="020B0603020202020204" pitchFamily="34" charset="0"/>
                <a:cs typeface="Arial" panose="020B0604020202020204" pitchFamily="34" charset="0"/>
              </a:rPr>
              <a:t> </a:t>
            </a:r>
            <a:r>
              <a:rPr lang="ro-RO" sz="1600" b="1" dirty="0">
                <a:solidFill>
                  <a:srgbClr val="00B050"/>
                </a:solidFill>
                <a:latin typeface="Trebuchet MS" panose="020B0603020202020204" pitchFamily="34" charset="0"/>
                <a:cs typeface="Arial" panose="020B0604020202020204" pitchFamily="34" charset="0"/>
              </a:rPr>
              <a:t>să le </a:t>
            </a:r>
            <a:r>
              <a:rPr lang="en-US" sz="1600" b="1" dirty="0" err="1">
                <a:solidFill>
                  <a:srgbClr val="00B050"/>
                </a:solidFill>
                <a:latin typeface="Trebuchet MS" panose="020B0603020202020204" pitchFamily="34" charset="0"/>
                <a:cs typeface="Arial" panose="020B0604020202020204" pitchFamily="34" charset="0"/>
              </a:rPr>
              <a:t>îndeplin</a:t>
            </a:r>
            <a:r>
              <a:rPr lang="ro-RO" sz="1600" b="1" dirty="0" err="1">
                <a:solidFill>
                  <a:srgbClr val="00B050"/>
                </a:solidFill>
                <a:latin typeface="Trebuchet MS" panose="020B0603020202020204" pitchFamily="34" charset="0"/>
                <a:cs typeface="Arial" panose="020B0604020202020204" pitchFamily="34" charset="0"/>
              </a:rPr>
              <a:t>ească</a:t>
            </a:r>
            <a:r>
              <a:rPr lang="en-US" sz="1600" b="1" dirty="0">
                <a:solidFill>
                  <a:srgbClr val="00B050"/>
                </a:solidFill>
                <a:latin typeface="Trebuchet MS" panose="020B0603020202020204" pitchFamily="34" charset="0"/>
                <a:cs typeface="Arial" panose="020B0604020202020204" pitchFamily="34" charset="0"/>
              </a:rPr>
              <a:t> </a:t>
            </a:r>
            <a:r>
              <a:rPr lang="en-US" sz="1600" b="1" dirty="0" err="1">
                <a:solidFill>
                  <a:srgbClr val="00B050"/>
                </a:solidFill>
                <a:latin typeface="Trebuchet MS" panose="020B0603020202020204" pitchFamily="34" charset="0"/>
                <a:cs typeface="Arial" panose="020B0604020202020204" pitchFamily="34" charset="0"/>
              </a:rPr>
              <a:t>în</a:t>
            </a:r>
            <a:r>
              <a:rPr lang="en-US" sz="1600" b="1" dirty="0">
                <a:solidFill>
                  <a:srgbClr val="00B050"/>
                </a:solidFill>
                <a:latin typeface="Trebuchet MS" panose="020B0603020202020204" pitchFamily="34" charset="0"/>
                <a:cs typeface="Arial" panose="020B0604020202020204" pitchFamily="34" charset="0"/>
              </a:rPr>
              <a:t> mod </a:t>
            </a:r>
            <a:r>
              <a:rPr lang="en-US" sz="1600" b="1" dirty="0" err="1">
                <a:solidFill>
                  <a:srgbClr val="00B050"/>
                </a:solidFill>
                <a:latin typeface="Trebuchet MS" panose="020B0603020202020204" pitchFamily="34" charset="0"/>
                <a:cs typeface="Arial" panose="020B0604020202020204" pitchFamily="34" charset="0"/>
              </a:rPr>
              <a:t>cumulativ</a:t>
            </a:r>
            <a:r>
              <a:rPr lang="ro-RO" sz="1600" b="1" dirty="0">
                <a:solidFill>
                  <a:srgbClr val="00B050"/>
                </a:solidFill>
                <a:latin typeface="Trebuchet MS" panose="020B0603020202020204" pitchFamily="34" charset="0"/>
                <a:cs typeface="Arial" panose="020B0604020202020204" pitchFamily="34" charset="0"/>
              </a:rPr>
              <a:t>,</a:t>
            </a:r>
            <a:r>
              <a:rPr lang="ro-RO" sz="1600" b="1" dirty="0">
                <a:latin typeface="Trebuchet MS" panose="020B0603020202020204" pitchFamily="34" charset="0"/>
                <a:cs typeface="Arial" panose="020B0604020202020204" pitchFamily="34" charset="0"/>
              </a:rPr>
              <a:t> </a:t>
            </a:r>
            <a:r>
              <a:rPr lang="ro-RO" sz="1600" b="1" dirty="0">
                <a:solidFill>
                  <a:srgbClr val="00B050"/>
                </a:solidFill>
                <a:latin typeface="Trebuchet MS" panose="020B0603020202020204" pitchFamily="34" charset="0"/>
                <a:cs typeface="Arial" panose="020B0604020202020204" pitchFamily="34" charset="0"/>
              </a:rPr>
              <a:t>sunt</a:t>
            </a:r>
            <a:r>
              <a:rPr lang="en-US" sz="1600" b="1" dirty="0">
                <a:solidFill>
                  <a:srgbClr val="00B050"/>
                </a:solidFill>
                <a:latin typeface="Trebuchet MS" panose="020B0603020202020204" pitchFamily="34" charset="0"/>
                <a:cs typeface="Arial" panose="020B0604020202020204" pitchFamily="34" charset="0"/>
              </a:rPr>
              <a:t>:</a:t>
            </a:r>
            <a:endParaRPr lang="ro-RO" sz="1600" b="1" dirty="0">
              <a:solidFill>
                <a:srgbClr val="00B050"/>
              </a:solidFill>
              <a:latin typeface="Trebuchet MS" panose="020B0603020202020204" pitchFamily="34" charset="0"/>
              <a:cs typeface="Arial" panose="020B0604020202020204" pitchFamily="34" charset="0"/>
            </a:endParaRPr>
          </a:p>
          <a:p>
            <a:pPr algn="just">
              <a:spcBef>
                <a:spcPts val="0"/>
              </a:spcBef>
              <a:buFont typeface="Wingdings" panose="05000000000000000000" pitchFamily="2" charset="2"/>
              <a:buChar char="Ø"/>
              <a:defRPr/>
            </a:pPr>
            <a:r>
              <a:rPr lang="ro-RO" sz="1600" dirty="0">
                <a:latin typeface="Trebuchet MS" panose="020B0603020202020204" pitchFamily="34" charset="0"/>
                <a:cs typeface="Arial" panose="020B0604020202020204" pitchFamily="34" charset="0"/>
              </a:rPr>
              <a:t>să aibă calitatea de fermier activ și de </a:t>
            </a:r>
            <a:r>
              <a:rPr lang="en-US" sz="1600" dirty="0" err="1">
                <a:latin typeface="Trebuchet MS" panose="020B0603020202020204" pitchFamily="34" charset="0"/>
                <a:cs typeface="Arial" panose="020B0604020202020204" pitchFamily="34" charset="0"/>
              </a:rPr>
              <a:t>beneficiar</a:t>
            </a:r>
            <a:r>
              <a:rPr lang="en-US" sz="1600" dirty="0">
                <a:latin typeface="Trebuchet MS" panose="020B0603020202020204" pitchFamily="34" charset="0"/>
                <a:cs typeface="Arial" panose="020B0604020202020204" pitchFamily="34" charset="0"/>
              </a:rPr>
              <a:t> </a:t>
            </a:r>
            <a:r>
              <a:rPr lang="ro-RO" sz="1600" dirty="0">
                <a:latin typeface="Trebuchet MS" panose="020B0603020202020204" pitchFamily="34" charset="0"/>
                <a:cs typeface="Arial" panose="020B0604020202020204" pitchFamily="34" charset="0"/>
              </a:rPr>
              <a:t>BISS;</a:t>
            </a:r>
          </a:p>
          <a:p>
            <a:pPr algn="just">
              <a:spcBef>
                <a:spcPts val="0"/>
              </a:spcBef>
              <a:buFont typeface="Wingdings" panose="05000000000000000000" pitchFamily="2" charset="2"/>
              <a:buChar char="Ø"/>
              <a:defRPr/>
            </a:pPr>
            <a:r>
              <a:rPr lang="ro-RO" sz="1600" dirty="0">
                <a:latin typeface="Trebuchet MS" panose="020B0603020202020204" pitchFamily="34" charset="0"/>
                <a:cs typeface="Arial" panose="020B0604020202020204" pitchFamily="34" charset="0"/>
              </a:rPr>
              <a:t>să fie utilizatorul unei suprafețe agricole localizate pe teritoriul României, identificabilă în IACS, din categoria teren arabil;</a:t>
            </a:r>
            <a:endParaRPr lang="en-US" sz="1600" dirty="0">
              <a:latin typeface="Trebuchet MS" panose="020B0603020202020204" pitchFamily="34" charset="0"/>
              <a:cs typeface="Arial" panose="020B0604020202020204" pitchFamily="34" charset="0"/>
            </a:endParaRPr>
          </a:p>
          <a:p>
            <a:pPr algn="just">
              <a:spcBef>
                <a:spcPts val="0"/>
              </a:spcBef>
              <a:buFont typeface="Wingdings" panose="05000000000000000000" pitchFamily="2" charset="2"/>
              <a:buChar char="Ø"/>
              <a:defRPr/>
            </a:pPr>
            <a:r>
              <a:rPr lang="ro-RO" sz="1600" dirty="0">
                <a:latin typeface="Trebuchet MS" panose="020B0603020202020204" pitchFamily="34" charset="0"/>
                <a:cs typeface="Arial" panose="020B0604020202020204" pitchFamily="34" charset="0"/>
              </a:rPr>
              <a:t>dimensiunea </a:t>
            </a:r>
            <a:r>
              <a:rPr lang="ro-RO" sz="1600" dirty="0" err="1">
                <a:latin typeface="Trebuchet MS" panose="020B0603020202020204" pitchFamily="34" charset="0"/>
                <a:cs typeface="Arial" panose="020B0604020202020204" pitchFamily="34" charset="0"/>
              </a:rPr>
              <a:t>exploataţiei</a:t>
            </a:r>
            <a:r>
              <a:rPr lang="ro-RO" sz="1600" dirty="0">
                <a:latin typeface="Trebuchet MS" panose="020B0603020202020204" pitchFamily="34" charset="0"/>
                <a:cs typeface="Arial" panose="020B0604020202020204" pitchFamily="34" charset="0"/>
              </a:rPr>
              <a:t> agricole să fie de </a:t>
            </a:r>
            <a:r>
              <a:rPr lang="ro-RO" sz="1600" dirty="0">
                <a:solidFill>
                  <a:srgbClr val="00B050"/>
                </a:solidFill>
                <a:latin typeface="Trebuchet MS" panose="020B0603020202020204" pitchFamily="34" charset="0"/>
                <a:cs typeface="Arial" panose="020B0604020202020204" pitchFamily="34" charset="0"/>
              </a:rPr>
              <a:t>minimum 10,01 ha teren arabil</a:t>
            </a:r>
            <a:r>
              <a:rPr lang="ro-RO" sz="1600" dirty="0">
                <a:latin typeface="Trebuchet MS" panose="020B0603020202020204" pitchFamily="34" charset="0"/>
                <a:cs typeface="Arial" panose="020B0604020202020204" pitchFamily="34" charset="0"/>
              </a:rPr>
              <a:t>, </a:t>
            </a:r>
            <a:r>
              <a:rPr lang="ro-RO" sz="1600" dirty="0">
                <a:solidFill>
                  <a:srgbClr val="000000"/>
                </a:solidFill>
                <a:latin typeface="Trebuchet MS" panose="020B0603020202020204" pitchFamily="34" charset="0"/>
                <a:cs typeface="Arial" panose="020B0604020202020204" pitchFamily="34" charset="0"/>
              </a:rPr>
              <a:t>constituită din suprafețele însumate ale tuturor parcelelor eligibile, neeligibile și nesolicitate</a:t>
            </a:r>
            <a:r>
              <a:rPr lang="en-GB" sz="1600" dirty="0">
                <a:solidFill>
                  <a:srgbClr val="000000"/>
                </a:solidFill>
                <a:latin typeface="Trebuchet MS" panose="020B0603020202020204" pitchFamily="34" charset="0"/>
                <a:cs typeface="Arial" panose="020B0604020202020204" pitchFamily="34" charset="0"/>
              </a:rPr>
              <a:t> </a:t>
            </a:r>
            <a:r>
              <a:rPr lang="ro-RO" sz="1600" dirty="0">
                <a:solidFill>
                  <a:srgbClr val="000000"/>
                </a:solidFill>
                <a:latin typeface="Trebuchet MS" panose="020B0603020202020204" pitchFamily="34" charset="0"/>
                <a:cs typeface="Arial" panose="020B0604020202020204" pitchFamily="34" charset="0"/>
              </a:rPr>
              <a:t>de teren arabil, parcelele eligibile fiind cele cu dimensiunea minimă de 0,3 ha teren arabil.</a:t>
            </a:r>
            <a:r>
              <a:rPr lang="en-US" sz="1600" dirty="0">
                <a:solidFill>
                  <a:srgbClr val="000000"/>
                </a:solidFill>
                <a:latin typeface="Trebuchet MS" panose="020B0603020202020204" pitchFamily="34" charset="0"/>
                <a:cs typeface="Arial" panose="020B0604020202020204" pitchFamily="34" charset="0"/>
              </a:rPr>
              <a:t> </a:t>
            </a:r>
            <a:endParaRPr lang="ro-RO" sz="1600" dirty="0">
              <a:solidFill>
                <a:srgbClr val="000000"/>
              </a:solidFill>
              <a:latin typeface="Trebuchet MS" panose="020B0603020202020204" pitchFamily="34" charset="0"/>
              <a:cs typeface="Arial" panose="020B0604020202020204" pitchFamily="34" charset="0"/>
            </a:endParaRPr>
          </a:p>
          <a:p>
            <a:pPr algn="just">
              <a:spcBef>
                <a:spcPts val="0"/>
              </a:spcBef>
              <a:buFont typeface="Wingdings" panose="05000000000000000000" pitchFamily="2" charset="2"/>
              <a:buChar char="Ø"/>
              <a:defRPr/>
            </a:pPr>
            <a:r>
              <a:rPr lang="ro-RO" sz="1600" dirty="0">
                <a:solidFill>
                  <a:srgbClr val="000000"/>
                </a:solidFill>
                <a:latin typeface="Trebuchet MS" panose="020B0603020202020204" pitchFamily="34" charset="0"/>
                <a:cs typeface="Arial" panose="020B0604020202020204" pitchFamily="34" charset="0"/>
              </a:rPr>
              <a:t>să se angajeze, pe baze anuale, să respecte cerințele de bază relevante și cerințele specifice;</a:t>
            </a:r>
          </a:p>
          <a:p>
            <a:pPr algn="just">
              <a:spcBef>
                <a:spcPts val="0"/>
              </a:spcBef>
              <a:buFont typeface="Wingdings" panose="05000000000000000000" pitchFamily="2" charset="2"/>
              <a:buChar char="Ø"/>
              <a:defRPr/>
            </a:pPr>
            <a:r>
              <a:rPr lang="ro-RO" sz="1600" dirty="0">
                <a:solidFill>
                  <a:srgbClr val="00B050"/>
                </a:solidFill>
                <a:latin typeface="Trebuchet MS" panose="020B0603020202020204" pitchFamily="34" charset="0"/>
                <a:cs typeface="Arial" panose="020B0604020202020204" pitchFamily="34" charset="0"/>
              </a:rPr>
              <a:t>să țină o evidență a activităților agricole corelate cu implementarea cerințelor de bază și specifice la nivelul suprafețelor aflate sub angajament.</a:t>
            </a:r>
          </a:p>
          <a:p>
            <a:pPr marL="0" indent="0" algn="just">
              <a:spcBef>
                <a:spcPts val="0"/>
              </a:spcBef>
              <a:buNone/>
              <a:defRPr/>
            </a:pPr>
            <a:r>
              <a:rPr lang="pt-PT" sz="1600" u="sng" dirty="0">
                <a:solidFill>
                  <a:srgbClr val="00B050"/>
                </a:solidFill>
                <a:latin typeface="Trebuchet MS" panose="020B0603020202020204" pitchFamily="34" charset="0"/>
                <a:cs typeface="Arial" panose="020B0604020202020204" pitchFamily="34" charset="0"/>
              </a:rPr>
              <a:t>Fermierii care nu respectă condiţiile de eligibilitate nu sunt eligibili pentru ecoschema PD-04.</a:t>
            </a:r>
            <a:endParaRPr lang="en-US" sz="1600" u="sng" dirty="0">
              <a:solidFill>
                <a:srgbClr val="00B050"/>
              </a:solidFill>
              <a:latin typeface="Trebuchet MS" panose="020B0603020202020204" pitchFamily="34" charset="0"/>
              <a:cs typeface="Arial" panose="020B0604020202020204" pitchFamily="34" charset="0"/>
            </a:endParaRPr>
          </a:p>
          <a:p>
            <a:pPr algn="just">
              <a:spcBef>
                <a:spcPts val="0"/>
              </a:spcBef>
              <a:buFont typeface="Wingdings" panose="05000000000000000000" pitchFamily="2" charset="2"/>
              <a:buChar char="Ø"/>
              <a:defRPr/>
            </a:pPr>
            <a:endParaRPr lang="ro-RO" sz="1600" dirty="0">
              <a:latin typeface="Trebuchet MS" panose="020B0603020202020204" pitchFamily="34" charset="0"/>
              <a:cs typeface="Arial" panose="020B0604020202020204" pitchFamily="34" charset="0"/>
            </a:endParaRPr>
          </a:p>
          <a:p>
            <a:pPr marL="0" indent="0">
              <a:buFont typeface="Wingdings 2" panose="05020102010507070707" pitchFamily="18" charset="2"/>
              <a:buNone/>
              <a:defRPr/>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7772400" cy="609600"/>
          </a:xfrm>
        </p:spPr>
        <p:txBody>
          <a:bodyPr/>
          <a:lstStyle/>
          <a:p>
            <a:pPr algn="ctr"/>
            <a:r>
              <a:rPr lang="ro-RO" altLang="en-US" sz="1800" b="1" dirty="0">
                <a:solidFill>
                  <a:schemeClr val="tx1"/>
                </a:solidFill>
                <a:latin typeface="Trebuchet MS" panose="020B0603020202020204" pitchFamily="34" charset="0"/>
                <a:cs typeface="Arial" panose="020B0604020202020204" pitchFamily="34" charset="0"/>
              </a:rPr>
              <a:t>PD-04 - Practici benefice pentru mediu aplicabile în teren arabil</a:t>
            </a:r>
            <a:br>
              <a:rPr lang="ro-RO" sz="1800" b="1" dirty="0">
                <a:solidFill>
                  <a:schemeClr val="tx1"/>
                </a:solidFill>
                <a:latin typeface="Trebuchet MS" panose="020B0603020202020204" pitchFamily="34" charset="0"/>
                <a:cs typeface="Arial" panose="020B0604020202020204" pitchFamily="34" charset="0"/>
              </a:rPr>
            </a:br>
            <a:r>
              <a:rPr lang="ro-RO" sz="1800" b="1" dirty="0">
                <a:solidFill>
                  <a:schemeClr val="tx1"/>
                </a:solidFill>
                <a:latin typeface="Trebuchet MS" panose="020B0603020202020204" pitchFamily="34" charset="0"/>
                <a:cs typeface="Arial" panose="020B0604020202020204" pitchFamily="34" charset="0"/>
              </a:rPr>
              <a:t>GAEC relevante</a:t>
            </a:r>
            <a:endParaRPr lang="en-US" sz="1800" b="1" dirty="0">
              <a:solidFill>
                <a:schemeClr val="tx1"/>
              </a:solidFill>
              <a:latin typeface="Trebuchet MS" panose="020B0603020202020204" pitchFamily="34" charset="0"/>
              <a:cs typeface="Arial" panose="020B0604020202020204" pitchFamily="34" charset="0"/>
            </a:endParaRPr>
          </a:p>
        </p:txBody>
      </p:sp>
      <p:sp>
        <p:nvSpPr>
          <p:cNvPr id="3" name="Content Placeholder 2"/>
          <p:cNvSpPr>
            <a:spLocks noGrp="1"/>
          </p:cNvSpPr>
          <p:nvPr>
            <p:ph sz="quarter" idx="1"/>
          </p:nvPr>
        </p:nvSpPr>
        <p:spPr>
          <a:xfrm>
            <a:off x="304800" y="1600200"/>
            <a:ext cx="8610600" cy="5867400"/>
          </a:xfrm>
        </p:spPr>
        <p:txBody>
          <a:bodyPr/>
          <a:lstStyle/>
          <a:p>
            <a:pPr marL="0" indent="0" algn="just">
              <a:buNone/>
            </a:pPr>
            <a:r>
              <a:rPr lang="pt-PT" sz="1400" b="1" dirty="0">
                <a:latin typeface="Trebuchet MS" panose="020B0603020202020204" pitchFamily="34" charset="0"/>
              </a:rPr>
              <a:t>Angajamentele depăşesc nivelul obligatoriu neremunerat al cerinţelor de bază, constituite din următoarele GAEC relevante:</a:t>
            </a:r>
            <a:endParaRPr lang="en-US" sz="1400" dirty="0">
              <a:latin typeface="Trebuchet MS" panose="020B0603020202020204" pitchFamily="34" charset="0"/>
            </a:endParaRPr>
          </a:p>
          <a:p>
            <a:r>
              <a:rPr lang="ro-RO" sz="1400" dirty="0">
                <a:latin typeface="Trebuchet MS" panose="020B0603020202020204" pitchFamily="34" charset="0"/>
              </a:rPr>
              <a:t>GAEC 5 - cerinţa 2, potrivit căreia sunt interzise lucrările solului, precum aratul, scarificatul, lucrarea cu grapa şi sapa rotativă, praşila mecanică pe terenurile cu soluri foarte slab fertile, improprii pentru folosinţă arabilă (clasa de calitate V), indiferent de panta terenului;</a:t>
            </a:r>
            <a:endParaRPr lang="en-US" sz="1400" dirty="0">
              <a:latin typeface="Trebuchet MS" panose="020B0603020202020204" pitchFamily="34" charset="0"/>
            </a:endParaRPr>
          </a:p>
          <a:p>
            <a:r>
              <a:rPr lang="ro-RO" sz="1400" dirty="0">
                <a:latin typeface="Trebuchet MS" panose="020B0603020202020204" pitchFamily="34" charset="0"/>
              </a:rPr>
              <a:t>GAEC 6 - cerinţa 1, potrivit căreia pentru a proteja solurile în perioada cea mai sensibilă a anului (15 iunie-30 septembrie) fermierii trebuie să păstreze terenul acoperit pe cel puţin 80% din suprafaţa arabilă a exploataţiei;</a:t>
            </a:r>
            <a:endParaRPr lang="en-US" sz="1400" dirty="0">
              <a:latin typeface="Trebuchet MS" panose="020B0603020202020204" pitchFamily="34" charset="0"/>
            </a:endParaRPr>
          </a:p>
          <a:p>
            <a:r>
              <a:rPr lang="ro-RO" sz="1400" dirty="0">
                <a:latin typeface="Trebuchet MS" panose="020B0603020202020204" pitchFamily="34" charset="0"/>
              </a:rPr>
              <a:t>GAEC 7 - diversificarea culturilor. În cazul în care suprafața terenului arabil al unei ferme este cuprinsă între 10 și 30 ha, diversificarea culturilor constă în cultivarea terenului arabil din fermă cu cel puțin două culturi diferite pe terenul arabil respectiv; cultura preponderentă nu trebuie să acopere, la niciun moment pe parcursul anului, mai mult de 75% din terenul arabil respectiv. În cazul în care suprafața terenului arabil al unei ferme este mai mare de 30 ha, diversificarea culturilor constă în cultivarea terenului arabil din fermă cu cel puțin trei culturi diferite pe terenul arabil respectiv; cultura preponderentă nu trebuie să acopere, la niciun moment pe parcursul anului, mai mult de 75% din terenul arabil, iar principalele două culturi nu trebuie să acopere împreună, la niciun moment pe parcursul anului, mai mult de 95% din terenul arabil respectiv.</a:t>
            </a:r>
          </a:p>
          <a:p>
            <a:pPr marL="0" indent="0">
              <a:buNone/>
            </a:pPr>
            <a:r>
              <a:rPr lang="en-US" sz="1400" dirty="0" err="1">
                <a:latin typeface="Trebuchet MS" panose="020B0603020202020204" pitchFamily="34" charset="0"/>
              </a:rPr>
              <a:t>Condiţionalitatea</a:t>
            </a:r>
            <a:r>
              <a:rPr lang="en-US" sz="1400" dirty="0">
                <a:latin typeface="Trebuchet MS" panose="020B0603020202020204" pitchFamily="34" charset="0"/>
              </a:rPr>
              <a:t> </a:t>
            </a:r>
            <a:r>
              <a:rPr lang="en-US" sz="1400" dirty="0" err="1">
                <a:latin typeface="Trebuchet MS" panose="020B0603020202020204" pitchFamily="34" charset="0"/>
              </a:rPr>
              <a:t>prevăzută</a:t>
            </a:r>
            <a:r>
              <a:rPr lang="en-US" sz="1400" dirty="0">
                <a:latin typeface="Trebuchet MS" panose="020B0603020202020204" pitchFamily="34" charset="0"/>
              </a:rPr>
              <a:t> </a:t>
            </a:r>
            <a:r>
              <a:rPr lang="en-US" sz="1400" dirty="0" err="1">
                <a:latin typeface="Trebuchet MS" panose="020B0603020202020204" pitchFamily="34" charset="0"/>
              </a:rPr>
              <a:t>în</a:t>
            </a:r>
            <a:r>
              <a:rPr lang="en-US" sz="1400" dirty="0">
                <a:latin typeface="Trebuchet MS" panose="020B0603020202020204" pitchFamily="34" charset="0"/>
              </a:rPr>
              <a:t> </a:t>
            </a:r>
            <a:r>
              <a:rPr lang="en-US" sz="1400" dirty="0" err="1">
                <a:latin typeface="Trebuchet MS" panose="020B0603020202020204" pitchFamily="34" charset="0"/>
              </a:rPr>
              <a:t>Ordinul</a:t>
            </a:r>
            <a:r>
              <a:rPr lang="en-US" sz="1400" dirty="0">
                <a:latin typeface="Trebuchet MS" panose="020B0603020202020204" pitchFamily="34" charset="0"/>
              </a:rPr>
              <a:t> </a:t>
            </a:r>
            <a:r>
              <a:rPr lang="en-US" sz="1400" dirty="0" err="1">
                <a:latin typeface="Trebuchet MS" panose="020B0603020202020204" pitchFamily="34" charset="0"/>
              </a:rPr>
              <a:t>nr</a:t>
            </a:r>
            <a:r>
              <a:rPr lang="en-US" sz="1400" dirty="0">
                <a:latin typeface="Trebuchet MS" panose="020B0603020202020204" pitchFamily="34" charset="0"/>
              </a:rPr>
              <a:t>. 54/570/</a:t>
            </a:r>
            <a:r>
              <a:rPr lang="en-US" sz="1400" u="sng" dirty="0">
                <a:latin typeface="Trebuchet MS" panose="020B0603020202020204" pitchFamily="34" charset="0"/>
                <a:hlinkClick r:id="rId2"/>
              </a:rPr>
              <a:t>32/2023</a:t>
            </a:r>
            <a:r>
              <a:rPr lang="en-US" sz="1400" dirty="0">
                <a:latin typeface="Trebuchet MS" panose="020B0603020202020204" pitchFamily="34" charset="0"/>
              </a:rPr>
              <a:t>, cu </a:t>
            </a:r>
            <a:r>
              <a:rPr lang="en-US" sz="1400" dirty="0" err="1">
                <a:latin typeface="Trebuchet MS" panose="020B0603020202020204" pitchFamily="34" charset="0"/>
              </a:rPr>
              <a:t>modificările</a:t>
            </a:r>
            <a:r>
              <a:rPr lang="en-US" sz="1400" dirty="0">
                <a:latin typeface="Trebuchet MS" panose="020B0603020202020204" pitchFamily="34" charset="0"/>
              </a:rPr>
              <a:t> </a:t>
            </a:r>
            <a:r>
              <a:rPr lang="en-US" sz="1400" dirty="0" err="1">
                <a:latin typeface="Trebuchet MS" panose="020B0603020202020204" pitchFamily="34" charset="0"/>
              </a:rPr>
              <a:t>şi</a:t>
            </a:r>
            <a:r>
              <a:rPr lang="en-US" sz="1400" dirty="0">
                <a:latin typeface="Trebuchet MS" panose="020B0603020202020204" pitchFamily="34" charset="0"/>
              </a:rPr>
              <a:t> </a:t>
            </a:r>
            <a:r>
              <a:rPr lang="en-US" sz="1400" dirty="0" err="1">
                <a:latin typeface="Trebuchet MS" panose="020B0603020202020204" pitchFamily="34" charset="0"/>
              </a:rPr>
              <a:t>completările</a:t>
            </a:r>
            <a:r>
              <a:rPr lang="en-US" sz="1400" dirty="0">
                <a:latin typeface="Trebuchet MS" panose="020B0603020202020204" pitchFamily="34" charset="0"/>
              </a:rPr>
              <a:t> </a:t>
            </a:r>
            <a:r>
              <a:rPr lang="en-US" sz="1400" dirty="0" err="1">
                <a:latin typeface="Trebuchet MS" panose="020B0603020202020204" pitchFamily="34" charset="0"/>
              </a:rPr>
              <a:t>ulterioare</a:t>
            </a:r>
            <a:r>
              <a:rPr lang="en-US" sz="1400" dirty="0">
                <a:latin typeface="Trebuchet MS" panose="020B0603020202020204" pitchFamily="34" charset="0"/>
              </a:rPr>
              <a:t>, </a:t>
            </a:r>
            <a:r>
              <a:rPr lang="en-US" sz="1400" dirty="0" err="1">
                <a:latin typeface="Trebuchet MS" panose="020B0603020202020204" pitchFamily="34" charset="0"/>
              </a:rPr>
              <a:t>trebuie</a:t>
            </a:r>
            <a:r>
              <a:rPr lang="en-US" sz="1400" dirty="0">
                <a:latin typeface="Trebuchet MS" panose="020B0603020202020204" pitchFamily="34" charset="0"/>
              </a:rPr>
              <a:t> </a:t>
            </a:r>
            <a:r>
              <a:rPr lang="ro-RO" sz="1400" dirty="0">
                <a:latin typeface="Trebuchet MS" panose="020B0603020202020204" pitchFamily="34" charset="0"/>
              </a:rPr>
              <a:t>respectată pe întreaga exploataţie agricolă și pe tot parcursul anului de cerere.</a:t>
            </a:r>
            <a:endParaRPr lang="en-US" sz="1400" dirty="0">
              <a:latin typeface="Trebuchet MS" panose="020B0603020202020204" pitchFamily="34" charset="0"/>
            </a:endParaRPr>
          </a:p>
          <a:p>
            <a:endParaRPr lang="en-US" sz="1600" b="1" dirty="0"/>
          </a:p>
          <a:p>
            <a:endParaRPr lang="en-US" sz="1600" b="1" dirty="0"/>
          </a:p>
        </p:txBody>
      </p:sp>
    </p:spTree>
    <p:extLst>
      <p:ext uri="{BB962C8B-B14F-4D97-AF65-F5344CB8AC3E}">
        <p14:creationId xmlns:p14="http://schemas.microsoft.com/office/powerpoint/2010/main" val="3232365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u 1">
            <a:extLst>
              <a:ext uri="{FF2B5EF4-FFF2-40B4-BE49-F238E27FC236}">
                <a16:creationId xmlns:a16="http://schemas.microsoft.com/office/drawing/2014/main" id="{02CA9891-15FC-4272-AB5F-08B195B3C8D5}"/>
              </a:ext>
            </a:extLst>
          </p:cNvPr>
          <p:cNvSpPr>
            <a:spLocks noGrp="1"/>
          </p:cNvSpPr>
          <p:nvPr>
            <p:ph type="title"/>
          </p:nvPr>
        </p:nvSpPr>
        <p:spPr>
          <a:xfrm>
            <a:off x="800100" y="304800"/>
            <a:ext cx="7772400" cy="563563"/>
          </a:xfrm>
        </p:spPr>
        <p:txBody>
          <a:bodyPr/>
          <a:lstStyle/>
          <a:p>
            <a:pPr algn="ctr"/>
            <a:br>
              <a:rPr lang="en-US" altLang="en-US" sz="2400" b="1">
                <a:solidFill>
                  <a:schemeClr val="tx1"/>
                </a:solidFill>
                <a:latin typeface="Arial" panose="020B0604020202020204" pitchFamily="34" charset="0"/>
                <a:cs typeface="Arial" panose="020B0604020202020204" pitchFamily="34" charset="0"/>
              </a:rPr>
            </a:br>
            <a:br>
              <a:rPr lang="en-US" altLang="en-US" sz="2400" b="1">
                <a:solidFill>
                  <a:schemeClr val="tx1"/>
                </a:solidFill>
                <a:latin typeface="Arial" panose="020B0604020202020204" pitchFamily="34" charset="0"/>
                <a:cs typeface="Arial" panose="020B0604020202020204" pitchFamily="34" charset="0"/>
              </a:rPr>
            </a:br>
            <a:br>
              <a:rPr lang="en-US" altLang="en-US" sz="2400" b="1">
                <a:solidFill>
                  <a:schemeClr val="tx1"/>
                </a:solidFill>
                <a:latin typeface="Arial" panose="020B0604020202020204" pitchFamily="34" charset="0"/>
                <a:cs typeface="Arial" panose="020B0604020202020204" pitchFamily="34" charset="0"/>
              </a:rPr>
            </a:br>
            <a:br>
              <a:rPr lang="en-US" altLang="en-US" sz="2400" b="1">
                <a:solidFill>
                  <a:schemeClr val="tx1"/>
                </a:solidFill>
                <a:latin typeface="Arial" panose="020B0604020202020204" pitchFamily="34" charset="0"/>
                <a:cs typeface="Arial" panose="020B0604020202020204" pitchFamily="34" charset="0"/>
              </a:rPr>
            </a:br>
            <a:endParaRPr lang="en-US" altLang="en-US" sz="2000" b="1">
              <a:solidFill>
                <a:schemeClr val="tx1"/>
              </a:solidFill>
              <a:latin typeface="Arial" panose="020B0604020202020204" pitchFamily="34" charset="0"/>
              <a:cs typeface="Arial" panose="020B0604020202020204" pitchFamily="34" charset="0"/>
            </a:endParaRPr>
          </a:p>
        </p:txBody>
      </p:sp>
      <p:sp>
        <p:nvSpPr>
          <p:cNvPr id="3" name="Substituent conținut 2">
            <a:extLst>
              <a:ext uri="{FF2B5EF4-FFF2-40B4-BE49-F238E27FC236}">
                <a16:creationId xmlns:a16="http://schemas.microsoft.com/office/drawing/2014/main" id="{E373CB15-2002-4A7C-8C82-D897BBBFE856}"/>
              </a:ext>
            </a:extLst>
          </p:cNvPr>
          <p:cNvSpPr>
            <a:spLocks noGrp="1"/>
          </p:cNvSpPr>
          <p:nvPr>
            <p:ph sz="quarter" idx="1"/>
          </p:nvPr>
        </p:nvSpPr>
        <p:spPr>
          <a:xfrm>
            <a:off x="685800" y="990600"/>
            <a:ext cx="8001000" cy="5257800"/>
          </a:xfrm>
        </p:spPr>
        <p:txBody>
          <a:bodyPr/>
          <a:lstStyle/>
          <a:p>
            <a:pPr algn="just">
              <a:lnSpc>
                <a:spcPct val="120000"/>
              </a:lnSpc>
              <a:spcBef>
                <a:spcPts val="0"/>
              </a:spcBef>
              <a:defRPr/>
            </a:pPr>
            <a:r>
              <a:rPr lang="ro-RO" sz="1400" b="1" dirty="0">
                <a:latin typeface="Trebuchet MS" panose="020B0603020202020204" pitchFamily="34" charset="0"/>
                <a:cs typeface="Arial" panose="020B0604020202020204" pitchFamily="34" charset="0"/>
              </a:rPr>
              <a:t>Regulamentul (UE) 2021/2.115 al Parlamentului European şi al Consiliului</a:t>
            </a:r>
            <a:r>
              <a:rPr lang="ro-RO" sz="1400" dirty="0">
                <a:latin typeface="Trebuchet MS" panose="020B0603020202020204" pitchFamily="34" charset="0"/>
                <a:cs typeface="Arial" panose="020B0604020202020204" pitchFamily="34" charset="0"/>
              </a:rPr>
              <a:t> de stabilire a normelor privind sprijinul pentru planurile strategice care urmează a fi elaborate de statele membre în cadrul politicii agricole comune (planurile strategice PAC) şi finanţate de Fondul european de garantare agricolă (FEGA) şi de Fondul european agricol pentru dezvoltare rurală (FEADR) şi de abrogare a Regulamentelor (UE) nr. 1.305/2013 şi (UE) nr. 1.307/2013</a:t>
            </a:r>
            <a:endParaRPr lang="en-US" sz="1400" dirty="0">
              <a:latin typeface="Trebuchet MS" panose="020B0603020202020204" pitchFamily="34" charset="0"/>
              <a:cs typeface="Arial" panose="020B0604020202020204" pitchFamily="34" charset="0"/>
            </a:endParaRPr>
          </a:p>
          <a:p>
            <a:pPr algn="just">
              <a:lnSpc>
                <a:spcPct val="120000"/>
              </a:lnSpc>
              <a:spcBef>
                <a:spcPts val="0"/>
              </a:spcBef>
              <a:defRPr/>
            </a:pPr>
            <a:r>
              <a:rPr lang="ro-RO" sz="1400" b="1" dirty="0">
                <a:latin typeface="Trebuchet MS" panose="020B0603020202020204" pitchFamily="34" charset="0"/>
                <a:cs typeface="Arial" panose="020B0604020202020204" pitchFamily="34" charset="0"/>
              </a:rPr>
              <a:t>Regulamentul (UE) 2021/2.116 al Parlamentului European şi al Consiliului </a:t>
            </a:r>
            <a:r>
              <a:rPr lang="ro-RO" sz="1400" dirty="0">
                <a:latin typeface="Trebuchet MS" panose="020B0603020202020204" pitchFamily="34" charset="0"/>
                <a:cs typeface="Arial" panose="020B0604020202020204" pitchFamily="34" charset="0"/>
              </a:rPr>
              <a:t>privind finanţarea, gestionarea şi monitorizarea politicii agricole comune şi de abrogare a Regulamentului (UE) nr. 1.306/2013</a:t>
            </a:r>
            <a:endParaRPr lang="en-US" sz="1400" dirty="0">
              <a:latin typeface="Trebuchet MS" panose="020B0603020202020204" pitchFamily="34" charset="0"/>
              <a:cs typeface="Arial" panose="020B0604020202020204" pitchFamily="34" charset="0"/>
            </a:endParaRPr>
          </a:p>
          <a:p>
            <a:pPr algn="just">
              <a:lnSpc>
                <a:spcPct val="120000"/>
              </a:lnSpc>
              <a:spcBef>
                <a:spcPts val="0"/>
              </a:spcBef>
              <a:defRPr/>
            </a:pPr>
            <a:r>
              <a:rPr lang="ro-RO" sz="1400" b="1" dirty="0">
                <a:latin typeface="Trebuchet MS" panose="020B0603020202020204" pitchFamily="34" charset="0"/>
                <a:cs typeface="Arial" panose="020B0604020202020204" pitchFamily="34" charset="0"/>
              </a:rPr>
              <a:t>Regulamentul de punere în aplicare (UE) 2021/2.289 al Comisiei</a:t>
            </a:r>
            <a:r>
              <a:rPr lang="ro-RO" sz="1400" dirty="0">
                <a:latin typeface="Trebuchet MS" panose="020B0603020202020204" pitchFamily="34" charset="0"/>
                <a:cs typeface="Arial" panose="020B0604020202020204" pitchFamily="34" charset="0"/>
              </a:rPr>
              <a:t> de stabilire a normelor de aplicare a Regulamentului (UE) 2021/2.115 al Parlamentului European şi al Consiliului în ceea ce priveşte prezentarea conţinutului planurilor strategice PAC şi sistemul electronic pentru schimbul securizat de informaţii</a:t>
            </a:r>
            <a:endParaRPr lang="en-US" sz="1400" dirty="0">
              <a:latin typeface="Trebuchet MS" panose="020B0603020202020204" pitchFamily="34" charset="0"/>
              <a:cs typeface="Arial" panose="020B0604020202020204" pitchFamily="34" charset="0"/>
            </a:endParaRPr>
          </a:p>
          <a:p>
            <a:pPr algn="just">
              <a:lnSpc>
                <a:spcPct val="120000"/>
              </a:lnSpc>
              <a:spcBef>
                <a:spcPts val="0"/>
              </a:spcBef>
              <a:defRPr/>
            </a:pPr>
            <a:r>
              <a:rPr lang="ro-RO" sz="1400" b="1" dirty="0">
                <a:latin typeface="Trebuchet MS" panose="020B0603020202020204" pitchFamily="34" charset="0"/>
                <a:cs typeface="Arial" panose="020B0604020202020204" pitchFamily="34" charset="0"/>
              </a:rPr>
              <a:t>Regulamentul delegat (UE) 2022/1172 al Comisiei </a:t>
            </a:r>
            <a:r>
              <a:rPr lang="ro-RO" sz="1400" dirty="0">
                <a:latin typeface="Trebuchet MS" panose="020B0603020202020204" pitchFamily="34" charset="0"/>
                <a:cs typeface="Arial" panose="020B0604020202020204" pitchFamily="34" charset="0"/>
              </a:rPr>
              <a:t>de completare a Regulamentului (UE) 2021/2</a:t>
            </a:r>
            <a:r>
              <a:rPr lang="en-US" sz="1400" dirty="0">
                <a:latin typeface="Trebuchet MS" panose="020B0603020202020204" pitchFamily="34" charset="0"/>
                <a:cs typeface="Arial" panose="020B0604020202020204" pitchFamily="34" charset="0"/>
              </a:rPr>
              <a:t>.</a:t>
            </a:r>
            <a:r>
              <a:rPr lang="ro-RO" sz="1400" dirty="0">
                <a:latin typeface="Trebuchet MS" panose="020B0603020202020204" pitchFamily="34" charset="0"/>
                <a:cs typeface="Arial" panose="020B0604020202020204" pitchFamily="34" charset="0"/>
              </a:rPr>
              <a:t>116 al Parlamentului European și al Consiliului în ceea ce privește sistemul integrat de administrare și control din cadrul politicii agricole comune și aplicarea și calcularea sancțiunilor administrative aferente condiționalității</a:t>
            </a:r>
            <a:endParaRPr lang="en-US" sz="1400" dirty="0">
              <a:latin typeface="Trebuchet MS" panose="020B0603020202020204" pitchFamily="34" charset="0"/>
              <a:cs typeface="Arial" panose="020B0604020202020204" pitchFamily="34" charset="0"/>
            </a:endParaRPr>
          </a:p>
          <a:p>
            <a:pPr algn="just">
              <a:lnSpc>
                <a:spcPct val="120000"/>
              </a:lnSpc>
              <a:spcBef>
                <a:spcPts val="0"/>
              </a:spcBef>
              <a:defRPr/>
            </a:pPr>
            <a:r>
              <a:rPr lang="ro-RO" sz="1400" b="1" dirty="0">
                <a:latin typeface="Trebuchet MS" panose="020B0603020202020204" pitchFamily="34" charset="0"/>
                <a:cs typeface="Arial" panose="020B0604020202020204" pitchFamily="34" charset="0"/>
              </a:rPr>
              <a:t>Regulamentul de punere în aplicare (UE) 2022/1.173 al Comisiei</a:t>
            </a:r>
            <a:r>
              <a:rPr lang="ro-RO" sz="1400" dirty="0">
                <a:latin typeface="Trebuchet MS" panose="020B0603020202020204" pitchFamily="34" charset="0"/>
                <a:cs typeface="Arial" panose="020B0604020202020204" pitchFamily="34" charset="0"/>
              </a:rPr>
              <a:t> de stabilire a normelor de aplicare a Regulamentului (UE) 2021/2.116 al Parlamentului European şi al Consiliului în ceea ce priveşte sistemul integrat de administrare şi control din cadrul politicii agricole comune</a:t>
            </a:r>
            <a:endParaRPr lang="ro-RO" sz="1400" dirty="0">
              <a:solidFill>
                <a:srgbClr val="7030A0"/>
              </a:solidFill>
              <a:latin typeface="Trebuchet MS" panose="020B0603020202020204" pitchFamily="34" charset="0"/>
              <a:cs typeface="Arial" panose="020B0604020202020204" pitchFamily="34" charset="0"/>
            </a:endParaRPr>
          </a:p>
          <a:p>
            <a:pPr marL="0" indent="0" algn="just">
              <a:buNone/>
              <a:defRPr/>
            </a:pPr>
            <a:endParaRPr lang="en-US" sz="1200" dirty="0">
              <a:latin typeface="Arial" panose="020B0604020202020204" pitchFamily="34" charset="0"/>
              <a:cs typeface="Arial" panose="020B0604020202020204" pitchFamily="34" charset="0"/>
            </a:endParaRPr>
          </a:p>
        </p:txBody>
      </p:sp>
      <p:sp>
        <p:nvSpPr>
          <p:cNvPr id="9220" name="Titlu 1">
            <a:extLst>
              <a:ext uri="{FF2B5EF4-FFF2-40B4-BE49-F238E27FC236}">
                <a16:creationId xmlns:a16="http://schemas.microsoft.com/office/drawing/2014/main" id="{C7BE744C-F1AA-4BDD-AF64-7794E86EE9F0}"/>
              </a:ext>
            </a:extLst>
          </p:cNvPr>
          <p:cNvSpPr txBox="1">
            <a:spLocks/>
          </p:cNvSpPr>
          <p:nvPr/>
        </p:nvSpPr>
        <p:spPr bwMode="auto">
          <a:xfrm>
            <a:off x="685800" y="427038"/>
            <a:ext cx="77724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91440" anchor="b"/>
          <a:lstStyle>
            <a:lvl1pPr>
              <a:spcBef>
                <a:spcPts val="575"/>
              </a:spcBef>
              <a:buClr>
                <a:schemeClr val="accent1"/>
              </a:buClr>
              <a:buSzPct val="85000"/>
              <a:buFont typeface="Wingdings 2" panose="05020102010507070707" pitchFamily="18" charset="2"/>
              <a:buChar char=""/>
              <a:defRPr sz="2600">
                <a:solidFill>
                  <a:schemeClr val="tx1"/>
                </a:solidFill>
                <a:latin typeface="Perpetua" panose="02020502060401020303" pitchFamily="18" charset="0"/>
              </a:defRPr>
            </a:lvl1pPr>
            <a:lvl2pPr marL="547688" indent="-228600">
              <a:spcBef>
                <a:spcPts val="375"/>
              </a:spcBef>
              <a:buClr>
                <a:schemeClr val="accent2"/>
              </a:buClr>
              <a:buSzPct val="85000"/>
              <a:buFont typeface="Wingdings 2" panose="05020102010507070707" pitchFamily="18" charset="2"/>
              <a:buChar char=""/>
              <a:defRPr sz="2400">
                <a:solidFill>
                  <a:schemeClr val="tx1"/>
                </a:solidFill>
                <a:latin typeface="Perpetua" panose="02020502060401020303" pitchFamily="18" charset="0"/>
              </a:defRPr>
            </a:lvl2pPr>
            <a:lvl3pPr marL="822325" indent="-228600">
              <a:spcBef>
                <a:spcPts val="375"/>
              </a:spcBef>
              <a:buClr>
                <a:srgbClr val="E6B1AB"/>
              </a:buClr>
              <a:buSzPct val="85000"/>
              <a:buFont typeface="Wingdings 2" panose="05020102010507070707" pitchFamily="18" charset="2"/>
              <a:buChar char=""/>
              <a:defRPr sz="2000">
                <a:solidFill>
                  <a:schemeClr val="tx1"/>
                </a:solidFill>
                <a:latin typeface="Perpetua" panose="02020502060401020303" pitchFamily="18" charset="0"/>
              </a:defRPr>
            </a:lvl3pPr>
            <a:lvl4pPr marL="1096963" indent="-228600">
              <a:spcBef>
                <a:spcPts val="375"/>
              </a:spcBef>
              <a:buClr>
                <a:srgbClr val="A28E6A"/>
              </a:buClr>
              <a:buSzPct val="80000"/>
              <a:buFont typeface="Wingdings 2" panose="05020102010507070707" pitchFamily="18" charset="2"/>
              <a:buChar char=""/>
              <a:defRPr sz="2000">
                <a:solidFill>
                  <a:schemeClr val="tx1"/>
                </a:solidFill>
                <a:latin typeface="Perpetua" panose="02020502060401020303" pitchFamily="18" charset="0"/>
              </a:defRPr>
            </a:lvl4pPr>
            <a:lvl5pPr marL="1371600" indent="-228600">
              <a:spcBef>
                <a:spcPts val="375"/>
              </a:spcBef>
              <a:buClr>
                <a:srgbClr val="A28E6A"/>
              </a:buClr>
              <a:buChar char="o"/>
              <a:defRPr sz="2000">
                <a:solidFill>
                  <a:schemeClr val="tx1"/>
                </a:solidFill>
                <a:latin typeface="Perpetua" panose="02020502060401020303" pitchFamily="18" charset="0"/>
              </a:defRPr>
            </a:lvl5pPr>
            <a:lvl6pPr marL="1828800" indent="-228600" eaLnBrk="0" fontAlgn="base" hangingPunct="0">
              <a:spcBef>
                <a:spcPts val="375"/>
              </a:spcBef>
              <a:spcAft>
                <a:spcPct val="0"/>
              </a:spcAft>
              <a:buClr>
                <a:srgbClr val="A28E6A"/>
              </a:buClr>
              <a:buChar char="o"/>
              <a:defRPr sz="2000">
                <a:solidFill>
                  <a:schemeClr val="tx1"/>
                </a:solidFill>
                <a:latin typeface="Perpetua" panose="02020502060401020303" pitchFamily="18" charset="0"/>
              </a:defRPr>
            </a:lvl6pPr>
            <a:lvl7pPr marL="2286000" indent="-228600" eaLnBrk="0" fontAlgn="base" hangingPunct="0">
              <a:spcBef>
                <a:spcPts val="375"/>
              </a:spcBef>
              <a:spcAft>
                <a:spcPct val="0"/>
              </a:spcAft>
              <a:buClr>
                <a:srgbClr val="A28E6A"/>
              </a:buClr>
              <a:buChar char="o"/>
              <a:defRPr sz="2000">
                <a:solidFill>
                  <a:schemeClr val="tx1"/>
                </a:solidFill>
                <a:latin typeface="Perpetua" panose="02020502060401020303" pitchFamily="18" charset="0"/>
              </a:defRPr>
            </a:lvl7pPr>
            <a:lvl8pPr marL="2743200" indent="-228600" eaLnBrk="0" fontAlgn="base" hangingPunct="0">
              <a:spcBef>
                <a:spcPts val="375"/>
              </a:spcBef>
              <a:spcAft>
                <a:spcPct val="0"/>
              </a:spcAft>
              <a:buClr>
                <a:srgbClr val="A28E6A"/>
              </a:buClr>
              <a:buChar char="o"/>
              <a:defRPr sz="2000">
                <a:solidFill>
                  <a:schemeClr val="tx1"/>
                </a:solidFill>
                <a:latin typeface="Perpetua" panose="02020502060401020303" pitchFamily="18" charset="0"/>
              </a:defRPr>
            </a:lvl8pPr>
            <a:lvl9pPr marL="3200400" indent="-228600" eaLnBrk="0" fontAlgn="base" hangingPunct="0">
              <a:spcBef>
                <a:spcPts val="375"/>
              </a:spcBef>
              <a:spcAft>
                <a:spcPct val="0"/>
              </a:spcAft>
              <a:buClr>
                <a:srgbClr val="A28E6A"/>
              </a:buClr>
              <a:buChar char="o"/>
              <a:defRPr sz="2000">
                <a:solidFill>
                  <a:schemeClr val="tx1"/>
                </a:solidFill>
                <a:latin typeface="Perpetua" panose="02020502060401020303" pitchFamily="18" charset="0"/>
              </a:defRPr>
            </a:lvl9pPr>
          </a:lstStyle>
          <a:p>
            <a:pPr algn="ctr">
              <a:spcBef>
                <a:spcPct val="0"/>
              </a:spcBef>
              <a:buClrTx/>
              <a:buSzTx/>
              <a:buFontTx/>
              <a:buNone/>
            </a:pPr>
            <a:r>
              <a:rPr lang="ro-RO" altLang="en-US" sz="1600" b="1">
                <a:latin typeface="Trebuchet MS" panose="020B0603020202020204" pitchFamily="34" charset="0"/>
                <a:cs typeface="Arial" panose="020B0604020202020204" pitchFamily="34" charset="0"/>
              </a:rPr>
              <a:t>LEGISLAȚIE EUROPEANĂ</a:t>
            </a:r>
            <a:endParaRPr lang="en-US" altLang="en-US" sz="1600" b="1">
              <a:latin typeface="Arial" panose="020B0604020202020204" pitchFamily="34" charset="0"/>
              <a:cs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BDFE4AAF-EB75-4953-904B-CD5B9373DC1E}"/>
              </a:ext>
            </a:extLst>
          </p:cNvPr>
          <p:cNvSpPr>
            <a:spLocks noGrp="1"/>
          </p:cNvSpPr>
          <p:nvPr>
            <p:ph type="title"/>
          </p:nvPr>
        </p:nvSpPr>
        <p:spPr>
          <a:xfrm>
            <a:off x="457200" y="304800"/>
            <a:ext cx="8229600" cy="762000"/>
          </a:xfrm>
        </p:spPr>
        <p:txBody>
          <a:bodyPr/>
          <a:lstStyle/>
          <a:p>
            <a:pPr algn="ctr"/>
            <a:r>
              <a:rPr lang="en-US" altLang="en-US" sz="1800" b="1" dirty="0">
                <a:solidFill>
                  <a:schemeClr val="tx1"/>
                </a:solidFill>
                <a:latin typeface="Trebuchet MS" panose="020B0603020202020204" pitchFamily="34" charset="0"/>
                <a:cs typeface="Arial" panose="020B0604020202020204" pitchFamily="34" charset="0"/>
              </a:rPr>
              <a:t>               </a:t>
            </a:r>
            <a:r>
              <a:rPr lang="ro-RO" altLang="en-US" sz="1800" b="1" dirty="0">
                <a:solidFill>
                  <a:schemeClr val="tx1"/>
                </a:solidFill>
                <a:latin typeface="Trebuchet MS" panose="020B0603020202020204" pitchFamily="34" charset="0"/>
                <a:cs typeface="Arial" panose="020B0604020202020204" pitchFamily="34" charset="0"/>
              </a:rPr>
              <a:t>PD-04 - Practici benefice pentru mediu aplicabile în teren arabil</a:t>
            </a:r>
            <a:endParaRPr lang="en-US" altLang="en-US" sz="1800" dirty="0">
              <a:solidFill>
                <a:schemeClr val="tx1"/>
              </a:solidFill>
              <a:latin typeface="Trebuchet MS" panose="020B0603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7A264398-081B-4C61-8742-17541411909B}"/>
              </a:ext>
            </a:extLst>
          </p:cNvPr>
          <p:cNvSpPr>
            <a:spLocks noGrp="1"/>
          </p:cNvSpPr>
          <p:nvPr>
            <p:ph sz="quarter" idx="1"/>
          </p:nvPr>
        </p:nvSpPr>
        <p:spPr>
          <a:xfrm>
            <a:off x="228600" y="1066800"/>
            <a:ext cx="8458200" cy="5486400"/>
          </a:xfrm>
        </p:spPr>
        <p:txBody>
          <a:bodyPr/>
          <a:lstStyle/>
          <a:p>
            <a:pPr marL="0" indent="0" algn="just">
              <a:spcBef>
                <a:spcPts val="0"/>
              </a:spcBef>
              <a:buNone/>
              <a:defRPr/>
            </a:pPr>
            <a:r>
              <a:rPr lang="en-US" sz="1400" b="1" dirty="0">
                <a:solidFill>
                  <a:srgbClr val="00B050"/>
                </a:solidFill>
                <a:latin typeface="Trebuchet MS" panose="020B0603020202020204" pitchFamily="34" charset="0"/>
                <a:cs typeface="Times New Roman" panose="02020603050405020304" pitchFamily="18" charset="0"/>
              </a:rPr>
              <a:t>CERINȚ</a:t>
            </a:r>
            <a:r>
              <a:rPr lang="ro-RO" sz="1400" b="1" dirty="0">
                <a:solidFill>
                  <a:srgbClr val="00B050"/>
                </a:solidFill>
                <a:latin typeface="Trebuchet MS" panose="020B0603020202020204" pitchFamily="34" charset="0"/>
                <a:cs typeface="Times New Roman" panose="02020603050405020304" pitchFamily="18" charset="0"/>
              </a:rPr>
              <a:t>A</a:t>
            </a:r>
            <a:r>
              <a:rPr lang="en-US" sz="1400" b="1" dirty="0">
                <a:solidFill>
                  <a:srgbClr val="00B050"/>
                </a:solidFill>
                <a:latin typeface="Trebuchet MS" panose="020B0603020202020204" pitchFamily="34" charset="0"/>
                <a:cs typeface="Times New Roman" panose="02020603050405020304" pitchFamily="18" charset="0"/>
              </a:rPr>
              <a:t> SPECIFIC</a:t>
            </a:r>
            <a:r>
              <a:rPr lang="ro-RO" sz="1400" b="1" dirty="0">
                <a:solidFill>
                  <a:srgbClr val="00B050"/>
                </a:solidFill>
                <a:latin typeface="Trebuchet MS" panose="020B0603020202020204" pitchFamily="34" charset="0"/>
                <a:cs typeface="Times New Roman" panose="02020603050405020304" pitchFamily="18" charset="0"/>
              </a:rPr>
              <a:t>Ă</a:t>
            </a:r>
            <a:r>
              <a:rPr lang="en-US" sz="1400" b="1" dirty="0">
                <a:solidFill>
                  <a:srgbClr val="00B050"/>
                </a:solidFill>
                <a:latin typeface="Trebuchet MS" panose="020B0603020202020204" pitchFamily="34" charset="0"/>
                <a:cs typeface="Times New Roman" panose="02020603050405020304" pitchFamily="18" charset="0"/>
              </a:rPr>
              <a:t> OBLIGATORI</a:t>
            </a:r>
            <a:r>
              <a:rPr lang="ro-RO" sz="1400" b="1" dirty="0">
                <a:solidFill>
                  <a:srgbClr val="00B050"/>
                </a:solidFill>
                <a:latin typeface="Trebuchet MS" panose="020B0603020202020204" pitchFamily="34" charset="0"/>
                <a:cs typeface="Times New Roman" panose="02020603050405020304" pitchFamily="18" charset="0"/>
              </a:rPr>
              <a:t>E – art. 43 din Ordinul MADR nr. 106/2024 </a:t>
            </a:r>
            <a:r>
              <a:rPr lang="en-US" sz="1400" b="1" dirty="0">
                <a:solidFill>
                  <a:srgbClr val="00B050"/>
                </a:solidFill>
                <a:latin typeface="Trebuchet MS" panose="020B0603020202020204" pitchFamily="34" charset="0"/>
                <a:cs typeface="Times New Roman" panose="02020603050405020304" pitchFamily="18" charset="0"/>
              </a:rPr>
              <a:t>: </a:t>
            </a:r>
          </a:p>
          <a:p>
            <a:pPr marL="0" indent="0" algn="just">
              <a:spcBef>
                <a:spcPts val="0"/>
              </a:spcBef>
              <a:buNone/>
            </a:pPr>
            <a:r>
              <a:rPr lang="pt-PT" sz="1400" dirty="0">
                <a:latin typeface="Trebuchet MS" panose="020B0603020202020204" pitchFamily="34" charset="0"/>
                <a:cs typeface="Times New Roman" panose="02020603050405020304" pitchFamily="18" charset="0"/>
              </a:rPr>
              <a:t>Fermierii care solicită sprijinul aferent eco-schemei trebuie </a:t>
            </a:r>
            <a:r>
              <a:rPr lang="ro-RO" sz="1400" dirty="0">
                <a:latin typeface="Trebuchet MS" panose="020B0603020202020204" pitchFamily="34" charset="0"/>
                <a:cs typeface="Times New Roman" panose="02020603050405020304" pitchFamily="18" charset="0"/>
              </a:rPr>
              <a:t>să asigure acoperirea terenului arabil, astfel:</a:t>
            </a:r>
            <a:endParaRPr lang="en-US" sz="1400" dirty="0">
              <a:latin typeface="Trebuchet MS" panose="020B0603020202020204" pitchFamily="34" charset="0"/>
              <a:cs typeface="Times New Roman" panose="02020603050405020304" pitchFamily="18" charset="0"/>
            </a:endParaRPr>
          </a:p>
          <a:p>
            <a:pPr marL="0" indent="0" algn="just">
              <a:spcBef>
                <a:spcPts val="0"/>
              </a:spcBef>
              <a:buNone/>
            </a:pPr>
            <a:r>
              <a:rPr lang="ro-RO" sz="1400" b="1" dirty="0">
                <a:latin typeface="Trebuchet MS" panose="020B0603020202020204" pitchFamily="34" charset="0"/>
                <a:cs typeface="Times New Roman" panose="02020603050405020304" pitchFamily="18" charset="0"/>
              </a:rPr>
              <a:t>a) </a:t>
            </a:r>
            <a:r>
              <a:rPr lang="ro-RO" sz="1400" b="1" dirty="0">
                <a:solidFill>
                  <a:srgbClr val="00B050"/>
                </a:solidFill>
                <a:latin typeface="Trebuchet MS" panose="020B0603020202020204" pitchFamily="34" charset="0"/>
                <a:cs typeface="Times New Roman" panose="02020603050405020304" pitchFamily="18" charset="0"/>
              </a:rPr>
              <a:t>cel puţin 85% din suprafaţa arabilă a exploataţiei să fie acoperită</a:t>
            </a:r>
            <a:r>
              <a:rPr lang="ro-RO" sz="1400" dirty="0">
                <a:solidFill>
                  <a:srgbClr val="00B050"/>
                </a:solidFill>
                <a:latin typeface="Trebuchet MS" panose="020B0603020202020204" pitchFamily="34" charset="0"/>
                <a:cs typeface="Times New Roman" panose="02020603050405020304" pitchFamily="18" charset="0"/>
              </a:rPr>
              <a:t> </a:t>
            </a:r>
            <a:r>
              <a:rPr lang="ro-RO" sz="1400" dirty="0">
                <a:latin typeface="Trebuchet MS" panose="020B0603020202020204" pitchFamily="34" charset="0"/>
                <a:cs typeface="Times New Roman" panose="02020603050405020304" pitchFamily="18" charset="0"/>
              </a:rPr>
              <a:t>cu culturi agricole aflate în vegetaţie sau cu miriştea şi resturile vegetale rămase după recoltare sau culturi secundare sau culturi de acoperire verzi sau culturi de toamnă nou-înfiinţate, după recoltarea culturii principale; respectiv 5% suplimentar faţă de ponderea minimă de 80% din suprafaţa arabilă a exploataţiei, prevăzută de cerinţa de bază GAEC 6.1;</a:t>
            </a:r>
            <a:endParaRPr lang="en-US" sz="1400" dirty="0">
              <a:latin typeface="Trebuchet MS" panose="020B0603020202020204" pitchFamily="34" charset="0"/>
              <a:cs typeface="Times New Roman" panose="02020603050405020304" pitchFamily="18" charset="0"/>
            </a:endParaRPr>
          </a:p>
          <a:p>
            <a:pPr marL="0" indent="0" algn="just">
              <a:spcBef>
                <a:spcPts val="0"/>
              </a:spcBef>
              <a:buNone/>
            </a:pPr>
            <a:r>
              <a:rPr lang="ro-RO" sz="1400" b="1" dirty="0">
                <a:latin typeface="Trebuchet MS" panose="020B0603020202020204" pitchFamily="34" charset="0"/>
                <a:cs typeface="Times New Roman" panose="02020603050405020304" pitchFamily="18" charset="0"/>
              </a:rPr>
              <a:t>b)</a:t>
            </a:r>
            <a:r>
              <a:rPr lang="ro-RO" sz="1400" dirty="0">
                <a:latin typeface="Trebuchet MS" panose="020B0603020202020204" pitchFamily="34" charset="0"/>
                <a:cs typeface="Times New Roman" panose="02020603050405020304" pitchFamily="18" charset="0"/>
              </a:rPr>
              <a:t> </a:t>
            </a:r>
            <a:r>
              <a:rPr lang="ro-RO" sz="1400" b="1" dirty="0">
                <a:solidFill>
                  <a:srgbClr val="00B050"/>
                </a:solidFill>
                <a:latin typeface="Trebuchet MS" panose="020B0603020202020204" pitchFamily="34" charset="0"/>
                <a:cs typeface="Times New Roman" panose="02020603050405020304" pitchFamily="18" charset="0"/>
              </a:rPr>
              <a:t>acoperirea terenului trebuie asigurată în perioada 1 octombrie-15 octombrie, suplimentar faţă de perioada 15 iunie-30 septembrie</a:t>
            </a:r>
            <a:r>
              <a:rPr lang="ro-RO" sz="1400" dirty="0">
                <a:latin typeface="Trebuchet MS" panose="020B0603020202020204" pitchFamily="34" charset="0"/>
                <a:cs typeface="Times New Roman" panose="02020603050405020304" pitchFamily="18" charset="0"/>
              </a:rPr>
              <a:t>, prevăzută de cerinţa de bază GAEC 6.1.</a:t>
            </a:r>
            <a:endParaRPr lang="en-US" sz="1400" dirty="0">
              <a:latin typeface="Trebuchet MS" panose="020B0603020202020204" pitchFamily="34" charset="0"/>
              <a:cs typeface="Times New Roman" panose="02020603050405020304" pitchFamily="18" charset="0"/>
            </a:endParaRPr>
          </a:p>
          <a:p>
            <a:pPr marL="0" indent="0" algn="just">
              <a:spcBef>
                <a:spcPts val="0"/>
              </a:spcBef>
              <a:buNone/>
            </a:pPr>
            <a:endParaRPr lang="en-US" sz="1400" dirty="0">
              <a:latin typeface="Trebuchet MS" panose="020B0603020202020204" pitchFamily="34" charset="0"/>
              <a:cs typeface="Times New Roman" panose="02020603050405020304" pitchFamily="18" charset="0"/>
            </a:endParaRPr>
          </a:p>
          <a:p>
            <a:pPr marL="0" indent="0" algn="just">
              <a:spcBef>
                <a:spcPts val="0"/>
              </a:spcBef>
              <a:buNone/>
            </a:pPr>
            <a:r>
              <a:rPr lang="pt-PT" sz="1400" b="1" dirty="0">
                <a:solidFill>
                  <a:srgbClr val="00B050"/>
                </a:solidFill>
                <a:latin typeface="Trebuchet MS" panose="020B0603020202020204" pitchFamily="34" charset="0"/>
                <a:cs typeface="Times New Roman" panose="02020603050405020304" pitchFamily="18" charset="0"/>
              </a:rPr>
              <a:t>Cerinţa </a:t>
            </a:r>
            <a:r>
              <a:rPr lang="ro-RO" sz="1400" b="1" dirty="0">
                <a:solidFill>
                  <a:srgbClr val="00B050"/>
                </a:solidFill>
                <a:latin typeface="Trebuchet MS" panose="020B0603020202020204" pitchFamily="34" charset="0"/>
                <a:cs typeface="Times New Roman" panose="02020603050405020304" pitchFamily="18" charset="0"/>
              </a:rPr>
              <a:t> </a:t>
            </a:r>
            <a:r>
              <a:rPr lang="pt-PT" sz="1400" b="1" dirty="0">
                <a:solidFill>
                  <a:srgbClr val="00B050"/>
                </a:solidFill>
                <a:latin typeface="Trebuchet MS" panose="020B0603020202020204" pitchFamily="34" charset="0"/>
                <a:cs typeface="Times New Roman" panose="02020603050405020304" pitchFamily="18" charset="0"/>
              </a:rPr>
              <a:t>specifică obligatorie de mai sus se cumulează cu</a:t>
            </a:r>
            <a:r>
              <a:rPr lang="pt-PT" sz="1400" dirty="0">
                <a:solidFill>
                  <a:srgbClr val="00B050"/>
                </a:solidFill>
                <a:latin typeface="Trebuchet MS" panose="020B0603020202020204" pitchFamily="34" charset="0"/>
                <a:cs typeface="Times New Roman" panose="02020603050405020304" pitchFamily="18" charset="0"/>
              </a:rPr>
              <a:t> </a:t>
            </a:r>
            <a:r>
              <a:rPr lang="pt-PT" sz="1400" b="1" dirty="0">
                <a:solidFill>
                  <a:srgbClr val="00B050"/>
                </a:solidFill>
                <a:latin typeface="Trebuchet MS" panose="020B0603020202020204" pitchFamily="34" charset="0"/>
                <a:cs typeface="Times New Roman" panose="02020603050405020304" pitchFamily="18" charset="0"/>
              </a:rPr>
              <a:t>una</a:t>
            </a:r>
            <a:r>
              <a:rPr lang="pt-PT" sz="1400" dirty="0">
                <a:solidFill>
                  <a:srgbClr val="00B050"/>
                </a:solidFill>
                <a:latin typeface="Trebuchet MS" panose="020B0603020202020204" pitchFamily="34" charset="0"/>
                <a:cs typeface="Times New Roman" panose="02020603050405020304" pitchFamily="18" charset="0"/>
              </a:rPr>
              <a:t> </a:t>
            </a:r>
            <a:r>
              <a:rPr lang="pt-PT" sz="1400" b="1" dirty="0">
                <a:solidFill>
                  <a:srgbClr val="00B050"/>
                </a:solidFill>
                <a:latin typeface="Trebuchet MS" panose="020B0603020202020204" pitchFamily="34" charset="0"/>
                <a:cs typeface="Times New Roman" panose="02020603050405020304" pitchFamily="18" charset="0"/>
              </a:rPr>
              <a:t>din următoarele</a:t>
            </a:r>
            <a:r>
              <a:rPr lang="pt-PT" sz="1400" dirty="0">
                <a:solidFill>
                  <a:srgbClr val="00B050"/>
                </a:solidFill>
                <a:latin typeface="Trebuchet MS" panose="020B0603020202020204" pitchFamily="34" charset="0"/>
                <a:cs typeface="Times New Roman" panose="02020603050405020304" pitchFamily="18" charset="0"/>
              </a:rPr>
              <a:t> </a:t>
            </a:r>
            <a:r>
              <a:rPr lang="pt-PT" sz="1400" b="1" dirty="0">
                <a:solidFill>
                  <a:srgbClr val="00B050"/>
                </a:solidFill>
                <a:latin typeface="Trebuchet MS" panose="020B0603020202020204" pitchFamily="34" charset="0"/>
                <a:cs typeface="Times New Roman" panose="02020603050405020304" pitchFamily="18" charset="0"/>
              </a:rPr>
              <a:t>cerinţe specifice (1, 2 sau 3), la alegerea fermierului</a:t>
            </a:r>
            <a:r>
              <a:rPr lang="pt-PT" sz="1400" dirty="0">
                <a:latin typeface="Trebuchet MS" panose="020B0603020202020204" pitchFamily="34" charset="0"/>
                <a:cs typeface="Times New Roman" panose="02020603050405020304" pitchFamily="18" charset="0"/>
              </a:rPr>
              <a:t>, astfel:</a:t>
            </a:r>
            <a:endParaRPr lang="en-US" sz="1400" dirty="0">
              <a:latin typeface="Trebuchet MS" panose="020B0603020202020204" pitchFamily="34" charset="0"/>
              <a:cs typeface="Times New Roman" panose="02020603050405020304" pitchFamily="18" charset="0"/>
            </a:endParaRPr>
          </a:p>
          <a:p>
            <a:pPr marL="0" indent="0" algn="just">
              <a:spcBef>
                <a:spcPts val="0"/>
              </a:spcBef>
              <a:buNone/>
            </a:pPr>
            <a:r>
              <a:rPr lang="ro-RO" sz="1400" b="1" dirty="0">
                <a:latin typeface="Trebuchet MS" panose="020B0603020202020204" pitchFamily="34" charset="0"/>
                <a:cs typeface="Times New Roman" panose="02020603050405020304" pitchFamily="18" charset="0"/>
              </a:rPr>
              <a:t>1.</a:t>
            </a:r>
            <a:r>
              <a:rPr lang="ro-RO" sz="1400" dirty="0">
                <a:latin typeface="Trebuchet MS" panose="020B0603020202020204" pitchFamily="34" charset="0"/>
                <a:cs typeface="Times New Roman" panose="02020603050405020304" pitchFamily="18" charset="0"/>
              </a:rPr>
              <a:t> </a:t>
            </a:r>
            <a:r>
              <a:rPr lang="ro-RO" sz="1400" b="1" dirty="0">
                <a:solidFill>
                  <a:srgbClr val="00B050"/>
                </a:solidFill>
                <a:latin typeface="Trebuchet MS" panose="020B0603020202020204" pitchFamily="34" charset="0"/>
                <a:cs typeface="Times New Roman" panose="02020603050405020304" pitchFamily="18" charset="0"/>
              </a:rPr>
              <a:t>practicarea diversificării culturilor pe terenul arabil, în funcţie de suprafaţă, după cum urmează</a:t>
            </a:r>
            <a:r>
              <a:rPr lang="ro-RO" sz="1400" dirty="0">
                <a:latin typeface="Trebuchet MS" panose="020B0603020202020204" pitchFamily="34" charset="0"/>
                <a:cs typeface="Times New Roman" panose="02020603050405020304" pitchFamily="18" charset="0"/>
              </a:rPr>
              <a:t>:</a:t>
            </a:r>
            <a:endParaRPr lang="en-US" sz="1400" dirty="0">
              <a:latin typeface="Trebuchet MS" panose="020B0603020202020204" pitchFamily="34" charset="0"/>
              <a:cs typeface="Times New Roman" panose="02020603050405020304" pitchFamily="18" charset="0"/>
            </a:endParaRPr>
          </a:p>
          <a:p>
            <a:pPr marL="0" indent="0" algn="just">
              <a:spcBef>
                <a:spcPts val="0"/>
              </a:spcBef>
              <a:buNone/>
            </a:pPr>
            <a:r>
              <a:rPr lang="ro-RO" sz="1400" b="1" dirty="0">
                <a:latin typeface="Trebuchet MS" panose="020B0603020202020204" pitchFamily="34" charset="0"/>
                <a:cs typeface="Times New Roman" panose="02020603050405020304" pitchFamily="18" charset="0"/>
              </a:rPr>
              <a:t> a)</a:t>
            </a:r>
            <a:r>
              <a:rPr lang="ro-RO" sz="1400" dirty="0">
                <a:latin typeface="Trebuchet MS" panose="020B0603020202020204" pitchFamily="34" charset="0"/>
                <a:cs typeface="Times New Roman" panose="02020603050405020304" pitchFamily="18" charset="0"/>
              </a:rPr>
              <a:t> în cazul suprafeţelor cuprinse între 10,01 ha şi 30 ha, fermierul trebuie să cultive cel puţin două culturi diferite, iar cultura preponderentă să acopere maximum 70% din terenul arabil;</a:t>
            </a:r>
            <a:endParaRPr lang="en-US" sz="1400" dirty="0">
              <a:latin typeface="Trebuchet MS" panose="020B0603020202020204" pitchFamily="34" charset="0"/>
              <a:cs typeface="Times New Roman" panose="02020603050405020304" pitchFamily="18" charset="0"/>
            </a:endParaRPr>
          </a:p>
          <a:p>
            <a:pPr marL="0" indent="0" algn="just">
              <a:spcBef>
                <a:spcPts val="0"/>
              </a:spcBef>
              <a:buNone/>
            </a:pPr>
            <a:r>
              <a:rPr lang="ro-RO" sz="1400" b="1" dirty="0">
                <a:latin typeface="Trebuchet MS" panose="020B0603020202020204" pitchFamily="34" charset="0"/>
                <a:cs typeface="Times New Roman" panose="02020603050405020304" pitchFamily="18" charset="0"/>
              </a:rPr>
              <a:t> b)</a:t>
            </a:r>
            <a:r>
              <a:rPr lang="ro-RO" sz="1400" dirty="0">
                <a:latin typeface="Trebuchet MS" panose="020B0603020202020204" pitchFamily="34" charset="0"/>
                <a:cs typeface="Times New Roman" panose="02020603050405020304" pitchFamily="18" charset="0"/>
              </a:rPr>
              <a:t> în cazul suprafeţelor de peste 30 ha, fermierul trebuie să cultive cel puţin trei culturi diferite, iar cultura preponderentă trebuie să acopere maximum 70% din terenul arabil, respectiv două culturi preponderente să acopere împreună maximum 90% din terenul arabil.</a:t>
            </a:r>
          </a:p>
          <a:p>
            <a:pPr marL="0" indent="0" algn="just">
              <a:spcBef>
                <a:spcPts val="0"/>
              </a:spcBef>
              <a:buNone/>
            </a:pPr>
            <a:r>
              <a:rPr lang="ro-RO" sz="1400" b="1" dirty="0">
                <a:solidFill>
                  <a:srgbClr val="00B050"/>
                </a:solidFill>
                <a:latin typeface="Trebuchet MS" panose="020B0603020202020204" pitchFamily="34" charset="0"/>
                <a:cs typeface="Times New Roman" panose="02020603050405020304" pitchFamily="18" charset="0"/>
              </a:rPr>
              <a:t>În campania 2025 nu mai există excepții la diversificare pentru eco-schema PD-04. Cerința privind diversificarea se consideră îndeplinită dacă se respectă una din cele două condiții, după caz.</a:t>
            </a:r>
          </a:p>
          <a:p>
            <a:pPr marL="0" indent="0" algn="just">
              <a:spcBef>
                <a:spcPts val="0"/>
              </a:spcBef>
              <a:buNone/>
            </a:pPr>
            <a:endParaRPr lang="en-US" sz="1400" dirty="0">
              <a:latin typeface="Trebuchet MS" panose="020B0603020202020204" pitchFamily="34" charset="0"/>
            </a:endParaRPr>
          </a:p>
          <a:p>
            <a:pPr marL="0" indent="0" algn="just">
              <a:spcBef>
                <a:spcPts val="0"/>
              </a:spcBef>
              <a:buNone/>
              <a:defRPr/>
            </a:pPr>
            <a:endParaRPr lang="en-US" sz="1400" b="1" dirty="0">
              <a:solidFill>
                <a:srgbClr val="00B050"/>
              </a:solidFill>
              <a:latin typeface="Trebuchet MS" panose="020B0603020202020204" pitchFamily="34" charset="0"/>
              <a:cs typeface="Times New Roman" panose="02020603050405020304" pitchFamily="18" charset="0"/>
            </a:endParaRPr>
          </a:p>
        </p:txBody>
      </p:sp>
    </p:spTree>
    <p:extLst>
      <p:ext uri="{BB962C8B-B14F-4D97-AF65-F5344CB8AC3E}">
        <p14:creationId xmlns:p14="http://schemas.microsoft.com/office/powerpoint/2010/main" val="8037247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924800" cy="715962"/>
          </a:xfrm>
        </p:spPr>
        <p:txBody>
          <a:bodyPr/>
          <a:lstStyle/>
          <a:p>
            <a:r>
              <a:rPr lang="ro-RO" altLang="en-US" sz="1800" b="1" dirty="0">
                <a:solidFill>
                  <a:schemeClr val="tx1"/>
                </a:solidFill>
                <a:latin typeface="Trebuchet MS" panose="020B0603020202020204" pitchFamily="34" charset="0"/>
                <a:cs typeface="Arial" panose="020B0604020202020204" pitchFamily="34" charset="0"/>
              </a:rPr>
              <a:t>            PD-04 - Practici benefice pentru mediu aplicabile în teren arabil</a:t>
            </a:r>
            <a:endParaRPr lang="en-US" sz="1800" b="1" dirty="0">
              <a:solidFill>
                <a:schemeClr val="tx1"/>
              </a:solidFill>
              <a:latin typeface="Trebuchet MS" panose="020B0603020202020204" pitchFamily="34" charset="0"/>
              <a:cs typeface="Arial" panose="020B0604020202020204" pitchFamily="34" charset="0"/>
            </a:endParaRPr>
          </a:p>
        </p:txBody>
      </p:sp>
      <p:sp>
        <p:nvSpPr>
          <p:cNvPr id="3" name="Content Placeholder 2"/>
          <p:cNvSpPr>
            <a:spLocks noGrp="1"/>
          </p:cNvSpPr>
          <p:nvPr>
            <p:ph sz="quarter" idx="1"/>
          </p:nvPr>
        </p:nvSpPr>
        <p:spPr>
          <a:xfrm>
            <a:off x="419100" y="1143000"/>
            <a:ext cx="8305800" cy="5257800"/>
          </a:xfrm>
        </p:spPr>
        <p:txBody>
          <a:bodyPr/>
          <a:lstStyle/>
          <a:p>
            <a:pPr marL="0" indent="0" algn="just">
              <a:spcBef>
                <a:spcPts val="0"/>
              </a:spcBef>
              <a:buNone/>
            </a:pPr>
            <a:r>
              <a:rPr lang="pt-PT" sz="1400" dirty="0">
                <a:latin typeface="Trebuchet MS" panose="020B0603020202020204" pitchFamily="34" charset="0"/>
                <a:cs typeface="Times New Roman" panose="02020603050405020304" pitchFamily="18" charset="0"/>
              </a:rPr>
              <a:t>Perioada care trebuie luată în considerare pentru calcularea proporţiilor de constituire a practicii de diversificare a culturilor în terenul arabil, menţionate la lit. a) şi b), din cadrul exploataţiei este cuprinsă între lunile mai-septembrie ale anului de cerere.</a:t>
            </a:r>
            <a:endParaRPr lang="en-US" sz="1400" dirty="0">
              <a:latin typeface="Trebuchet MS" panose="020B0603020202020204" pitchFamily="34" charset="0"/>
              <a:cs typeface="Times New Roman" panose="02020603050405020304" pitchFamily="18" charset="0"/>
            </a:endParaRPr>
          </a:p>
          <a:p>
            <a:pPr marL="0" indent="0" algn="just">
              <a:spcBef>
                <a:spcPts val="0"/>
              </a:spcBef>
              <a:buNone/>
            </a:pPr>
            <a:endParaRPr lang="ro-RO" sz="1400" dirty="0">
              <a:latin typeface="Trebuchet MS" panose="020B0603020202020204" pitchFamily="34" charset="0"/>
              <a:cs typeface="Times New Roman" panose="02020603050405020304" pitchFamily="18" charset="0"/>
            </a:endParaRPr>
          </a:p>
          <a:p>
            <a:pPr marL="0" indent="0" algn="just">
              <a:spcBef>
                <a:spcPts val="0"/>
              </a:spcBef>
              <a:buNone/>
            </a:pPr>
            <a:r>
              <a:rPr lang="pt-PT" sz="1400" dirty="0">
                <a:latin typeface="Trebuchet MS" panose="020B0603020202020204" pitchFamily="34" charset="0"/>
                <a:cs typeface="Times New Roman" panose="02020603050405020304" pitchFamily="18" charset="0"/>
              </a:rPr>
              <a:t>În cadrul practicii de diversificare, "cultură" înseamnă oricare dintre următoarele: </a:t>
            </a:r>
            <a:endParaRPr lang="ro-RO" sz="1400" dirty="0">
              <a:latin typeface="Trebuchet MS" panose="020B0603020202020204" pitchFamily="34" charset="0"/>
              <a:cs typeface="Times New Roman" panose="02020603050405020304" pitchFamily="18" charset="0"/>
            </a:endParaRPr>
          </a:p>
          <a:p>
            <a:pPr marL="0" indent="0" algn="just">
              <a:spcBef>
                <a:spcPts val="0"/>
              </a:spcBef>
              <a:buNone/>
            </a:pPr>
            <a:r>
              <a:rPr lang="pt-PT" sz="1400" dirty="0">
                <a:latin typeface="Trebuchet MS" panose="020B0603020202020204" pitchFamily="34" charset="0"/>
                <a:cs typeface="Times New Roman" panose="02020603050405020304" pitchFamily="18" charset="0"/>
              </a:rPr>
              <a:t>o cultură din oricare dintre diferitele genuri definite în clasificarea botanică a culturilor;  o cultură a oricăreia dintre specii în cazul Brassicaceae, Solanaceae şi Cucurbitaceae; terenuri lăsate pârloagă;  ierburi sau alte furaje erbacee;  culturi aflate sub apă o mare parte a ciclului de cultură</a:t>
            </a:r>
            <a:r>
              <a:rPr lang="ro-RO" sz="1400" dirty="0">
                <a:latin typeface="Trebuchet MS" panose="020B0603020202020204" pitchFamily="34" charset="0"/>
                <a:cs typeface="Times New Roman" panose="02020603050405020304" pitchFamily="18" charset="0"/>
              </a:rPr>
              <a:t>.</a:t>
            </a:r>
          </a:p>
          <a:p>
            <a:pPr marL="0" indent="0" algn="just">
              <a:spcBef>
                <a:spcPts val="0"/>
              </a:spcBef>
              <a:buNone/>
            </a:pPr>
            <a:endParaRPr lang="ro-RO" sz="1400" dirty="0">
              <a:latin typeface="Trebuchet MS" panose="020B0603020202020204" pitchFamily="34" charset="0"/>
              <a:cs typeface="Times New Roman" panose="02020603050405020304" pitchFamily="18" charset="0"/>
            </a:endParaRPr>
          </a:p>
          <a:p>
            <a:pPr marL="0" indent="0" algn="just">
              <a:spcBef>
                <a:spcPts val="0"/>
              </a:spcBef>
              <a:buNone/>
            </a:pPr>
            <a:r>
              <a:rPr lang="ro-RO" sz="1400" b="1" dirty="0">
                <a:latin typeface="Trebuchet MS" panose="020B0603020202020204" pitchFamily="34" charset="0"/>
                <a:cs typeface="Times New Roman" panose="02020603050405020304" pitchFamily="18" charset="0"/>
              </a:rPr>
              <a:t>2.</a:t>
            </a:r>
            <a:r>
              <a:rPr lang="ro-RO" sz="1400" dirty="0">
                <a:latin typeface="Trebuchet MS" panose="020B0603020202020204" pitchFamily="34" charset="0"/>
                <a:cs typeface="Times New Roman" panose="02020603050405020304" pitchFamily="18" charset="0"/>
              </a:rPr>
              <a:t> </a:t>
            </a:r>
            <a:r>
              <a:rPr lang="ro-RO" sz="1400" b="1" dirty="0">
                <a:solidFill>
                  <a:srgbClr val="00B050"/>
                </a:solidFill>
                <a:latin typeface="Trebuchet MS" panose="020B0603020202020204" pitchFamily="34" charset="0"/>
                <a:cs typeface="Times New Roman" panose="02020603050405020304" pitchFamily="18" charset="0"/>
              </a:rPr>
              <a:t>practicarea pe minimum 50% din suprafaţa cultivată a exploataţiei a unei tehnologii de tip conservativ pentru sol:</a:t>
            </a:r>
            <a:endParaRPr lang="en-US" sz="1400" b="1" dirty="0">
              <a:solidFill>
                <a:srgbClr val="00B050"/>
              </a:solidFill>
              <a:latin typeface="Trebuchet MS" panose="020B0603020202020204" pitchFamily="34" charset="0"/>
              <a:cs typeface="Times New Roman" panose="02020603050405020304" pitchFamily="18" charset="0"/>
            </a:endParaRPr>
          </a:p>
          <a:p>
            <a:pPr marL="0" indent="0" algn="just">
              <a:spcBef>
                <a:spcPts val="0"/>
              </a:spcBef>
              <a:buNone/>
            </a:pPr>
            <a:r>
              <a:rPr lang="ro-RO" sz="1400" b="1" dirty="0">
                <a:latin typeface="Trebuchet MS" panose="020B0603020202020204" pitchFamily="34" charset="0"/>
                <a:cs typeface="Times New Roman" panose="02020603050405020304" pitchFamily="18" charset="0"/>
              </a:rPr>
              <a:t>        a)</a:t>
            </a:r>
            <a:r>
              <a:rPr lang="ro-RO" sz="1400" dirty="0">
                <a:latin typeface="Trebuchet MS" panose="020B0603020202020204" pitchFamily="34" charset="0"/>
                <a:cs typeface="Times New Roman" panose="02020603050405020304" pitchFamily="18" charset="0"/>
              </a:rPr>
              <a:t> semănat fără pregătirea prealabilă a solului, no tillage;</a:t>
            </a:r>
            <a:endParaRPr lang="en-US" sz="1400" dirty="0">
              <a:latin typeface="Trebuchet MS" panose="020B0603020202020204" pitchFamily="34" charset="0"/>
              <a:cs typeface="Times New Roman" panose="02020603050405020304" pitchFamily="18" charset="0"/>
            </a:endParaRPr>
          </a:p>
          <a:p>
            <a:pPr marL="0" indent="0" algn="just">
              <a:spcBef>
                <a:spcPts val="0"/>
              </a:spcBef>
              <a:buNone/>
            </a:pPr>
            <a:r>
              <a:rPr lang="ro-RO" sz="1400" b="1" dirty="0">
                <a:latin typeface="Trebuchet MS" panose="020B0603020202020204" pitchFamily="34" charset="0"/>
                <a:cs typeface="Times New Roman" panose="02020603050405020304" pitchFamily="18" charset="0"/>
              </a:rPr>
              <a:t>        b)</a:t>
            </a:r>
            <a:r>
              <a:rPr lang="ro-RO" sz="1400" dirty="0">
                <a:latin typeface="Trebuchet MS" panose="020B0603020202020204" pitchFamily="34" charset="0"/>
                <a:cs typeface="Times New Roman" panose="02020603050405020304" pitchFamily="18" charset="0"/>
              </a:rPr>
              <a:t> semănat în benzi pregătite fără intervenţie pe intervalul dintre rânduri, strip tillage;</a:t>
            </a:r>
            <a:endParaRPr lang="en-US" sz="1400" dirty="0">
              <a:latin typeface="Trebuchet MS" panose="020B0603020202020204" pitchFamily="34" charset="0"/>
              <a:cs typeface="Times New Roman" panose="02020603050405020304" pitchFamily="18" charset="0"/>
            </a:endParaRPr>
          </a:p>
          <a:p>
            <a:pPr marL="0" indent="0" algn="just">
              <a:spcBef>
                <a:spcPts val="0"/>
              </a:spcBef>
              <a:buNone/>
            </a:pPr>
            <a:r>
              <a:rPr lang="ro-RO" sz="1400" b="1" dirty="0">
                <a:latin typeface="Trebuchet MS" panose="020B0603020202020204" pitchFamily="34" charset="0"/>
                <a:cs typeface="Times New Roman" panose="02020603050405020304" pitchFamily="18" charset="0"/>
              </a:rPr>
              <a:t>        c)</a:t>
            </a:r>
            <a:r>
              <a:rPr lang="ro-RO" sz="1400" dirty="0">
                <a:latin typeface="Trebuchet MS" panose="020B0603020202020204" pitchFamily="34" charset="0"/>
                <a:cs typeface="Times New Roman" panose="02020603050405020304" pitchFamily="18" charset="0"/>
              </a:rPr>
              <a:t> semănat după o pregătire superficială a solului, fără întoarcerea brazdei, minimum tillage</a:t>
            </a:r>
            <a:r>
              <a:rPr lang="ro-RO" sz="1400" b="1" dirty="0">
                <a:latin typeface="Trebuchet MS" panose="020B0603020202020204" pitchFamily="34" charset="0"/>
                <a:cs typeface="Times New Roman" panose="02020603050405020304" pitchFamily="18" charset="0"/>
              </a:rPr>
              <a:t> </a:t>
            </a:r>
            <a:endParaRPr lang="en-US" sz="1400" dirty="0">
              <a:latin typeface="Trebuchet MS" panose="020B0603020202020204" pitchFamily="34" charset="0"/>
              <a:cs typeface="Times New Roman" panose="02020603050405020304" pitchFamily="18" charset="0"/>
            </a:endParaRPr>
          </a:p>
          <a:p>
            <a:pPr marL="0" indent="0" algn="just">
              <a:spcBef>
                <a:spcPts val="0"/>
              </a:spcBef>
              <a:buNone/>
            </a:pPr>
            <a:endParaRPr lang="ro-RO" sz="1400" dirty="0">
              <a:latin typeface="Trebuchet MS" panose="020B0603020202020204" pitchFamily="34" charset="0"/>
              <a:cs typeface="Times New Roman" panose="02020603050405020304" pitchFamily="18" charset="0"/>
            </a:endParaRPr>
          </a:p>
          <a:p>
            <a:pPr marL="0" indent="0" algn="just">
              <a:spcBef>
                <a:spcPts val="0"/>
              </a:spcBef>
              <a:buNone/>
            </a:pPr>
            <a:r>
              <a:rPr lang="ro-RO" sz="1400" b="1" dirty="0">
                <a:latin typeface="Trebuchet MS" panose="020B0603020202020204" pitchFamily="34" charset="0"/>
                <a:cs typeface="Times New Roman" panose="02020603050405020304" pitchFamily="18" charset="0"/>
              </a:rPr>
              <a:t>3. </a:t>
            </a:r>
            <a:r>
              <a:rPr lang="ro-RO" sz="1400" b="1" dirty="0">
                <a:solidFill>
                  <a:srgbClr val="00B050"/>
                </a:solidFill>
                <a:latin typeface="Trebuchet MS" panose="020B0603020202020204" pitchFamily="34" charset="0"/>
                <a:cs typeface="Times New Roman" panose="02020603050405020304" pitchFamily="18" charset="0"/>
              </a:rPr>
              <a:t>cultivarea pe minim de 2% din totalul suprafeței de teren arabil declarat a culturilor leguminoase, bogate în proteină vegetală, fixatoare de azot, prevăzute în anexa </a:t>
            </a:r>
            <a:r>
              <a:rPr lang="ro-RO" sz="1400" b="1" dirty="0">
                <a:solidFill>
                  <a:srgbClr val="00B050"/>
                </a:solidFill>
                <a:latin typeface="Trebuchet MS" panose="020B0603020202020204" pitchFamily="34" charset="0"/>
                <a:cs typeface="Times New Roman" panose="02020603050405020304" pitchFamily="18" charset="0"/>
                <a:hlinkClick r:id="rId2"/>
              </a:rPr>
              <a:t>nr. 12</a:t>
            </a:r>
            <a:r>
              <a:rPr lang="ro-RO" sz="1400" b="1" dirty="0">
                <a:solidFill>
                  <a:srgbClr val="00B050"/>
                </a:solidFill>
                <a:latin typeface="Trebuchet MS" panose="020B0603020202020204" pitchFamily="34" charset="0"/>
                <a:cs typeface="Times New Roman" panose="02020603050405020304" pitchFamily="18" charset="0"/>
              </a:rPr>
              <a:t> din Ordinul MADR nr. 106/2024.</a:t>
            </a:r>
          </a:p>
          <a:p>
            <a:pPr marL="0" indent="0" algn="just">
              <a:spcBef>
                <a:spcPts val="0"/>
              </a:spcBef>
              <a:buNone/>
            </a:pPr>
            <a:endParaRPr lang="ro-RO" sz="1400" b="1" dirty="0">
              <a:solidFill>
                <a:srgbClr val="00B050"/>
              </a:solidFill>
              <a:latin typeface="Trebuchet MS" panose="020B0603020202020204" pitchFamily="34" charset="0"/>
              <a:cs typeface="Times New Roman" panose="02020603050405020304" pitchFamily="18" charset="0"/>
            </a:endParaRPr>
          </a:p>
          <a:p>
            <a:pPr marL="0" indent="0" algn="just">
              <a:spcBef>
                <a:spcPts val="0"/>
              </a:spcBef>
              <a:buNone/>
            </a:pPr>
            <a:r>
              <a:rPr lang="ro-RO" sz="1400" b="1" dirty="0">
                <a:solidFill>
                  <a:srgbClr val="00B050"/>
                </a:solidFill>
                <a:latin typeface="Trebuchet MS" panose="020B0603020202020204" pitchFamily="34" charset="0"/>
                <a:cs typeface="Times New Roman" panose="02020603050405020304" pitchFamily="18" charset="0"/>
              </a:rPr>
              <a:t>Fermierii  care  optează pentru ecoschema PD-04 pot accesa pe aceeași suprafață de teren arabil şi ecoschema PD-28.</a:t>
            </a:r>
          </a:p>
          <a:p>
            <a:pPr marL="0" indent="0" algn="just">
              <a:spcBef>
                <a:spcPts val="0"/>
              </a:spcBef>
              <a:buNone/>
            </a:pPr>
            <a:endParaRPr lang="en-US" sz="1400" dirty="0"/>
          </a:p>
        </p:txBody>
      </p:sp>
    </p:spTree>
    <p:extLst>
      <p:ext uri="{BB962C8B-B14F-4D97-AF65-F5344CB8AC3E}">
        <p14:creationId xmlns:p14="http://schemas.microsoft.com/office/powerpoint/2010/main" val="21896717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0DF7F-E967-43D2-8698-00B1AF3C1048}"/>
              </a:ext>
            </a:extLst>
          </p:cNvPr>
          <p:cNvSpPr>
            <a:spLocks noGrp="1"/>
          </p:cNvSpPr>
          <p:nvPr>
            <p:ph type="title"/>
          </p:nvPr>
        </p:nvSpPr>
        <p:spPr>
          <a:xfrm>
            <a:off x="914400" y="274638"/>
            <a:ext cx="7772400" cy="792162"/>
          </a:xfrm>
        </p:spPr>
        <p:txBody>
          <a:bodyPr/>
          <a:lstStyle/>
          <a:p>
            <a:pPr algn="ctr"/>
            <a:r>
              <a:rPr lang="en-US" altLang="en-US" sz="1800" b="1" dirty="0">
                <a:solidFill>
                  <a:schemeClr val="tx1"/>
                </a:solidFill>
                <a:latin typeface="Trebuchet MS" panose="020B0603020202020204" pitchFamily="34" charset="0"/>
                <a:cs typeface="Arial" panose="020B0604020202020204" pitchFamily="34" charset="0"/>
              </a:rPr>
              <a:t>            </a:t>
            </a:r>
            <a:br>
              <a:rPr lang="en-US" altLang="en-US" sz="1800" b="1" dirty="0">
                <a:solidFill>
                  <a:schemeClr val="tx1"/>
                </a:solidFill>
                <a:latin typeface="Trebuchet MS" panose="020B0603020202020204" pitchFamily="34" charset="0"/>
                <a:cs typeface="Arial" panose="020B0604020202020204" pitchFamily="34" charset="0"/>
              </a:rPr>
            </a:br>
            <a:r>
              <a:rPr lang="en-US" altLang="en-US" sz="1800" b="1" dirty="0">
                <a:solidFill>
                  <a:schemeClr val="tx1"/>
                </a:solidFill>
                <a:latin typeface="Trebuchet MS" panose="020B0603020202020204" pitchFamily="34" charset="0"/>
                <a:cs typeface="Arial" panose="020B0604020202020204" pitchFamily="34" charset="0"/>
              </a:rPr>
              <a:t>          </a:t>
            </a:r>
            <a:r>
              <a:rPr lang="ro-RO" altLang="en-US" sz="1800" b="1" dirty="0">
                <a:solidFill>
                  <a:schemeClr val="tx1"/>
                </a:solidFill>
                <a:latin typeface="Trebuchet MS" panose="020B0603020202020204" pitchFamily="34" charset="0"/>
                <a:cs typeface="Arial" panose="020B0604020202020204" pitchFamily="34" charset="0"/>
              </a:rPr>
              <a:t>PD-04 - Practici benefice pentru mediu aplicabile în teren arabil</a:t>
            </a:r>
            <a:endParaRPr lang="en-US" sz="1800" dirty="0"/>
          </a:p>
        </p:txBody>
      </p:sp>
      <p:sp>
        <p:nvSpPr>
          <p:cNvPr id="3" name="Content Placeholder 2">
            <a:extLst>
              <a:ext uri="{FF2B5EF4-FFF2-40B4-BE49-F238E27FC236}">
                <a16:creationId xmlns:a16="http://schemas.microsoft.com/office/drawing/2014/main" id="{7373CDD0-A16F-4D9D-93F8-4F597E5BC441}"/>
              </a:ext>
            </a:extLst>
          </p:cNvPr>
          <p:cNvSpPr>
            <a:spLocks noGrp="1"/>
          </p:cNvSpPr>
          <p:nvPr>
            <p:ph sz="quarter" idx="1"/>
          </p:nvPr>
        </p:nvSpPr>
        <p:spPr>
          <a:xfrm>
            <a:off x="381000" y="1295400"/>
            <a:ext cx="8382000" cy="2362200"/>
          </a:xfrm>
        </p:spPr>
        <p:txBody>
          <a:bodyPr/>
          <a:lstStyle/>
          <a:p>
            <a:pPr marL="0" indent="0" algn="ctr">
              <a:buNone/>
            </a:pPr>
            <a:r>
              <a:rPr lang="ro-RO" sz="1400" b="1" dirty="0">
                <a:latin typeface="Trebuchet MS" panose="020B0603020202020204" pitchFamily="34" charset="0"/>
                <a:cs typeface="Times New Roman" panose="02020603050405020304" pitchFamily="18" charset="0"/>
              </a:rPr>
              <a:t>CERINȚE SPECIFICE – PD-04 </a:t>
            </a:r>
          </a:p>
          <a:p>
            <a:pPr marL="0" indent="0" algn="just">
              <a:buNone/>
            </a:pPr>
            <a:r>
              <a:rPr lang="ro-RO" sz="1400" dirty="0">
                <a:latin typeface="Trebuchet MS" panose="020B0603020202020204" pitchFamily="34" charset="0"/>
                <a:cs typeface="Times New Roman" panose="02020603050405020304" pitchFamily="18" charset="0"/>
              </a:rPr>
              <a:t>Completarea automată a </a:t>
            </a:r>
            <a:r>
              <a:rPr lang="ro-RO" sz="1400" dirty="0" err="1">
                <a:latin typeface="Trebuchet MS" panose="020B0603020202020204" pitchFamily="34" charset="0"/>
                <a:cs typeface="Times New Roman" panose="02020603050405020304" pitchFamily="18" charset="0"/>
              </a:rPr>
              <a:t>secţiunii</a:t>
            </a:r>
            <a:r>
              <a:rPr lang="ro-RO" sz="1400" dirty="0">
                <a:latin typeface="Trebuchet MS" panose="020B0603020202020204" pitchFamily="34" charset="0"/>
                <a:cs typeface="Times New Roman" panose="02020603050405020304" pitchFamily="18" charset="0"/>
              </a:rPr>
              <a:t> </a:t>
            </a:r>
            <a:r>
              <a:rPr lang="ro-RO" sz="1400" b="1" dirty="0">
                <a:latin typeface="Trebuchet MS" panose="020B0603020202020204" pitchFamily="34" charset="0"/>
                <a:cs typeface="Times New Roman" panose="02020603050405020304" pitchFamily="18" charset="0"/>
              </a:rPr>
              <a:t>II.B.1</a:t>
            </a:r>
            <a:r>
              <a:rPr lang="ro-RO" sz="1400" dirty="0">
                <a:latin typeface="Trebuchet MS" panose="020B0603020202020204" pitchFamily="34" charset="0"/>
                <a:cs typeface="Times New Roman" panose="02020603050405020304" pitchFamily="18" charset="0"/>
              </a:rPr>
              <a:t> din cererea de plată</a:t>
            </a:r>
            <a:endParaRPr lang="en-US" sz="1400" dirty="0">
              <a:latin typeface="Trebuchet MS" panose="020B0603020202020204" pitchFamily="34" charset="0"/>
              <a:cs typeface="Times New Roman" panose="02020603050405020304" pitchFamily="18" charset="0"/>
            </a:endParaRPr>
          </a:p>
          <a:p>
            <a:pPr algn="just"/>
            <a:r>
              <a:rPr lang="ro-RO" sz="1400" dirty="0">
                <a:latin typeface="Trebuchet MS" panose="020B0603020202020204" pitchFamily="34" charset="0"/>
                <a:cs typeface="Times New Roman" panose="02020603050405020304" pitchFamily="18" charset="0"/>
              </a:rPr>
              <a:t>Parcelele și culturile declarate de către </a:t>
            </a:r>
            <a:r>
              <a:rPr lang="ro-RO" sz="1400" dirty="0" err="1">
                <a:latin typeface="Trebuchet MS" panose="020B0603020202020204" pitchFamily="34" charset="0"/>
                <a:cs typeface="Times New Roman" panose="02020603050405020304" pitchFamily="18" charset="0"/>
              </a:rPr>
              <a:t>solicitanţi</a:t>
            </a:r>
            <a:r>
              <a:rPr lang="ro-RO" sz="1400" dirty="0">
                <a:latin typeface="Trebuchet MS" panose="020B0603020202020204" pitchFamily="34" charset="0"/>
                <a:cs typeface="Times New Roman" panose="02020603050405020304" pitchFamily="18" charset="0"/>
              </a:rPr>
              <a:t> se regăsesc în secțiunea II.A </a:t>
            </a:r>
            <a:r>
              <a:rPr lang="ro-RO" sz="1400" dirty="0" err="1">
                <a:latin typeface="Trebuchet MS" panose="020B0603020202020204" pitchFamily="34" charset="0"/>
                <a:cs typeface="Times New Roman" panose="02020603050405020304" pitchFamily="18" charset="0"/>
              </a:rPr>
              <a:t>Declaraţia</a:t>
            </a:r>
            <a:r>
              <a:rPr lang="ro-RO" sz="1400" dirty="0">
                <a:latin typeface="Trebuchet MS" panose="020B0603020202020204" pitchFamily="34" charset="0"/>
                <a:cs typeface="Times New Roman" panose="02020603050405020304" pitchFamily="18" charset="0"/>
              </a:rPr>
              <a:t> de </a:t>
            </a:r>
            <a:r>
              <a:rPr lang="ro-RO" sz="1400" dirty="0" err="1">
                <a:latin typeface="Trebuchet MS" panose="020B0603020202020204" pitchFamily="34" charset="0"/>
                <a:cs typeface="Times New Roman" panose="02020603050405020304" pitchFamily="18" charset="0"/>
              </a:rPr>
              <a:t>suprafaţă</a:t>
            </a:r>
            <a:r>
              <a:rPr lang="ro-RO" sz="1400" dirty="0">
                <a:latin typeface="Trebuchet MS" panose="020B0603020202020204" pitchFamily="34" charset="0"/>
                <a:cs typeface="Times New Roman" panose="02020603050405020304" pitchFamily="18" charset="0"/>
              </a:rPr>
              <a:t> 2025, iar </a:t>
            </a:r>
            <a:r>
              <a:rPr lang="ro-RO" sz="1400" b="1" dirty="0">
                <a:latin typeface="Trebuchet MS" panose="020B0603020202020204" pitchFamily="34" charset="0"/>
                <a:cs typeface="Times New Roman" panose="02020603050405020304" pitchFamily="18" charset="0"/>
              </a:rPr>
              <a:t>calculul privind respectarea diversificării culturilor se va face în centralizatorul II.B.1.</a:t>
            </a:r>
            <a:r>
              <a:rPr lang="ro-RO" sz="1400" dirty="0">
                <a:latin typeface="Trebuchet MS" panose="020B0603020202020204" pitchFamily="34" charset="0"/>
                <a:cs typeface="Times New Roman" panose="02020603050405020304" pitchFamily="18" charset="0"/>
              </a:rPr>
              <a:t> în baza angajamentelor asumate voluntar de beneficiari. </a:t>
            </a:r>
            <a:endParaRPr lang="en-US" sz="1400" dirty="0">
              <a:latin typeface="Trebuchet MS" panose="020B0603020202020204" pitchFamily="34" charset="0"/>
              <a:cs typeface="Times New Roman" panose="02020603050405020304" pitchFamily="18" charset="0"/>
            </a:endParaRPr>
          </a:p>
          <a:p>
            <a:pPr algn="just"/>
            <a:r>
              <a:rPr lang="ro-RO" sz="1400" dirty="0">
                <a:latin typeface="Trebuchet MS" panose="020B0603020202020204" pitchFamily="34" charset="0"/>
                <a:cs typeface="Times New Roman" panose="02020603050405020304" pitchFamily="18" charset="0"/>
              </a:rPr>
              <a:t>În aplicaţia geospațială de depunere a cererii, formularul II.B.1 este afişat la accesarea Eco-schemei voluntare PD-04, dacă fermierul alege Cerința specifică 1 - Diversificarea culturilor pe terenul arabil și va avea, după caz, mesaje  de atenționare referitoare la respectarea sau nerespectarea cerinței. </a:t>
            </a:r>
          </a:p>
          <a:p>
            <a:endParaRPr lang="en-US" dirty="0"/>
          </a:p>
        </p:txBody>
      </p:sp>
      <p:pic>
        <p:nvPicPr>
          <p:cNvPr id="10" name="Content Placeholder 9">
            <a:extLst>
              <a:ext uri="{FF2B5EF4-FFF2-40B4-BE49-F238E27FC236}">
                <a16:creationId xmlns:a16="http://schemas.microsoft.com/office/drawing/2014/main" id="{85E3F6DF-3CB2-49B5-B102-77F1421EE89B}"/>
              </a:ext>
            </a:extLst>
          </p:cNvPr>
          <p:cNvPicPr>
            <a:picLocks noGrp="1" noChangeAspect="1"/>
          </p:cNvPicPr>
          <p:nvPr>
            <p:ph sz="quarter" idx="2"/>
          </p:nvPr>
        </p:nvPicPr>
        <p:blipFill>
          <a:blip r:embed="rId2">
            <a:extLst>
              <a:ext uri="{28A0092B-C50C-407E-A947-70E740481C1C}">
                <a14:useLocalDpi xmlns:a14="http://schemas.microsoft.com/office/drawing/2010/main" val="0"/>
              </a:ext>
            </a:extLst>
          </a:blip>
          <a:stretch>
            <a:fillRect/>
          </a:stretch>
        </p:blipFill>
        <p:spPr>
          <a:xfrm>
            <a:off x="762000" y="3429000"/>
            <a:ext cx="7848600" cy="2590800"/>
          </a:xfrm>
        </p:spPr>
      </p:pic>
    </p:spTree>
    <p:extLst>
      <p:ext uri="{BB962C8B-B14F-4D97-AF65-F5344CB8AC3E}">
        <p14:creationId xmlns:p14="http://schemas.microsoft.com/office/powerpoint/2010/main" val="14759895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A432E-BBBD-46BF-ABEB-CC69D17C17F5}"/>
              </a:ext>
            </a:extLst>
          </p:cNvPr>
          <p:cNvSpPr>
            <a:spLocks noGrp="1"/>
          </p:cNvSpPr>
          <p:nvPr>
            <p:ph type="title"/>
          </p:nvPr>
        </p:nvSpPr>
        <p:spPr>
          <a:xfrm>
            <a:off x="914400" y="274638"/>
            <a:ext cx="7772400" cy="792162"/>
          </a:xfrm>
        </p:spPr>
        <p:txBody>
          <a:bodyPr/>
          <a:lstStyle/>
          <a:p>
            <a:r>
              <a:rPr lang="en-US" altLang="en-US" sz="1800" b="1" dirty="0">
                <a:solidFill>
                  <a:schemeClr val="tx1"/>
                </a:solidFill>
                <a:latin typeface="Trebuchet MS" panose="020B0603020202020204" pitchFamily="34" charset="0"/>
                <a:cs typeface="Arial" panose="020B0604020202020204" pitchFamily="34" charset="0"/>
              </a:rPr>
              <a:t>            </a:t>
            </a:r>
            <a:br>
              <a:rPr lang="en-US" altLang="en-US" sz="1800" b="1" dirty="0">
                <a:solidFill>
                  <a:schemeClr val="tx1"/>
                </a:solidFill>
                <a:latin typeface="Trebuchet MS" panose="020B0603020202020204" pitchFamily="34" charset="0"/>
                <a:cs typeface="Arial" panose="020B0604020202020204" pitchFamily="34" charset="0"/>
              </a:rPr>
            </a:br>
            <a:r>
              <a:rPr lang="en-US" altLang="en-US" sz="1800" b="1" dirty="0">
                <a:solidFill>
                  <a:schemeClr val="tx1"/>
                </a:solidFill>
                <a:latin typeface="Trebuchet MS" panose="020B0603020202020204" pitchFamily="34" charset="0"/>
                <a:cs typeface="Arial" panose="020B0604020202020204" pitchFamily="34" charset="0"/>
              </a:rPr>
              <a:t>          </a:t>
            </a:r>
            <a:r>
              <a:rPr lang="ro-RO" altLang="en-US" sz="1800" b="1" dirty="0">
                <a:solidFill>
                  <a:schemeClr val="tx1"/>
                </a:solidFill>
                <a:latin typeface="Trebuchet MS" panose="020B0603020202020204" pitchFamily="34" charset="0"/>
                <a:cs typeface="Arial" panose="020B0604020202020204" pitchFamily="34" charset="0"/>
              </a:rPr>
              <a:t>PD-04 - Practici benefice pentru mediu aplicabile în teren arabil</a:t>
            </a:r>
            <a:endParaRPr lang="en-US" sz="1800" dirty="0"/>
          </a:p>
        </p:txBody>
      </p:sp>
      <p:sp>
        <p:nvSpPr>
          <p:cNvPr id="3" name="Content Placeholder 2">
            <a:extLst>
              <a:ext uri="{FF2B5EF4-FFF2-40B4-BE49-F238E27FC236}">
                <a16:creationId xmlns:a16="http://schemas.microsoft.com/office/drawing/2014/main" id="{9E4426E7-9603-43E4-AA46-90F94CF05553}"/>
              </a:ext>
            </a:extLst>
          </p:cNvPr>
          <p:cNvSpPr>
            <a:spLocks noGrp="1"/>
          </p:cNvSpPr>
          <p:nvPr>
            <p:ph sz="quarter" idx="1"/>
          </p:nvPr>
        </p:nvSpPr>
        <p:spPr>
          <a:xfrm>
            <a:off x="461010" y="1219200"/>
            <a:ext cx="8221980" cy="1524000"/>
          </a:xfrm>
        </p:spPr>
        <p:txBody>
          <a:bodyPr/>
          <a:lstStyle/>
          <a:p>
            <a:pPr marL="0" indent="0" algn="just">
              <a:buNone/>
            </a:pPr>
            <a:r>
              <a:rPr lang="ro-RO" sz="1600" dirty="0">
                <a:latin typeface="Trebuchet MS" panose="020B0603020202020204" pitchFamily="34" charset="0"/>
                <a:cs typeface="Times New Roman" panose="02020603050405020304" pitchFamily="18" charset="0"/>
              </a:rPr>
              <a:t>Completarea automată a </a:t>
            </a:r>
            <a:r>
              <a:rPr lang="ro-RO" sz="1600" dirty="0" err="1">
                <a:latin typeface="Trebuchet MS" panose="020B0603020202020204" pitchFamily="34" charset="0"/>
                <a:cs typeface="Times New Roman" panose="02020603050405020304" pitchFamily="18" charset="0"/>
              </a:rPr>
              <a:t>secţiunii</a:t>
            </a:r>
            <a:r>
              <a:rPr lang="ro-RO" sz="1600" dirty="0">
                <a:latin typeface="Trebuchet MS" panose="020B0603020202020204" pitchFamily="34" charset="0"/>
                <a:cs typeface="Times New Roman" panose="02020603050405020304" pitchFamily="18" charset="0"/>
              </a:rPr>
              <a:t> </a:t>
            </a:r>
            <a:r>
              <a:rPr lang="ro-RO" sz="1600" b="1" dirty="0">
                <a:latin typeface="Trebuchet MS" panose="020B0603020202020204" pitchFamily="34" charset="0"/>
                <a:cs typeface="Times New Roman" panose="02020603050405020304" pitchFamily="18" charset="0"/>
              </a:rPr>
              <a:t>II.B.2</a:t>
            </a:r>
            <a:r>
              <a:rPr lang="ro-RO" sz="1600" dirty="0">
                <a:latin typeface="Trebuchet MS" panose="020B0603020202020204" pitchFamily="34" charset="0"/>
                <a:cs typeface="Times New Roman" panose="02020603050405020304" pitchFamily="18" charset="0"/>
              </a:rPr>
              <a:t>  din cererea de plată</a:t>
            </a:r>
            <a:endParaRPr lang="en-US" sz="1600" dirty="0">
              <a:latin typeface="Trebuchet MS" panose="020B0603020202020204" pitchFamily="34" charset="0"/>
              <a:cs typeface="Times New Roman" panose="02020603050405020304" pitchFamily="18" charset="0"/>
            </a:endParaRPr>
          </a:p>
          <a:p>
            <a:pPr algn="just"/>
            <a:r>
              <a:rPr lang="ro-RO" sz="1600" dirty="0">
                <a:latin typeface="Trebuchet MS" panose="020B0603020202020204" pitchFamily="34" charset="0"/>
                <a:cs typeface="Times New Roman" panose="02020603050405020304" pitchFamily="18" charset="0"/>
              </a:rPr>
              <a:t>În </a:t>
            </a:r>
            <a:r>
              <a:rPr lang="ro-RO" sz="1600" dirty="0" err="1">
                <a:latin typeface="Trebuchet MS" panose="020B0603020202020204" pitchFamily="34" charset="0"/>
                <a:cs typeface="Times New Roman" panose="02020603050405020304" pitchFamily="18" charset="0"/>
              </a:rPr>
              <a:t>aplicaţia</a:t>
            </a:r>
            <a:r>
              <a:rPr lang="ro-RO" sz="1600" dirty="0">
                <a:latin typeface="Trebuchet MS" panose="020B0603020202020204" pitchFamily="34" charset="0"/>
                <a:cs typeface="Times New Roman" panose="02020603050405020304" pitchFamily="18" charset="0"/>
              </a:rPr>
              <a:t> geospațială de depunere a cererii, formularul II.B.2 este </a:t>
            </a:r>
            <a:r>
              <a:rPr lang="ro-RO" sz="1600" dirty="0" err="1">
                <a:latin typeface="Trebuchet MS" panose="020B0603020202020204" pitchFamily="34" charset="0"/>
                <a:cs typeface="Times New Roman" panose="02020603050405020304" pitchFamily="18" charset="0"/>
              </a:rPr>
              <a:t>afişat</a:t>
            </a:r>
            <a:r>
              <a:rPr lang="ro-RO" sz="1600" dirty="0">
                <a:latin typeface="Trebuchet MS" panose="020B0603020202020204" pitchFamily="34" charset="0"/>
                <a:cs typeface="Times New Roman" panose="02020603050405020304" pitchFamily="18" charset="0"/>
              </a:rPr>
              <a:t> la accesarea Eco-schemei voluntare PD-04, dacă fermierul alege Cerința specifică 3 - Cultivarea culturilor leguminoase fixatoare de azot și va avea, după caz, mesaje  de atenționare referitoarea la respectarea sau nerespectarea cerinței. </a:t>
            </a:r>
            <a:endParaRPr lang="en-US" sz="1600" dirty="0">
              <a:latin typeface="Trebuchet MS" panose="020B0603020202020204" pitchFamily="34" charset="0"/>
              <a:cs typeface="Times New Roman" panose="02020603050405020304" pitchFamily="18" charset="0"/>
            </a:endParaRPr>
          </a:p>
          <a:p>
            <a:endParaRPr lang="en-US" dirty="0"/>
          </a:p>
        </p:txBody>
      </p:sp>
      <p:sp>
        <p:nvSpPr>
          <p:cNvPr id="7" name="Rectangle 6">
            <a:extLst>
              <a:ext uri="{FF2B5EF4-FFF2-40B4-BE49-F238E27FC236}">
                <a16:creationId xmlns:a16="http://schemas.microsoft.com/office/drawing/2014/main" id="{B2A48678-BDD6-4EAD-821A-027168163212}"/>
              </a:ext>
            </a:extLst>
          </p:cNvPr>
          <p:cNvSpPr/>
          <p:nvPr/>
        </p:nvSpPr>
        <p:spPr>
          <a:xfrm>
            <a:off x="650766" y="5284857"/>
            <a:ext cx="8032224" cy="830997"/>
          </a:xfrm>
          <a:prstGeom prst="rect">
            <a:avLst/>
          </a:prstGeom>
        </p:spPr>
        <p:txBody>
          <a:bodyPr wrap="square">
            <a:spAutoFit/>
          </a:bodyPr>
          <a:lstStyle/>
          <a:p>
            <a:pPr marL="0" indent="0" algn="just">
              <a:buNone/>
            </a:pPr>
            <a:r>
              <a:rPr lang="ro-RO" sz="1600" dirty="0">
                <a:latin typeface="Trebuchet MS" panose="020B0603020202020204" pitchFamily="34" charset="0"/>
                <a:cs typeface="Times New Roman" panose="02020603050405020304" pitchFamily="18" charset="0"/>
              </a:rPr>
              <a:t>Secțiunile II.B.1 și II.B.2 </a:t>
            </a:r>
            <a:r>
              <a:rPr lang="ro-RO" sz="1600" b="1" dirty="0">
                <a:latin typeface="Trebuchet MS" panose="020B0603020202020204" pitchFamily="34" charset="0"/>
                <a:cs typeface="Times New Roman" panose="02020603050405020304" pitchFamily="18" charset="0"/>
              </a:rPr>
              <a:t>nu se vor completa </a:t>
            </a:r>
            <a:r>
              <a:rPr lang="ro-RO" sz="1600" dirty="0">
                <a:latin typeface="Trebuchet MS" panose="020B0603020202020204" pitchFamily="34" charset="0"/>
                <a:cs typeface="Times New Roman" panose="02020603050405020304" pitchFamily="18" charset="0"/>
              </a:rPr>
              <a:t>dacă fermierul care solicită </a:t>
            </a:r>
            <a:r>
              <a:rPr lang="ro-RO" sz="1600" dirty="0" err="1">
                <a:latin typeface="Trebuchet MS" panose="020B0603020202020204" pitchFamily="34" charset="0"/>
                <a:cs typeface="Times New Roman" panose="02020603050405020304" pitchFamily="18" charset="0"/>
              </a:rPr>
              <a:t>eco</a:t>
            </a:r>
            <a:r>
              <a:rPr lang="ro-RO" sz="1600" dirty="0">
                <a:latin typeface="Trebuchet MS" panose="020B0603020202020204" pitchFamily="34" charset="0"/>
                <a:cs typeface="Times New Roman" panose="02020603050405020304" pitchFamily="18" charset="0"/>
              </a:rPr>
              <a:t>-schema PD-04 alege Cerința specifică 2 - Practicarea pe minimum 50% din </a:t>
            </a:r>
            <a:r>
              <a:rPr lang="ro-RO" sz="1600" dirty="0" err="1">
                <a:latin typeface="Trebuchet MS" panose="020B0603020202020204" pitchFamily="34" charset="0"/>
                <a:cs typeface="Times New Roman" panose="02020603050405020304" pitchFamily="18" charset="0"/>
              </a:rPr>
              <a:t>suprafaţa</a:t>
            </a:r>
            <a:r>
              <a:rPr lang="ro-RO" sz="1600" dirty="0">
                <a:latin typeface="Trebuchet MS" panose="020B0603020202020204" pitchFamily="34" charset="0"/>
                <a:cs typeface="Times New Roman" panose="02020603050405020304" pitchFamily="18" charset="0"/>
              </a:rPr>
              <a:t> cultivată a </a:t>
            </a:r>
            <a:r>
              <a:rPr lang="ro-RO" sz="1600" dirty="0" err="1">
                <a:latin typeface="Trebuchet MS" panose="020B0603020202020204" pitchFamily="34" charset="0"/>
                <a:cs typeface="Times New Roman" panose="02020603050405020304" pitchFamily="18" charset="0"/>
              </a:rPr>
              <a:t>exploataţiei</a:t>
            </a:r>
            <a:r>
              <a:rPr lang="ro-RO" sz="1600" dirty="0">
                <a:latin typeface="Trebuchet MS" panose="020B0603020202020204" pitchFamily="34" charset="0"/>
                <a:cs typeface="Times New Roman" panose="02020603050405020304" pitchFamily="18" charset="0"/>
              </a:rPr>
              <a:t> a unei tehnologii de tip conservativ pentru sol.</a:t>
            </a:r>
            <a:endParaRPr lang="en-US" sz="1600" dirty="0">
              <a:latin typeface="Trebuchet MS" panose="020B0603020202020204" pitchFamily="34" charset="0"/>
              <a:cs typeface="Times New Roman" panose="02020603050405020304" pitchFamily="18" charset="0"/>
            </a:endParaRPr>
          </a:p>
        </p:txBody>
      </p:sp>
      <p:pic>
        <p:nvPicPr>
          <p:cNvPr id="15" name="Content Placeholder 14">
            <a:extLst>
              <a:ext uri="{FF2B5EF4-FFF2-40B4-BE49-F238E27FC236}">
                <a16:creationId xmlns:a16="http://schemas.microsoft.com/office/drawing/2014/main" id="{DB55854C-22B1-4645-96C2-205CDEC89BB7}"/>
              </a:ext>
            </a:extLst>
          </p:cNvPr>
          <p:cNvPicPr>
            <a:picLocks noGrp="1" noChangeAspect="1"/>
          </p:cNvPicPr>
          <p:nvPr>
            <p:ph sz="quarter" idx="2"/>
          </p:nvPr>
        </p:nvPicPr>
        <p:blipFill>
          <a:blip r:embed="rId2">
            <a:extLst>
              <a:ext uri="{28A0092B-C50C-407E-A947-70E740481C1C}">
                <a14:useLocalDpi xmlns:a14="http://schemas.microsoft.com/office/drawing/2010/main" val="0"/>
              </a:ext>
            </a:extLst>
          </a:blip>
          <a:stretch>
            <a:fillRect/>
          </a:stretch>
        </p:blipFill>
        <p:spPr>
          <a:xfrm>
            <a:off x="381000" y="2709957"/>
            <a:ext cx="8301990" cy="2559555"/>
          </a:xfrm>
        </p:spPr>
      </p:pic>
    </p:spTree>
    <p:extLst>
      <p:ext uri="{BB962C8B-B14F-4D97-AF65-F5344CB8AC3E}">
        <p14:creationId xmlns:p14="http://schemas.microsoft.com/office/powerpoint/2010/main" val="35121210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386D7-9682-4989-96B5-BEFE7BA68C90}"/>
              </a:ext>
            </a:extLst>
          </p:cNvPr>
          <p:cNvSpPr>
            <a:spLocks noGrp="1"/>
          </p:cNvSpPr>
          <p:nvPr>
            <p:ph type="title"/>
          </p:nvPr>
        </p:nvSpPr>
        <p:spPr>
          <a:xfrm>
            <a:off x="914400" y="152400"/>
            <a:ext cx="8229600" cy="838200"/>
          </a:xfrm>
        </p:spPr>
        <p:txBody>
          <a:bodyPr/>
          <a:lstStyle/>
          <a:p>
            <a:pPr algn="ctr"/>
            <a:r>
              <a:rPr lang="en-US" altLang="en-US" b="1" dirty="0">
                <a:solidFill>
                  <a:schemeClr val="tx1"/>
                </a:solidFill>
                <a:latin typeface="Trebuchet MS" panose="020B0603020202020204" pitchFamily="34" charset="0"/>
                <a:cs typeface="Arial" panose="020B0604020202020204" pitchFamily="34" charset="0"/>
              </a:rPr>
              <a:t>   </a:t>
            </a:r>
            <a:r>
              <a:rPr lang="ro-RO" altLang="en-US" sz="1800" b="1" dirty="0">
                <a:solidFill>
                  <a:schemeClr val="tx1"/>
                </a:solidFill>
                <a:latin typeface="Trebuchet MS" panose="020B0603020202020204" pitchFamily="34" charset="0"/>
                <a:cs typeface="Arial" panose="020B0604020202020204" pitchFamily="34" charset="0"/>
              </a:rPr>
              <a:t> </a:t>
            </a:r>
            <a:r>
              <a:rPr lang="en-US" altLang="en-US" sz="1800" b="1" dirty="0" err="1">
                <a:solidFill>
                  <a:schemeClr val="tx1"/>
                </a:solidFill>
                <a:latin typeface="Trebuchet MS" panose="020B0603020202020204" pitchFamily="34" charset="0"/>
                <a:cs typeface="Arial" panose="020B0604020202020204" pitchFamily="34" charset="0"/>
              </a:rPr>
              <a:t>Angajament</a:t>
            </a:r>
            <a:br>
              <a:rPr lang="en-US" altLang="en-US" sz="1800" b="1" dirty="0">
                <a:solidFill>
                  <a:schemeClr val="tx1"/>
                </a:solidFill>
                <a:latin typeface="Trebuchet MS" panose="020B0603020202020204" pitchFamily="34" charset="0"/>
                <a:cs typeface="Arial" panose="020B0604020202020204" pitchFamily="34" charset="0"/>
              </a:rPr>
            </a:br>
            <a:r>
              <a:rPr lang="en-US" altLang="en-US" sz="1800" b="1" dirty="0">
                <a:solidFill>
                  <a:schemeClr val="tx1"/>
                </a:solidFill>
                <a:latin typeface="Trebuchet MS" panose="020B0603020202020204" pitchFamily="34" charset="0"/>
                <a:cs typeface="Arial" panose="020B0604020202020204" pitchFamily="34" charset="0"/>
              </a:rPr>
              <a:t>                </a:t>
            </a:r>
            <a:r>
              <a:rPr lang="ro-RO" altLang="en-US" sz="1800" b="1" dirty="0">
                <a:solidFill>
                  <a:schemeClr val="tx1"/>
                </a:solidFill>
                <a:latin typeface="Trebuchet MS" panose="020B0603020202020204" pitchFamily="34" charset="0"/>
                <a:cs typeface="Arial" panose="020B0604020202020204" pitchFamily="34" charset="0"/>
              </a:rPr>
              <a:t>PD-04 - Practici benefice pentru mediu aplicabile în teren arabil</a:t>
            </a:r>
            <a:endParaRPr lang="en-US" sz="1800" dirty="0"/>
          </a:p>
        </p:txBody>
      </p:sp>
      <p:pic>
        <p:nvPicPr>
          <p:cNvPr id="6" name="Content Placeholder 5">
            <a:extLst>
              <a:ext uri="{FF2B5EF4-FFF2-40B4-BE49-F238E27FC236}">
                <a16:creationId xmlns:a16="http://schemas.microsoft.com/office/drawing/2014/main" id="{0E1E8AAE-AAE1-4462-81CA-8ECB47497E57}"/>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446400" y="1295400"/>
            <a:ext cx="8251200" cy="4609329"/>
          </a:xfrm>
        </p:spPr>
      </p:pic>
    </p:spTree>
    <p:extLst>
      <p:ext uri="{BB962C8B-B14F-4D97-AF65-F5344CB8AC3E}">
        <p14:creationId xmlns:p14="http://schemas.microsoft.com/office/powerpoint/2010/main" val="24235357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34161645-D02F-434C-9D4D-5614CB65E147}"/>
              </a:ext>
            </a:extLst>
          </p:cNvPr>
          <p:cNvSpPr>
            <a:spLocks noGrp="1"/>
          </p:cNvSpPr>
          <p:nvPr>
            <p:ph type="title"/>
          </p:nvPr>
        </p:nvSpPr>
        <p:spPr>
          <a:xfrm>
            <a:off x="842128" y="762000"/>
            <a:ext cx="7772400" cy="609600"/>
          </a:xfrm>
        </p:spPr>
        <p:txBody>
          <a:bodyPr/>
          <a:lstStyle/>
          <a:p>
            <a:pPr algn="ctr"/>
            <a:r>
              <a:rPr lang="ro-RO" altLang="en-US" sz="1800" b="1" dirty="0">
                <a:solidFill>
                  <a:schemeClr val="tx1"/>
                </a:solidFill>
                <a:latin typeface="Trebuchet MS" panose="020B0603020202020204" pitchFamily="34" charset="0"/>
                <a:cs typeface="Arial" panose="020B0604020202020204" pitchFamily="34" charset="0"/>
              </a:rPr>
              <a:t>PD-0</a:t>
            </a:r>
            <a:r>
              <a:rPr lang="en-US" altLang="en-US" sz="1800" b="1" dirty="0">
                <a:solidFill>
                  <a:schemeClr val="tx1"/>
                </a:solidFill>
                <a:latin typeface="Trebuchet MS" panose="020B0603020202020204" pitchFamily="34" charset="0"/>
                <a:cs typeface="Arial" panose="020B0604020202020204" pitchFamily="34" charset="0"/>
              </a:rPr>
              <a:t>5</a:t>
            </a:r>
            <a:r>
              <a:rPr lang="ro-RO" altLang="en-US" sz="1800" b="1" dirty="0">
                <a:solidFill>
                  <a:schemeClr val="tx1"/>
                </a:solidFill>
                <a:latin typeface="Trebuchet MS" panose="020B0603020202020204" pitchFamily="34" charset="0"/>
                <a:cs typeface="Arial" panose="020B0604020202020204" pitchFamily="34" charset="0"/>
              </a:rPr>
              <a:t> - </a:t>
            </a:r>
            <a:r>
              <a:rPr lang="vi-VN" altLang="en-US" sz="1800" b="1" dirty="0">
                <a:solidFill>
                  <a:schemeClr val="tx1"/>
                </a:solidFill>
                <a:latin typeface="Arial" panose="020B0604020202020204" pitchFamily="34" charset="0"/>
                <a:cs typeface="Arial" panose="020B0604020202020204" pitchFamily="34" charset="0"/>
              </a:rPr>
              <a:t>Practicarea unei agriculturi prietenoase cu mediul în fermele mici, respectiv gospodăriile tradiționale </a:t>
            </a:r>
            <a:endParaRPr lang="en-US" altLang="en-US" sz="1800" dirty="0">
              <a:solidFill>
                <a:schemeClr val="tx1"/>
              </a:solidFill>
              <a:latin typeface="Trebuchet MS" panose="020B0603020202020204" pitchFamily="34" charset="0"/>
            </a:endParaRPr>
          </a:p>
        </p:txBody>
      </p:sp>
      <p:sp>
        <p:nvSpPr>
          <p:cNvPr id="3" name="Content Placeholder 2">
            <a:extLst>
              <a:ext uri="{FF2B5EF4-FFF2-40B4-BE49-F238E27FC236}">
                <a16:creationId xmlns:a16="http://schemas.microsoft.com/office/drawing/2014/main" id="{CEFCCF8F-4F69-4832-BFCA-066B1023D1AE}"/>
              </a:ext>
            </a:extLst>
          </p:cNvPr>
          <p:cNvSpPr>
            <a:spLocks noGrp="1"/>
          </p:cNvSpPr>
          <p:nvPr>
            <p:ph sz="quarter" idx="1"/>
          </p:nvPr>
        </p:nvSpPr>
        <p:spPr>
          <a:xfrm>
            <a:off x="395140" y="1219200"/>
            <a:ext cx="8229600" cy="5105400"/>
          </a:xfrm>
        </p:spPr>
        <p:txBody>
          <a:bodyPr/>
          <a:lstStyle/>
          <a:p>
            <a:pPr algn="just">
              <a:spcBef>
                <a:spcPts val="0"/>
              </a:spcBef>
              <a:buFont typeface="Wingdings" panose="05000000000000000000" pitchFamily="2" charset="2"/>
              <a:buChar char="Ø"/>
              <a:defRPr/>
            </a:pPr>
            <a:r>
              <a:rPr lang="ro-RO" sz="1500" dirty="0">
                <a:solidFill>
                  <a:prstClr val="black"/>
                </a:solidFill>
                <a:latin typeface="Trebuchet MS" panose="020B0603020202020204" pitchFamily="34" charset="0"/>
                <a:cs typeface="Arial" panose="020B0604020202020204" pitchFamily="34" charset="0"/>
              </a:rPr>
              <a:t>este o </a:t>
            </a:r>
            <a:r>
              <a:rPr lang="en-US" sz="1500" dirty="0" err="1">
                <a:solidFill>
                  <a:prstClr val="black"/>
                </a:solidFill>
                <a:latin typeface="Trebuchet MS" panose="020B0603020202020204" pitchFamily="34" charset="0"/>
                <a:cs typeface="Arial" panose="020B0604020202020204" pitchFamily="34" charset="0"/>
              </a:rPr>
              <a:t>interven</a:t>
            </a:r>
            <a:r>
              <a:rPr lang="ro-RO" sz="1500" dirty="0">
                <a:solidFill>
                  <a:prstClr val="black"/>
                </a:solidFill>
                <a:latin typeface="Trebuchet MS" panose="020B0603020202020204" pitchFamily="34" charset="0"/>
                <a:cs typeface="Arial" panose="020B0604020202020204" pitchFamily="34" charset="0"/>
              </a:rPr>
              <a:t>ție pentru care fermierul aplică </a:t>
            </a:r>
            <a:r>
              <a:rPr lang="ro-RO" sz="1500" b="1" dirty="0">
                <a:latin typeface="Trebuchet MS" panose="020B0603020202020204" pitchFamily="34" charset="0"/>
                <a:cs typeface="Arial" panose="020B0604020202020204" pitchFamily="34" charset="0"/>
              </a:rPr>
              <a:t>voluntar, cu semnarea unui angajament anual</a:t>
            </a:r>
          </a:p>
          <a:p>
            <a:pPr algn="just">
              <a:spcBef>
                <a:spcPts val="0"/>
              </a:spcBef>
              <a:buFont typeface="Wingdings" panose="05000000000000000000" pitchFamily="2" charset="2"/>
              <a:buChar char="Ø"/>
              <a:defRPr/>
            </a:pPr>
            <a:r>
              <a:rPr lang="en-US" sz="1500" dirty="0">
                <a:solidFill>
                  <a:prstClr val="black"/>
                </a:solidFill>
                <a:latin typeface="Trebuchet MS" panose="020B0603020202020204" pitchFamily="34" charset="0"/>
                <a:cs typeface="Arial" panose="020B0604020202020204" pitchFamily="34" charset="0"/>
              </a:rPr>
              <a:t>se </a:t>
            </a:r>
            <a:r>
              <a:rPr lang="ro-RO" sz="1500" dirty="0">
                <a:solidFill>
                  <a:prstClr val="black"/>
                </a:solidFill>
                <a:latin typeface="Trebuchet MS" panose="020B0603020202020204" pitchFamily="34" charset="0"/>
                <a:cs typeface="Arial" panose="020B0604020202020204" pitchFamily="34" charset="0"/>
              </a:rPr>
              <a:t>acordă </a:t>
            </a:r>
            <a:r>
              <a:rPr lang="en-US" sz="1500" dirty="0">
                <a:solidFill>
                  <a:prstClr val="black"/>
                </a:solidFill>
                <a:latin typeface="Trebuchet MS" panose="020B0603020202020204" pitchFamily="34" charset="0"/>
                <a:cs typeface="Arial" panose="020B0604020202020204" pitchFamily="34" charset="0"/>
              </a:rPr>
              <a:t>per </a:t>
            </a:r>
            <a:r>
              <a:rPr lang="en-US" sz="1500" dirty="0" err="1">
                <a:solidFill>
                  <a:prstClr val="black"/>
                </a:solidFill>
                <a:latin typeface="Trebuchet MS" panose="020B0603020202020204" pitchFamily="34" charset="0"/>
                <a:cs typeface="Arial" panose="020B0604020202020204" pitchFamily="34" charset="0"/>
              </a:rPr>
              <a:t>hectar</a:t>
            </a:r>
            <a:r>
              <a:rPr lang="en-US" sz="1500" dirty="0">
                <a:solidFill>
                  <a:prstClr val="black"/>
                </a:solidFill>
                <a:latin typeface="Trebuchet MS" panose="020B0603020202020204" pitchFamily="34" charset="0"/>
                <a:cs typeface="Arial" panose="020B0604020202020204" pitchFamily="34" charset="0"/>
              </a:rPr>
              <a:t> </a:t>
            </a:r>
            <a:r>
              <a:rPr lang="en-US" sz="1500" dirty="0" err="1">
                <a:solidFill>
                  <a:prstClr val="black"/>
                </a:solidFill>
                <a:latin typeface="Trebuchet MS" panose="020B0603020202020204" pitchFamily="34" charset="0"/>
                <a:cs typeface="Arial" panose="020B0604020202020204" pitchFamily="34" charset="0"/>
              </a:rPr>
              <a:t>și</a:t>
            </a:r>
            <a:r>
              <a:rPr lang="en-US" sz="1500" dirty="0">
                <a:solidFill>
                  <a:prstClr val="black"/>
                </a:solidFill>
                <a:latin typeface="Trebuchet MS" panose="020B0603020202020204" pitchFamily="34" charset="0"/>
                <a:cs typeface="Arial" panose="020B0604020202020204" pitchFamily="34" charset="0"/>
              </a:rPr>
              <a:t> </a:t>
            </a:r>
            <a:r>
              <a:rPr lang="en-US" sz="1500" dirty="0" err="1">
                <a:solidFill>
                  <a:prstClr val="black"/>
                </a:solidFill>
                <a:latin typeface="Trebuchet MS" panose="020B0603020202020204" pitchFamily="34" charset="0"/>
                <a:cs typeface="Arial" panose="020B0604020202020204" pitchFamily="34" charset="0"/>
              </a:rPr>
              <a:t>vizează</a:t>
            </a:r>
            <a:r>
              <a:rPr lang="en-US" sz="1500" dirty="0">
                <a:solidFill>
                  <a:prstClr val="black"/>
                </a:solidFill>
                <a:latin typeface="Trebuchet MS" panose="020B0603020202020204" pitchFamily="34" charset="0"/>
                <a:cs typeface="Arial" panose="020B0604020202020204" pitchFamily="34" charset="0"/>
              </a:rPr>
              <a:t> </a:t>
            </a:r>
            <a:r>
              <a:rPr lang="en-US" sz="1500" b="1" dirty="0" err="1">
                <a:latin typeface="Trebuchet MS" panose="020B0603020202020204" pitchFamily="34" charset="0"/>
                <a:cs typeface="Arial" panose="020B0604020202020204" pitchFamily="34" charset="0"/>
              </a:rPr>
              <a:t>toate</a:t>
            </a:r>
            <a:r>
              <a:rPr lang="en-US" sz="1500" b="1" dirty="0">
                <a:solidFill>
                  <a:srgbClr val="00B050"/>
                </a:solidFill>
                <a:latin typeface="Trebuchet MS" panose="020B0603020202020204" pitchFamily="34" charset="0"/>
                <a:cs typeface="Arial" panose="020B0604020202020204" pitchFamily="34" charset="0"/>
              </a:rPr>
              <a:t> </a:t>
            </a:r>
            <a:r>
              <a:rPr lang="en-US" sz="1500" dirty="0" err="1">
                <a:latin typeface="Trebuchet MS" panose="020B0603020202020204" pitchFamily="34" charset="0"/>
                <a:cs typeface="Arial" panose="020B0604020202020204" pitchFamily="34" charset="0"/>
              </a:rPr>
              <a:t>suprafețele</a:t>
            </a:r>
            <a:r>
              <a:rPr lang="en-US" sz="1500" dirty="0">
                <a:latin typeface="Trebuchet MS" panose="020B0603020202020204" pitchFamily="34" charset="0"/>
                <a:cs typeface="Arial" panose="020B0604020202020204" pitchFamily="34" charset="0"/>
              </a:rPr>
              <a:t> de </a:t>
            </a:r>
            <a:r>
              <a:rPr lang="en-US" sz="1500" dirty="0" err="1">
                <a:latin typeface="Trebuchet MS" panose="020B0603020202020204" pitchFamily="34" charset="0"/>
                <a:cs typeface="Arial" panose="020B0604020202020204" pitchFamily="34" charset="0"/>
              </a:rPr>
              <a:t>teren</a:t>
            </a:r>
            <a:r>
              <a:rPr lang="en-US" sz="1500" dirty="0">
                <a:latin typeface="Trebuchet MS" panose="020B0603020202020204" pitchFamily="34" charset="0"/>
                <a:cs typeface="Arial" panose="020B0604020202020204" pitchFamily="34" charset="0"/>
              </a:rPr>
              <a:t> </a:t>
            </a:r>
            <a:r>
              <a:rPr lang="en-US" sz="1500" dirty="0" err="1">
                <a:latin typeface="Trebuchet MS" panose="020B0603020202020204" pitchFamily="34" charset="0"/>
                <a:cs typeface="Arial" panose="020B0604020202020204" pitchFamily="34" charset="0"/>
              </a:rPr>
              <a:t>agricol</a:t>
            </a:r>
            <a:r>
              <a:rPr lang="ro-RO" sz="1500" dirty="0">
                <a:latin typeface="Trebuchet MS" panose="020B0603020202020204" pitchFamily="34" charset="0"/>
                <a:cs typeface="Arial" panose="020B0604020202020204" pitchFamily="34" charset="0"/>
              </a:rPr>
              <a:t> </a:t>
            </a:r>
            <a:r>
              <a:rPr lang="en-US" sz="1500" dirty="0">
                <a:latin typeface="Trebuchet MS" panose="020B0603020202020204" pitchFamily="34" charset="0"/>
                <a:cs typeface="Arial" panose="020B0604020202020204" pitchFamily="34" charset="0"/>
              </a:rPr>
              <a:t>(TA,PP,CP</a:t>
            </a:r>
            <a:r>
              <a:rPr lang="ro-RO" sz="1500" dirty="0">
                <a:latin typeface="Trebuchet MS" panose="020B0603020202020204" pitchFamily="34" charset="0"/>
                <a:cs typeface="Arial" panose="020B0604020202020204" pitchFamily="34" charset="0"/>
              </a:rPr>
              <a:t> sau combinații ale acestora</a:t>
            </a:r>
            <a:r>
              <a:rPr lang="en-US" sz="1500" dirty="0">
                <a:latin typeface="Trebuchet MS" panose="020B0603020202020204" pitchFamily="34" charset="0"/>
                <a:cs typeface="Arial" panose="020B0604020202020204" pitchFamily="34" charset="0"/>
              </a:rPr>
              <a:t>)</a:t>
            </a:r>
            <a:r>
              <a:rPr lang="ro-RO" sz="1500" dirty="0">
                <a:solidFill>
                  <a:prstClr val="black"/>
                </a:solidFill>
                <a:latin typeface="Trebuchet MS" panose="020B0603020202020204" pitchFamily="34" charset="0"/>
                <a:cs typeface="Arial" panose="020B0604020202020204" pitchFamily="34" charset="0"/>
              </a:rPr>
              <a:t>.</a:t>
            </a:r>
          </a:p>
          <a:p>
            <a:pPr algn="just">
              <a:spcBef>
                <a:spcPts val="0"/>
              </a:spcBef>
              <a:defRPr/>
            </a:pPr>
            <a:r>
              <a:rPr lang="es-ES" sz="1500" dirty="0" err="1">
                <a:solidFill>
                  <a:prstClr val="black"/>
                </a:solidFill>
                <a:latin typeface="Trebuchet MS" panose="020B0603020202020204" pitchFamily="34" charset="0"/>
                <a:cs typeface="Arial" panose="020B0604020202020204" pitchFamily="34" charset="0"/>
              </a:rPr>
              <a:t>Cuantumul</a:t>
            </a:r>
            <a:r>
              <a:rPr lang="es-ES" sz="1500" dirty="0">
                <a:solidFill>
                  <a:prstClr val="black"/>
                </a:solidFill>
                <a:latin typeface="Trebuchet MS" panose="020B0603020202020204" pitchFamily="34" charset="0"/>
                <a:cs typeface="Arial" panose="020B0604020202020204" pitchFamily="34" charset="0"/>
              </a:rPr>
              <a:t> </a:t>
            </a:r>
            <a:r>
              <a:rPr lang="es-ES" sz="1500" dirty="0" err="1">
                <a:solidFill>
                  <a:prstClr val="black"/>
                </a:solidFill>
                <a:latin typeface="Trebuchet MS" panose="020B0603020202020204" pitchFamily="34" charset="0"/>
                <a:cs typeface="Arial" panose="020B0604020202020204" pitchFamily="34" charset="0"/>
              </a:rPr>
              <a:t>unitar</a:t>
            </a:r>
            <a:r>
              <a:rPr lang="es-ES" sz="1500" dirty="0">
                <a:solidFill>
                  <a:prstClr val="black"/>
                </a:solidFill>
                <a:latin typeface="Trebuchet MS" panose="020B0603020202020204" pitchFamily="34" charset="0"/>
                <a:cs typeface="Arial" panose="020B0604020202020204" pitchFamily="34" charset="0"/>
              </a:rPr>
              <a:t> </a:t>
            </a:r>
            <a:r>
              <a:rPr lang="es-ES" sz="1500" dirty="0" err="1">
                <a:solidFill>
                  <a:prstClr val="black"/>
                </a:solidFill>
                <a:latin typeface="Trebuchet MS" panose="020B0603020202020204" pitchFamily="34" charset="0"/>
                <a:cs typeface="Arial" panose="020B0604020202020204" pitchFamily="34" charset="0"/>
              </a:rPr>
              <a:t>planificat</a:t>
            </a:r>
            <a:r>
              <a:rPr lang="es-ES" sz="1500" dirty="0">
                <a:solidFill>
                  <a:prstClr val="black"/>
                </a:solidFill>
                <a:latin typeface="Trebuchet MS" panose="020B0603020202020204" pitchFamily="34" charset="0"/>
                <a:cs typeface="Arial" panose="020B0604020202020204" pitchFamily="34" charset="0"/>
              </a:rPr>
              <a:t> pt 2025-2027 este de </a:t>
            </a:r>
            <a:r>
              <a:rPr lang="es-ES" sz="1500" b="1" dirty="0">
                <a:solidFill>
                  <a:srgbClr val="00B050"/>
                </a:solidFill>
                <a:latin typeface="Trebuchet MS" panose="020B0603020202020204" pitchFamily="34" charset="0"/>
                <a:cs typeface="Arial" panose="020B0604020202020204" pitchFamily="34" charset="0"/>
              </a:rPr>
              <a:t>100 euro/ha</a:t>
            </a:r>
            <a:r>
              <a:rPr lang="ro-RO" sz="1500" b="1" dirty="0">
                <a:solidFill>
                  <a:srgbClr val="00B050"/>
                </a:solidFill>
                <a:latin typeface="Trebuchet MS" panose="020B0603020202020204" pitchFamily="34" charset="0"/>
                <a:cs typeface="Arial" panose="020B0604020202020204" pitchFamily="34" charset="0"/>
              </a:rPr>
              <a:t> </a:t>
            </a:r>
            <a:r>
              <a:rPr lang="ro-RO" sz="1500" dirty="0">
                <a:solidFill>
                  <a:prstClr val="black"/>
                </a:solidFill>
                <a:latin typeface="Trebuchet MS" panose="020B0603020202020204" pitchFamily="34" charset="0"/>
                <a:cs typeface="Arial" panose="020B0604020202020204" pitchFamily="34" charset="0"/>
              </a:rPr>
              <a:t>(</a:t>
            </a:r>
            <a:r>
              <a:rPr lang="ro-RO" sz="1500" b="1" dirty="0">
                <a:solidFill>
                  <a:prstClr val="black"/>
                </a:solidFill>
                <a:latin typeface="Trebuchet MS" panose="020B0603020202020204" pitchFamily="34" charset="0"/>
                <a:cs typeface="Arial" panose="020B0604020202020204" pitchFamily="34" charset="0"/>
              </a:rPr>
              <a:t>marire de la 76 euro/ha</a:t>
            </a:r>
            <a:r>
              <a:rPr lang="ro-RO" sz="1500" dirty="0">
                <a:solidFill>
                  <a:prstClr val="black"/>
                </a:solidFill>
                <a:latin typeface="Trebuchet MS" panose="020B0603020202020204" pitchFamily="34" charset="0"/>
                <a:cs typeface="Arial" panose="020B0604020202020204" pitchFamily="34" charset="0"/>
              </a:rPr>
              <a:t>)</a:t>
            </a:r>
            <a:r>
              <a:rPr lang="es-ES" sz="1500" dirty="0">
                <a:solidFill>
                  <a:prstClr val="black"/>
                </a:solidFill>
                <a:latin typeface="Trebuchet MS" panose="020B0603020202020204" pitchFamily="34" charset="0"/>
                <a:cs typeface="Arial" panose="020B0604020202020204" pitchFamily="34" charset="0"/>
              </a:rPr>
              <a:t>, </a:t>
            </a:r>
            <a:r>
              <a:rPr lang="es-ES" sz="1500" dirty="0" err="1">
                <a:solidFill>
                  <a:prstClr val="black"/>
                </a:solidFill>
                <a:latin typeface="Trebuchet MS" panose="020B0603020202020204" pitchFamily="34" charset="0"/>
                <a:cs typeface="Arial" panose="020B0604020202020204" pitchFamily="34" charset="0"/>
              </a:rPr>
              <a:t>cel</a:t>
            </a:r>
            <a:r>
              <a:rPr lang="es-ES" sz="1500" dirty="0">
                <a:solidFill>
                  <a:prstClr val="black"/>
                </a:solidFill>
                <a:latin typeface="Trebuchet MS" panose="020B0603020202020204" pitchFamily="34" charset="0"/>
                <a:cs typeface="Arial" panose="020B0604020202020204" pitchFamily="34" charset="0"/>
              </a:rPr>
              <a:t> </a:t>
            </a:r>
            <a:r>
              <a:rPr lang="es-ES" sz="1500" dirty="0" err="1">
                <a:solidFill>
                  <a:prstClr val="black"/>
                </a:solidFill>
                <a:latin typeface="Trebuchet MS" panose="020B0603020202020204" pitchFamily="34" charset="0"/>
                <a:cs typeface="Arial" panose="020B0604020202020204" pitchFamily="34" charset="0"/>
              </a:rPr>
              <a:t>minim</a:t>
            </a:r>
            <a:r>
              <a:rPr lang="es-ES" sz="1500" dirty="0">
                <a:solidFill>
                  <a:prstClr val="black"/>
                </a:solidFill>
                <a:latin typeface="Trebuchet MS" panose="020B0603020202020204" pitchFamily="34" charset="0"/>
                <a:cs typeface="Arial" panose="020B0604020202020204" pitchFamily="34" charset="0"/>
              </a:rPr>
              <a:t> de </a:t>
            </a:r>
            <a:r>
              <a:rPr lang="ro-RO" sz="1500" b="1" dirty="0">
                <a:solidFill>
                  <a:srgbClr val="00B050"/>
                </a:solidFill>
                <a:latin typeface="Trebuchet MS" panose="020B0603020202020204" pitchFamily="34" charset="0"/>
                <a:cs typeface="Arial" panose="020B0604020202020204" pitchFamily="34" charset="0"/>
              </a:rPr>
              <a:t>85</a:t>
            </a:r>
            <a:r>
              <a:rPr lang="es-ES" sz="1500" b="1" dirty="0">
                <a:solidFill>
                  <a:srgbClr val="00B050"/>
                </a:solidFill>
                <a:latin typeface="Trebuchet MS" panose="020B0603020202020204" pitchFamily="34" charset="0"/>
                <a:cs typeface="Arial" panose="020B0604020202020204" pitchFamily="34" charset="0"/>
              </a:rPr>
              <a:t> euro/ha </a:t>
            </a:r>
            <a:r>
              <a:rPr lang="ro-RO" sz="1500" dirty="0">
                <a:solidFill>
                  <a:prstClr val="black"/>
                </a:solidFill>
                <a:latin typeface="Trebuchet MS" panose="020B0603020202020204" pitchFamily="34" charset="0"/>
                <a:cs typeface="Arial" panose="020B0604020202020204" pitchFamily="34" charset="0"/>
              </a:rPr>
              <a:t>și</a:t>
            </a:r>
            <a:r>
              <a:rPr lang="es-ES" sz="1500" dirty="0">
                <a:solidFill>
                  <a:prstClr val="black"/>
                </a:solidFill>
                <a:latin typeface="Trebuchet MS" panose="020B0603020202020204" pitchFamily="34" charset="0"/>
                <a:cs typeface="Arial" panose="020B0604020202020204" pitchFamily="34" charset="0"/>
              </a:rPr>
              <a:t> </a:t>
            </a:r>
            <a:r>
              <a:rPr lang="es-ES" sz="1500" dirty="0" err="1">
                <a:solidFill>
                  <a:prstClr val="black"/>
                </a:solidFill>
                <a:latin typeface="Trebuchet MS" panose="020B0603020202020204" pitchFamily="34" charset="0"/>
                <a:cs typeface="Arial" panose="020B0604020202020204" pitchFamily="34" charset="0"/>
              </a:rPr>
              <a:t>cel</a:t>
            </a:r>
            <a:r>
              <a:rPr lang="es-ES" sz="1500" dirty="0">
                <a:solidFill>
                  <a:prstClr val="black"/>
                </a:solidFill>
                <a:latin typeface="Trebuchet MS" panose="020B0603020202020204" pitchFamily="34" charset="0"/>
                <a:cs typeface="Arial" panose="020B0604020202020204" pitchFamily="34" charset="0"/>
              </a:rPr>
              <a:t> </a:t>
            </a:r>
            <a:r>
              <a:rPr lang="es-ES" sz="1500" dirty="0" err="1">
                <a:solidFill>
                  <a:prstClr val="black"/>
                </a:solidFill>
                <a:latin typeface="Trebuchet MS" panose="020B0603020202020204" pitchFamily="34" charset="0"/>
                <a:cs typeface="Arial" panose="020B0604020202020204" pitchFamily="34" charset="0"/>
              </a:rPr>
              <a:t>maxim</a:t>
            </a:r>
            <a:r>
              <a:rPr lang="ro-RO" sz="1500" dirty="0">
                <a:solidFill>
                  <a:prstClr val="black"/>
                </a:solidFill>
                <a:latin typeface="Trebuchet MS" panose="020B0603020202020204" pitchFamily="34" charset="0"/>
                <a:cs typeface="Arial" panose="020B0604020202020204" pitchFamily="34" charset="0"/>
              </a:rPr>
              <a:t> este de </a:t>
            </a:r>
            <a:r>
              <a:rPr lang="ro-RO" sz="1500" b="1" dirty="0">
                <a:solidFill>
                  <a:srgbClr val="00B050"/>
                </a:solidFill>
                <a:latin typeface="Trebuchet MS" panose="020B0603020202020204" pitchFamily="34" charset="0"/>
                <a:cs typeface="Arial" panose="020B0604020202020204" pitchFamily="34" charset="0"/>
              </a:rPr>
              <a:t>130 euro/ha</a:t>
            </a:r>
            <a:r>
              <a:rPr lang="es-ES" sz="1500" dirty="0">
                <a:solidFill>
                  <a:prstClr val="black"/>
                </a:solidFill>
                <a:latin typeface="Trebuchet MS" panose="020B0603020202020204" pitchFamily="34" charset="0"/>
                <a:cs typeface="Arial" panose="020B0604020202020204" pitchFamily="34" charset="0"/>
              </a:rPr>
              <a:t>. </a:t>
            </a:r>
          </a:p>
          <a:p>
            <a:pPr marL="0" indent="0" algn="just">
              <a:spcBef>
                <a:spcPts val="0"/>
              </a:spcBef>
              <a:buNone/>
              <a:defRPr/>
            </a:pPr>
            <a:endParaRPr lang="ro-RO" sz="1500" dirty="0">
              <a:latin typeface="Trebuchet MS" panose="020B0603020202020204" pitchFamily="34" charset="0"/>
              <a:cs typeface="Arial" panose="020B0604020202020204" pitchFamily="34" charset="0"/>
            </a:endParaRPr>
          </a:p>
          <a:p>
            <a:pPr marL="0" indent="0" algn="just">
              <a:spcBef>
                <a:spcPts val="0"/>
              </a:spcBef>
              <a:buNone/>
              <a:defRPr/>
            </a:pPr>
            <a:r>
              <a:rPr lang="ro-RO" sz="1500" dirty="0">
                <a:latin typeface="Trebuchet MS" panose="020B0603020202020204" pitchFamily="34" charset="0"/>
                <a:cs typeface="Arial" panose="020B0604020202020204" pitchFamily="34" charset="0"/>
              </a:rPr>
              <a:t>E</a:t>
            </a:r>
            <a:r>
              <a:rPr lang="en-US" sz="1500" dirty="0">
                <a:latin typeface="Trebuchet MS" panose="020B0603020202020204" pitchFamily="34" charset="0"/>
                <a:cs typeface="Arial" panose="020B0604020202020204" pitchFamily="34" charset="0"/>
              </a:rPr>
              <a:t>co-</a:t>
            </a:r>
            <a:r>
              <a:rPr lang="en-US" sz="1500" dirty="0" err="1">
                <a:latin typeface="Trebuchet MS" panose="020B0603020202020204" pitchFamily="34" charset="0"/>
                <a:cs typeface="Arial" panose="020B0604020202020204" pitchFamily="34" charset="0"/>
              </a:rPr>
              <a:t>schem</a:t>
            </a:r>
            <a:r>
              <a:rPr lang="ro-RO" sz="1500" dirty="0">
                <a:latin typeface="Trebuchet MS" panose="020B0603020202020204" pitchFamily="34" charset="0"/>
                <a:cs typeface="Arial" panose="020B0604020202020204" pitchFamily="34" charset="0"/>
              </a:rPr>
              <a:t>a PD-05</a:t>
            </a:r>
            <a:r>
              <a:rPr lang="en-US" sz="1500" dirty="0">
                <a:latin typeface="Trebuchet MS" panose="020B0603020202020204" pitchFamily="34" charset="0"/>
                <a:cs typeface="Arial" panose="020B0604020202020204" pitchFamily="34" charset="0"/>
              </a:rPr>
              <a:t> </a:t>
            </a:r>
            <a:r>
              <a:rPr lang="en-US" sz="1500" b="1" dirty="0">
                <a:latin typeface="Trebuchet MS" panose="020B0603020202020204" pitchFamily="34" charset="0"/>
                <a:cs typeface="Arial" panose="020B0604020202020204" pitchFamily="34" charset="0"/>
              </a:rPr>
              <a:t>se </a:t>
            </a:r>
            <a:r>
              <a:rPr lang="en-US" sz="1500" b="1" dirty="0" err="1">
                <a:latin typeface="Trebuchet MS" panose="020B0603020202020204" pitchFamily="34" charset="0"/>
                <a:cs typeface="Arial" panose="020B0604020202020204" pitchFamily="34" charset="0"/>
              </a:rPr>
              <a:t>acordă</a:t>
            </a:r>
            <a:r>
              <a:rPr lang="en-US" sz="1500" b="1" dirty="0">
                <a:latin typeface="Trebuchet MS" panose="020B0603020202020204" pitchFamily="34" charset="0"/>
                <a:cs typeface="Arial" panose="020B0604020202020204" pitchFamily="34" charset="0"/>
              </a:rPr>
              <a:t> </a:t>
            </a:r>
            <a:r>
              <a:rPr lang="ro-RO" sz="1500" b="1" dirty="0">
                <a:latin typeface="Trebuchet MS" panose="020B0603020202020204" pitchFamily="34" charset="0"/>
                <a:cs typeface="Arial" panose="020B0604020202020204" pitchFamily="34" charset="0"/>
              </a:rPr>
              <a:t>ca </a:t>
            </a:r>
            <a:r>
              <a:rPr lang="en-US" sz="1500" b="1" dirty="0" err="1">
                <a:latin typeface="Trebuchet MS" panose="020B0603020202020204" pitchFamily="34" charset="0"/>
                <a:cs typeface="Arial" panose="020B0604020202020204" pitchFamily="34" charset="0"/>
              </a:rPr>
              <a:t>plată</a:t>
            </a:r>
            <a:r>
              <a:rPr lang="en-US" sz="1500" b="1" dirty="0">
                <a:latin typeface="Trebuchet MS" panose="020B0603020202020204" pitchFamily="34" charset="0"/>
                <a:cs typeface="Arial" panose="020B0604020202020204" pitchFamily="34" charset="0"/>
              </a:rPr>
              <a:t> </a:t>
            </a:r>
            <a:r>
              <a:rPr lang="en-US" sz="1500" b="1" dirty="0" err="1">
                <a:latin typeface="Trebuchet MS" panose="020B0603020202020204" pitchFamily="34" charset="0"/>
                <a:cs typeface="Arial" panose="020B0604020202020204" pitchFamily="34" charset="0"/>
              </a:rPr>
              <a:t>anuală</a:t>
            </a:r>
            <a:r>
              <a:rPr lang="en-US" sz="1500" b="1" dirty="0">
                <a:latin typeface="Trebuchet MS" panose="020B0603020202020204" pitchFamily="34" charset="0"/>
                <a:cs typeface="Arial" panose="020B0604020202020204" pitchFamily="34" charset="0"/>
              </a:rPr>
              <a:t> </a:t>
            </a:r>
            <a:r>
              <a:rPr lang="en-US" sz="1500" b="1" dirty="0" err="1">
                <a:latin typeface="Trebuchet MS" panose="020B0603020202020204" pitchFamily="34" charset="0"/>
                <a:cs typeface="Arial" panose="020B0604020202020204" pitchFamily="34" charset="0"/>
              </a:rPr>
              <a:t>pe</a:t>
            </a:r>
            <a:r>
              <a:rPr lang="en-US" sz="1500" b="1" dirty="0">
                <a:latin typeface="Trebuchet MS" panose="020B0603020202020204" pitchFamily="34" charset="0"/>
                <a:cs typeface="Arial" panose="020B0604020202020204" pitchFamily="34" charset="0"/>
              </a:rPr>
              <a:t> </a:t>
            </a:r>
            <a:r>
              <a:rPr lang="en-US" sz="1500" b="1" dirty="0" err="1">
                <a:latin typeface="Trebuchet MS" panose="020B0603020202020204" pitchFamily="34" charset="0"/>
                <a:cs typeface="Arial" panose="020B0604020202020204" pitchFamily="34" charset="0"/>
              </a:rPr>
              <a:t>suprafața</a:t>
            </a:r>
            <a:r>
              <a:rPr lang="en-US" sz="1500" b="1" dirty="0">
                <a:latin typeface="Trebuchet MS" panose="020B0603020202020204" pitchFamily="34" charset="0"/>
                <a:cs typeface="Arial" panose="020B0604020202020204" pitchFamily="34" charset="0"/>
              </a:rPr>
              <a:t> de </a:t>
            </a:r>
            <a:r>
              <a:rPr lang="en-US" sz="1500" b="1" dirty="0" err="1">
                <a:latin typeface="Trebuchet MS" panose="020B0603020202020204" pitchFamily="34" charset="0"/>
                <a:cs typeface="Arial" panose="020B0604020202020204" pitchFamily="34" charset="0"/>
              </a:rPr>
              <a:t>teren</a:t>
            </a:r>
            <a:r>
              <a:rPr lang="en-US" sz="1500" b="1" dirty="0">
                <a:latin typeface="Trebuchet MS" panose="020B0603020202020204" pitchFamily="34" charset="0"/>
                <a:cs typeface="Arial" panose="020B0604020202020204" pitchFamily="34" charset="0"/>
              </a:rPr>
              <a:t> a</a:t>
            </a:r>
            <a:r>
              <a:rPr lang="ro-RO" sz="1500" b="1" dirty="0">
                <a:latin typeface="Trebuchet MS" panose="020B0603020202020204" pitchFamily="34" charset="0"/>
                <a:cs typeface="Arial" panose="020B0604020202020204" pitchFamily="34" charset="0"/>
              </a:rPr>
              <a:t>gricol</a:t>
            </a:r>
            <a:r>
              <a:rPr lang="en-US" sz="1500" dirty="0">
                <a:latin typeface="Trebuchet MS" panose="020B0603020202020204" pitchFamily="34" charset="0"/>
                <a:cs typeface="Arial" panose="020B0604020202020204" pitchFamily="34" charset="0"/>
              </a:rPr>
              <a:t>, </a:t>
            </a:r>
            <a:r>
              <a:rPr lang="ro-RO" sz="1500" dirty="0">
                <a:latin typeface="Trebuchet MS" panose="020B0603020202020204" pitchFamily="34" charset="0"/>
                <a:cs typeface="Arial" panose="020B0604020202020204" pitchFamily="34" charset="0"/>
              </a:rPr>
              <a:t>c</a:t>
            </a:r>
            <a:r>
              <a:rPr lang="en-US" sz="1500" dirty="0">
                <a:latin typeface="Trebuchet MS" panose="020B0603020202020204" pitchFamily="34" charset="0"/>
                <a:cs typeface="Arial" panose="020B0604020202020204" pitchFamily="34" charset="0"/>
              </a:rPr>
              <a:t>a </a:t>
            </a:r>
            <a:r>
              <a:rPr lang="en-US" sz="1500" b="1" dirty="0" err="1">
                <a:latin typeface="Trebuchet MS" panose="020B0603020202020204" pitchFamily="34" charset="0"/>
                <a:cs typeface="Arial" panose="020B0604020202020204" pitchFamily="34" charset="0"/>
              </a:rPr>
              <a:t>plată</a:t>
            </a:r>
            <a:r>
              <a:rPr lang="en-US" sz="1500" b="1" dirty="0">
                <a:latin typeface="Trebuchet MS" panose="020B0603020202020204" pitchFamily="34" charset="0"/>
                <a:cs typeface="Arial" panose="020B0604020202020204" pitchFamily="34" charset="0"/>
              </a:rPr>
              <a:t> </a:t>
            </a:r>
            <a:r>
              <a:rPr lang="en-US" sz="1500" b="1" dirty="0" err="1">
                <a:latin typeface="Trebuchet MS" panose="020B0603020202020204" pitchFamily="34" charset="0"/>
                <a:cs typeface="Arial" panose="020B0604020202020204" pitchFamily="34" charset="0"/>
              </a:rPr>
              <a:t>su</a:t>
            </a:r>
            <a:r>
              <a:rPr lang="ro-RO" sz="1500" b="1" dirty="0">
                <a:latin typeface="Trebuchet MS" panose="020B0603020202020204" pitchFamily="34" charset="0"/>
                <a:cs typeface="Arial" panose="020B0604020202020204" pitchFamily="34" charset="0"/>
              </a:rPr>
              <a:t>p</a:t>
            </a:r>
            <a:r>
              <a:rPr lang="en-US" sz="1500" b="1" dirty="0" err="1">
                <a:latin typeface="Trebuchet MS" panose="020B0603020202020204" pitchFamily="34" charset="0"/>
                <a:cs typeface="Arial" panose="020B0604020202020204" pitchFamily="34" charset="0"/>
              </a:rPr>
              <a:t>limentar</a:t>
            </a:r>
            <a:r>
              <a:rPr lang="ro-RO" sz="1500" b="1" dirty="0">
                <a:latin typeface="Trebuchet MS" panose="020B0603020202020204" pitchFamily="34" charset="0"/>
                <a:cs typeface="Arial" panose="020B0604020202020204" pitchFamily="34" charset="0"/>
              </a:rPr>
              <a:t>ă</a:t>
            </a:r>
            <a:r>
              <a:rPr lang="en-US" sz="1500" b="1" dirty="0">
                <a:latin typeface="Trebuchet MS" panose="020B0603020202020204" pitchFamily="34" charset="0"/>
                <a:cs typeface="Arial" panose="020B0604020202020204" pitchFamily="34" charset="0"/>
              </a:rPr>
              <a:t> </a:t>
            </a:r>
            <a:r>
              <a:rPr lang="ro-RO" sz="1500" b="1" dirty="0">
                <a:latin typeface="Trebuchet MS" panose="020B0603020202020204" pitchFamily="34" charset="0"/>
                <a:cs typeface="Arial" panose="020B0604020202020204" pitchFamily="34" charset="0"/>
              </a:rPr>
              <a:t>față de </a:t>
            </a:r>
            <a:r>
              <a:rPr lang="en-US" sz="1500" b="1" dirty="0">
                <a:latin typeface="Trebuchet MS" panose="020B0603020202020204" pitchFamily="34" charset="0"/>
                <a:cs typeface="Arial" panose="020B0604020202020204" pitchFamily="34" charset="0"/>
              </a:rPr>
              <a:t>BISS</a:t>
            </a:r>
            <a:r>
              <a:rPr lang="ro-RO" sz="1500" b="1" dirty="0">
                <a:latin typeface="Trebuchet MS" panose="020B0603020202020204" pitchFamily="34" charset="0"/>
                <a:cs typeface="Arial" panose="020B0604020202020204" pitchFamily="34" charset="0"/>
              </a:rPr>
              <a:t>.</a:t>
            </a:r>
            <a:endParaRPr lang="ro-RO" sz="1500" dirty="0">
              <a:latin typeface="Trebuchet MS" panose="020B0603020202020204" pitchFamily="34" charset="0"/>
              <a:cs typeface="Arial" panose="020B0604020202020204" pitchFamily="34" charset="0"/>
            </a:endParaRPr>
          </a:p>
          <a:p>
            <a:pPr marL="0" indent="0" algn="just">
              <a:spcBef>
                <a:spcPts val="0"/>
              </a:spcBef>
              <a:buNone/>
              <a:defRPr/>
            </a:pPr>
            <a:endParaRPr lang="en-US" sz="1500" b="1" dirty="0">
              <a:latin typeface="Trebuchet MS" panose="020B0603020202020204" pitchFamily="34" charset="0"/>
              <a:cs typeface="Arial" panose="020B0604020202020204" pitchFamily="34" charset="0"/>
            </a:endParaRPr>
          </a:p>
          <a:p>
            <a:pPr marL="0" indent="0" algn="just">
              <a:spcBef>
                <a:spcPts val="0"/>
              </a:spcBef>
              <a:buFont typeface="Wingdings 2" panose="05020102010507070707" pitchFamily="18" charset="2"/>
              <a:buNone/>
              <a:defRPr/>
            </a:pPr>
            <a:r>
              <a:rPr lang="ro-RO" sz="1500" b="1" dirty="0">
                <a:latin typeface="Trebuchet MS" panose="020B0603020202020204" pitchFamily="34" charset="0"/>
                <a:cs typeface="Arial" panose="020B0604020202020204" pitchFamily="34" charset="0"/>
              </a:rPr>
              <a:t> </a:t>
            </a:r>
            <a:r>
              <a:rPr lang="ro-RO" sz="1500" b="1" u="sng" dirty="0">
                <a:latin typeface="Trebuchet MS" panose="020B0603020202020204" pitchFamily="34" charset="0"/>
                <a:cs typeface="Arial" panose="020B0604020202020204" pitchFamily="34" charset="0"/>
              </a:rPr>
              <a:t>CONDIȚIILE DE ELIGIBILITATE</a:t>
            </a:r>
            <a:r>
              <a:rPr lang="en-US" sz="1500" b="1" dirty="0">
                <a:latin typeface="Trebuchet MS" panose="020B0603020202020204" pitchFamily="34" charset="0"/>
                <a:cs typeface="Arial" panose="020B0604020202020204" pitchFamily="34" charset="0"/>
              </a:rPr>
              <a:t> care </a:t>
            </a:r>
            <a:r>
              <a:rPr lang="en-US" sz="1500" b="1" dirty="0" err="1">
                <a:latin typeface="Trebuchet MS" panose="020B0603020202020204" pitchFamily="34" charset="0"/>
                <a:cs typeface="Arial" panose="020B0604020202020204" pitchFamily="34" charset="0"/>
              </a:rPr>
              <a:t>trebuie</a:t>
            </a:r>
            <a:r>
              <a:rPr lang="en-US" sz="1500" b="1" dirty="0">
                <a:latin typeface="Trebuchet MS" panose="020B0603020202020204" pitchFamily="34" charset="0"/>
                <a:cs typeface="Arial" panose="020B0604020202020204" pitchFamily="34" charset="0"/>
              </a:rPr>
              <a:t> </a:t>
            </a:r>
            <a:r>
              <a:rPr lang="ro-RO" sz="1500" b="1" dirty="0">
                <a:latin typeface="Trebuchet MS" panose="020B0603020202020204" pitchFamily="34" charset="0"/>
                <a:cs typeface="Arial" panose="020B0604020202020204" pitchFamily="34" charset="0"/>
              </a:rPr>
              <a:t>î</a:t>
            </a:r>
            <a:r>
              <a:rPr lang="en-US" sz="1500" b="1" dirty="0" err="1">
                <a:latin typeface="Trebuchet MS" panose="020B0603020202020204" pitchFamily="34" charset="0"/>
                <a:cs typeface="Arial" panose="020B0604020202020204" pitchFamily="34" charset="0"/>
              </a:rPr>
              <a:t>ndeplinite</a:t>
            </a:r>
            <a:r>
              <a:rPr lang="en-US" sz="1500" b="1" dirty="0">
                <a:latin typeface="Trebuchet MS" panose="020B0603020202020204" pitchFamily="34" charset="0"/>
                <a:cs typeface="Arial" panose="020B0604020202020204" pitchFamily="34" charset="0"/>
              </a:rPr>
              <a:t> </a:t>
            </a:r>
            <a:r>
              <a:rPr lang="ro-RO" sz="1500" b="1" dirty="0">
                <a:latin typeface="Trebuchet MS" panose="020B0603020202020204" pitchFamily="34" charset="0"/>
                <a:cs typeface="Arial" panose="020B0604020202020204" pitchFamily="34" charset="0"/>
              </a:rPr>
              <a:t>î</a:t>
            </a:r>
            <a:r>
              <a:rPr lang="en-US" sz="1500" b="1" dirty="0">
                <a:latin typeface="Trebuchet MS" panose="020B0603020202020204" pitchFamily="34" charset="0"/>
                <a:cs typeface="Arial" panose="020B0604020202020204" pitchFamily="34" charset="0"/>
              </a:rPr>
              <a:t>n mod </a:t>
            </a:r>
            <a:r>
              <a:rPr lang="en-US" sz="1500" b="1" dirty="0" err="1">
                <a:latin typeface="Trebuchet MS" panose="020B0603020202020204" pitchFamily="34" charset="0"/>
                <a:cs typeface="Arial" panose="020B0604020202020204" pitchFamily="34" charset="0"/>
              </a:rPr>
              <a:t>cumulativ</a:t>
            </a:r>
            <a:r>
              <a:rPr lang="en-US" sz="1500" dirty="0">
                <a:solidFill>
                  <a:prstClr val="black"/>
                </a:solidFill>
                <a:latin typeface="Trebuchet MS" panose="020B0603020202020204" pitchFamily="34" charset="0"/>
                <a:cs typeface="Arial" panose="020B0604020202020204" pitchFamily="34" charset="0"/>
              </a:rPr>
              <a:t>:</a:t>
            </a:r>
            <a:endParaRPr lang="en-US" sz="1500" b="1" dirty="0">
              <a:solidFill>
                <a:prstClr val="black"/>
              </a:solidFill>
              <a:latin typeface="Trebuchet MS" panose="020B0603020202020204" pitchFamily="34" charset="0"/>
              <a:cs typeface="Arial" panose="020B0604020202020204" pitchFamily="34" charset="0"/>
            </a:endParaRPr>
          </a:p>
          <a:p>
            <a:pPr algn="just">
              <a:spcBef>
                <a:spcPts val="0"/>
              </a:spcBef>
              <a:buFont typeface="Wingdings" panose="05000000000000000000" pitchFamily="2" charset="2"/>
              <a:buChar char="Ø"/>
              <a:defRPr/>
            </a:pPr>
            <a:r>
              <a:rPr lang="ro-RO" sz="1500" dirty="0">
                <a:solidFill>
                  <a:prstClr val="black"/>
                </a:solidFill>
                <a:latin typeface="Trebuchet MS" panose="020B0603020202020204" pitchFamily="34" charset="0"/>
                <a:cs typeface="Arial" panose="020B0604020202020204" pitchFamily="34" charset="0"/>
              </a:rPr>
              <a:t>fermierul are calitatea de fermier activ și de beneficiar BISS; este utilizatorul unei suprafețe agricole în Romania, identificabilă în IACS (TA, PP, CP sau combinații)</a:t>
            </a:r>
            <a:endParaRPr lang="en-US" sz="1500" dirty="0">
              <a:solidFill>
                <a:prstClr val="black"/>
              </a:solidFill>
              <a:latin typeface="Trebuchet MS" panose="020B0603020202020204" pitchFamily="34" charset="0"/>
              <a:cs typeface="Arial" panose="020B0604020202020204" pitchFamily="34" charset="0"/>
            </a:endParaRPr>
          </a:p>
          <a:p>
            <a:pPr algn="just">
              <a:spcBef>
                <a:spcPts val="0"/>
              </a:spcBef>
              <a:buFont typeface="Wingdings" panose="05000000000000000000" pitchFamily="2" charset="2"/>
              <a:buChar char="Ø"/>
              <a:defRPr/>
            </a:pPr>
            <a:r>
              <a:rPr lang="ro-RO" sz="1500" dirty="0">
                <a:solidFill>
                  <a:prstClr val="black"/>
                </a:solidFill>
                <a:latin typeface="Trebuchet MS" panose="020B0603020202020204" pitchFamily="34" charset="0"/>
                <a:cs typeface="Arial" panose="020B0604020202020204" pitchFamily="34" charset="0"/>
              </a:rPr>
              <a:t>dimensiunea exploatației agricole eligibile este de </a:t>
            </a:r>
            <a:r>
              <a:rPr lang="vi-VN" sz="1500" dirty="0">
                <a:latin typeface="Arial" pitchFamily="34" charset="0"/>
                <a:cs typeface="Arial" pitchFamily="34" charset="0"/>
              </a:rPr>
              <a:t>min</a:t>
            </a:r>
            <a:r>
              <a:rPr lang="ro-RO" sz="1500" dirty="0">
                <a:latin typeface="Trebuchet MS" panose="020B0603020202020204" pitchFamily="34" charset="0"/>
                <a:cs typeface="Arial" pitchFamily="34" charset="0"/>
              </a:rPr>
              <a:t> </a:t>
            </a:r>
            <a:r>
              <a:rPr lang="vi-VN" sz="1500" dirty="0">
                <a:latin typeface="Arial" pitchFamily="34" charset="0"/>
                <a:cs typeface="Arial" pitchFamily="34" charset="0"/>
              </a:rPr>
              <a:t>1 ha și max</a:t>
            </a:r>
            <a:r>
              <a:rPr lang="ro-RO" sz="1500" dirty="0">
                <a:latin typeface="Trebuchet MS" panose="020B0603020202020204" pitchFamily="34" charset="0"/>
                <a:cs typeface="Arial" pitchFamily="34" charset="0"/>
              </a:rPr>
              <a:t> </a:t>
            </a:r>
            <a:r>
              <a:rPr lang="vi-VN" sz="1500" dirty="0">
                <a:latin typeface="Arial" pitchFamily="34" charset="0"/>
                <a:cs typeface="Arial" pitchFamily="34" charset="0"/>
              </a:rPr>
              <a:t>10 ha teren agricol, </a:t>
            </a:r>
            <a:r>
              <a:rPr lang="ro-RO" sz="1500" dirty="0">
                <a:latin typeface="Trebuchet MS" panose="020B0603020202020204" pitchFamily="34" charset="0"/>
                <a:cs typeface="Arial" panose="020B0604020202020204" pitchFamily="34" charset="0"/>
              </a:rPr>
              <a:t>constituită din suprafețele însumate ale tuturor parcelelor eligibile, neeligibile și</a:t>
            </a:r>
            <a:r>
              <a:rPr lang="ro-RO" sz="1500" b="1" dirty="0">
                <a:solidFill>
                  <a:srgbClr val="00B050"/>
                </a:solidFill>
                <a:latin typeface="Trebuchet MS" panose="020B0603020202020204" pitchFamily="34" charset="0"/>
                <a:cs typeface="Arial" panose="020B0604020202020204" pitchFamily="34" charset="0"/>
              </a:rPr>
              <a:t> nesolicitate,</a:t>
            </a:r>
            <a:r>
              <a:rPr lang="vi-VN" sz="1500" dirty="0">
                <a:latin typeface="Arial" pitchFamily="34" charset="0"/>
                <a:cs typeface="Arial" pitchFamily="34" charset="0"/>
              </a:rPr>
              <a:t> parcele</a:t>
            </a:r>
            <a:r>
              <a:rPr lang="ro-RO" sz="1500" dirty="0">
                <a:latin typeface="Arial" pitchFamily="34" charset="0"/>
                <a:cs typeface="Arial" pitchFamily="34" charset="0"/>
              </a:rPr>
              <a:t>le</a:t>
            </a:r>
            <a:r>
              <a:rPr lang="vi-VN" sz="1500" dirty="0">
                <a:latin typeface="Arial" pitchFamily="34" charset="0"/>
                <a:cs typeface="Arial" pitchFamily="34" charset="0"/>
              </a:rPr>
              <a:t> </a:t>
            </a:r>
            <a:r>
              <a:rPr lang="ro-RO" sz="1500" dirty="0">
                <a:latin typeface="Trebuchet MS" panose="020B0603020202020204" pitchFamily="34" charset="0"/>
                <a:cs typeface="Arial" panose="020B0604020202020204" pitchFamily="34" charset="0"/>
              </a:rPr>
              <a:t>eligibile fiind </a:t>
            </a:r>
            <a:r>
              <a:rPr lang="vi-VN" sz="1500" dirty="0">
                <a:latin typeface="Arial" pitchFamily="34" charset="0"/>
                <a:cs typeface="Arial" pitchFamily="34" charset="0"/>
              </a:rPr>
              <a:t>de minimum de 0,3 ha TA sau PP și 0,1 ha pentru CP</a:t>
            </a:r>
            <a:endParaRPr lang="ro-RO" sz="1500" dirty="0">
              <a:latin typeface="Trebuchet MS" panose="020B0603020202020204" pitchFamily="34" charset="0"/>
              <a:cs typeface="Arial" panose="020B0604020202020204" pitchFamily="34" charset="0"/>
            </a:endParaRPr>
          </a:p>
          <a:p>
            <a:pPr algn="just">
              <a:spcBef>
                <a:spcPts val="0"/>
              </a:spcBef>
              <a:buFont typeface="Wingdings" panose="05000000000000000000" pitchFamily="2" charset="2"/>
              <a:buChar char="Ø"/>
              <a:defRPr/>
            </a:pPr>
            <a:r>
              <a:rPr lang="ro-RO" sz="1500" dirty="0">
                <a:solidFill>
                  <a:prstClr val="black"/>
                </a:solidFill>
                <a:latin typeface="Trebuchet MS" panose="020B0603020202020204" pitchFamily="34" charset="0"/>
                <a:cs typeface="Arial" panose="020B0604020202020204" pitchFamily="34" charset="0"/>
              </a:rPr>
              <a:t>fermierul deține un efectiv de animale de </a:t>
            </a:r>
            <a:r>
              <a:rPr lang="ro-RO" sz="1500" b="1" dirty="0">
                <a:solidFill>
                  <a:srgbClr val="00B050"/>
                </a:solidFill>
                <a:latin typeface="Trebuchet MS" panose="020B0603020202020204" pitchFamily="34" charset="0"/>
                <a:cs typeface="Arial" panose="020B0604020202020204" pitchFamily="34" charset="0"/>
              </a:rPr>
              <a:t>minim 0,3 UVM/ha </a:t>
            </a:r>
            <a:r>
              <a:rPr lang="ro-RO" sz="1500" dirty="0">
                <a:solidFill>
                  <a:prstClr val="black"/>
                </a:solidFill>
                <a:latin typeface="Trebuchet MS" panose="020B0603020202020204" pitchFamily="34" charset="0"/>
                <a:cs typeface="Arial" panose="020B0604020202020204" pitchFamily="34" charset="0"/>
              </a:rPr>
              <a:t>pe o perioadă de minim 6 luni (apr-sept) din speciile ovine, caprine, bovine, bubaline, suine, ecvidee înscrise în BND, raportat la toată suprafața agricolă a fermei, formată din parcele eligibile, neeligibile și nesolicitate</a:t>
            </a:r>
          </a:p>
          <a:p>
            <a:pPr algn="just">
              <a:spcBef>
                <a:spcPts val="0"/>
              </a:spcBef>
              <a:buFont typeface="Wingdings" panose="05000000000000000000" pitchFamily="2" charset="2"/>
              <a:buChar char="Ø"/>
              <a:defRPr/>
            </a:pPr>
            <a:r>
              <a:rPr lang="ro-RO" sz="1500" dirty="0">
                <a:solidFill>
                  <a:prstClr val="black"/>
                </a:solidFill>
                <a:latin typeface="Trebuchet MS" panose="020B0603020202020204" pitchFamily="34" charset="0"/>
                <a:cs typeface="Arial" panose="020B0604020202020204" pitchFamily="34" charset="0"/>
              </a:rPr>
              <a:t>fermierul respectă anual toate cerințele de bază relevante și specifice și ține o evidența a activităților agricole (</a:t>
            </a:r>
            <a:r>
              <a:rPr lang="ro-RO" sz="1500" b="1" dirty="0">
                <a:solidFill>
                  <a:srgbClr val="00B050"/>
                </a:solidFill>
                <a:latin typeface="Trebuchet MS" panose="020B0603020202020204" pitchFamily="34" charset="0"/>
                <a:cs typeface="Arial" panose="020B0604020202020204" pitchFamily="34" charset="0"/>
              </a:rPr>
              <a:t>CAIET PENTRU ECO-SCHEME </a:t>
            </a:r>
            <a:r>
              <a:rPr lang="ro-RO" sz="1500" b="1" dirty="0">
                <a:latin typeface="Trebuchet MS" panose="020B0603020202020204" pitchFamily="34" charset="0"/>
                <a:cs typeface="Arial" panose="020B0604020202020204" pitchFamily="34" charset="0"/>
              </a:rPr>
              <a:t>prezentat în Ghidul solicitantului pentru eco-scheme</a:t>
            </a:r>
            <a:r>
              <a:rPr lang="ro-RO" sz="1500" dirty="0">
                <a:solidFill>
                  <a:prstClr val="black"/>
                </a:solidFill>
                <a:latin typeface="Trebuchet MS" panose="020B0603020202020204" pitchFamily="34" charset="0"/>
                <a:cs typeface="Arial" panose="020B0604020202020204" pitchFamily="34" charset="0"/>
              </a:rPr>
              <a:t>)</a:t>
            </a:r>
            <a:endParaRPr lang="en-US" sz="1500" dirty="0">
              <a:solidFill>
                <a:prstClr val="black"/>
              </a:solidFill>
              <a:latin typeface="Trebuchet MS" panose="020B0603020202020204" pitchFamily="34" charset="0"/>
              <a:cs typeface="Arial" panose="020B0604020202020204" pitchFamily="34" charset="0"/>
            </a:endParaRPr>
          </a:p>
          <a:p>
            <a:pPr marL="0" indent="0">
              <a:spcBef>
                <a:spcPts val="0"/>
              </a:spcBef>
              <a:buFont typeface="Wingdings 2" panose="05020102010507070707" pitchFamily="18" charset="2"/>
              <a:buNone/>
              <a:defRPr/>
            </a:pPr>
            <a:endParaRPr lang="ro-RO" sz="1500" b="1" dirty="0">
              <a:solidFill>
                <a:srgbClr val="FF0000"/>
              </a:solidFill>
              <a:latin typeface="Trebuchet MS" panose="020B0603020202020204" pitchFamily="34" charset="0"/>
              <a:cs typeface="Arial" panose="020B0604020202020204" pitchFamily="34" charset="0"/>
            </a:endParaRPr>
          </a:p>
          <a:p>
            <a:pPr marL="0" indent="0">
              <a:spcBef>
                <a:spcPts val="0"/>
              </a:spcBef>
              <a:buNone/>
              <a:defRPr/>
            </a:pPr>
            <a:endParaRPr lang="ro-RO" sz="1200" b="1" dirty="0">
              <a:latin typeface="Trebuchet MS" panose="020B0603020202020204" pitchFamily="34" charset="0"/>
              <a:cs typeface="Arial" panose="020B0604020202020204" pitchFamily="34" charset="0"/>
            </a:endParaRPr>
          </a:p>
        </p:txBody>
      </p:sp>
    </p:spTree>
    <p:extLst>
      <p:ext uri="{BB962C8B-B14F-4D97-AF65-F5344CB8AC3E}">
        <p14:creationId xmlns:p14="http://schemas.microsoft.com/office/powerpoint/2010/main" val="5690089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34161645-D02F-434C-9D4D-5614CB65E147}"/>
              </a:ext>
            </a:extLst>
          </p:cNvPr>
          <p:cNvSpPr>
            <a:spLocks noGrp="1"/>
          </p:cNvSpPr>
          <p:nvPr>
            <p:ph type="title"/>
          </p:nvPr>
        </p:nvSpPr>
        <p:spPr>
          <a:xfrm>
            <a:off x="838200" y="762000"/>
            <a:ext cx="7772400" cy="609600"/>
          </a:xfrm>
        </p:spPr>
        <p:txBody>
          <a:bodyPr/>
          <a:lstStyle/>
          <a:p>
            <a:pPr algn="ctr"/>
            <a:r>
              <a:rPr lang="ro-RO" altLang="en-US" sz="1800" b="1" dirty="0">
                <a:solidFill>
                  <a:schemeClr val="tx1"/>
                </a:solidFill>
                <a:latin typeface="Trebuchet MS" panose="020B0603020202020204" pitchFamily="34" charset="0"/>
                <a:cs typeface="Arial" panose="020B0604020202020204" pitchFamily="34" charset="0"/>
              </a:rPr>
              <a:t>PD-0</a:t>
            </a:r>
            <a:r>
              <a:rPr lang="en-US" altLang="en-US" sz="1800" b="1" dirty="0">
                <a:solidFill>
                  <a:schemeClr val="tx1"/>
                </a:solidFill>
                <a:latin typeface="Trebuchet MS" panose="020B0603020202020204" pitchFamily="34" charset="0"/>
                <a:cs typeface="Arial" panose="020B0604020202020204" pitchFamily="34" charset="0"/>
              </a:rPr>
              <a:t>5</a:t>
            </a:r>
            <a:r>
              <a:rPr lang="ro-RO" altLang="en-US" sz="1800" b="1" dirty="0">
                <a:solidFill>
                  <a:schemeClr val="tx1"/>
                </a:solidFill>
                <a:latin typeface="Trebuchet MS" panose="020B0603020202020204" pitchFamily="34" charset="0"/>
                <a:cs typeface="Arial" panose="020B0604020202020204" pitchFamily="34" charset="0"/>
              </a:rPr>
              <a:t> - </a:t>
            </a:r>
            <a:r>
              <a:rPr lang="vi-VN" altLang="en-US" sz="1800" b="1" dirty="0">
                <a:solidFill>
                  <a:schemeClr val="tx1"/>
                </a:solidFill>
                <a:latin typeface="Arial" panose="020B0604020202020204" pitchFamily="34" charset="0"/>
                <a:cs typeface="Arial" panose="020B0604020202020204" pitchFamily="34" charset="0"/>
              </a:rPr>
              <a:t>Practicarea unei agriculturi prietenoase cu mediul în fermele mici, respectiv gospodăriile tradiționale </a:t>
            </a:r>
            <a:endParaRPr lang="en-US" altLang="en-US" sz="1800" dirty="0">
              <a:solidFill>
                <a:schemeClr val="tx1"/>
              </a:solidFill>
              <a:latin typeface="Trebuchet MS" panose="020B0603020202020204" pitchFamily="34" charset="0"/>
            </a:endParaRPr>
          </a:p>
        </p:txBody>
      </p:sp>
      <p:sp>
        <p:nvSpPr>
          <p:cNvPr id="3" name="Content Placeholder 2">
            <a:extLst>
              <a:ext uri="{FF2B5EF4-FFF2-40B4-BE49-F238E27FC236}">
                <a16:creationId xmlns:a16="http://schemas.microsoft.com/office/drawing/2014/main" id="{CEFCCF8F-4F69-4832-BFCA-066B1023D1AE}"/>
              </a:ext>
            </a:extLst>
          </p:cNvPr>
          <p:cNvSpPr>
            <a:spLocks noGrp="1"/>
          </p:cNvSpPr>
          <p:nvPr>
            <p:ph sz="quarter" idx="1"/>
          </p:nvPr>
        </p:nvSpPr>
        <p:spPr>
          <a:xfrm>
            <a:off x="457200" y="1748672"/>
            <a:ext cx="8382000" cy="3890128"/>
          </a:xfrm>
        </p:spPr>
        <p:txBody>
          <a:bodyPr/>
          <a:lstStyle/>
          <a:p>
            <a:pPr marL="0" indent="0" algn="just">
              <a:spcBef>
                <a:spcPts val="0"/>
              </a:spcBef>
              <a:buNone/>
              <a:defRPr/>
            </a:pPr>
            <a:r>
              <a:rPr lang="pt-PT" sz="1600" b="1" dirty="0">
                <a:latin typeface="Trebuchet MS" panose="020B0603020202020204" pitchFamily="34" charset="0"/>
                <a:cs typeface="Arial" panose="020B0604020202020204" pitchFamily="34" charset="0"/>
              </a:rPr>
              <a:t>Fermierii care nu respectă condiţiile de eligibilitate nu sunt eligibili pentru eco</a:t>
            </a:r>
            <a:r>
              <a:rPr lang="ro-RO" sz="1600" b="1" dirty="0">
                <a:latin typeface="Trebuchet MS" panose="020B0603020202020204" pitchFamily="34" charset="0"/>
                <a:cs typeface="Arial" panose="020B0604020202020204" pitchFamily="34" charset="0"/>
              </a:rPr>
              <a:t>-</a:t>
            </a:r>
            <a:r>
              <a:rPr lang="pt-PT" sz="1600" b="1" dirty="0">
                <a:latin typeface="Trebuchet MS" panose="020B0603020202020204" pitchFamily="34" charset="0"/>
                <a:cs typeface="Arial" panose="020B0604020202020204" pitchFamily="34" charset="0"/>
              </a:rPr>
              <a:t>schema PD-0</a:t>
            </a:r>
            <a:r>
              <a:rPr lang="ro-RO" sz="1600" b="1" dirty="0">
                <a:latin typeface="Trebuchet MS" panose="020B0603020202020204" pitchFamily="34" charset="0"/>
                <a:cs typeface="Arial" panose="020B0604020202020204" pitchFamily="34" charset="0"/>
              </a:rPr>
              <a:t>5</a:t>
            </a:r>
            <a:r>
              <a:rPr lang="pt-PT" sz="1600" b="1" dirty="0">
                <a:latin typeface="Trebuchet MS" panose="020B0603020202020204" pitchFamily="34" charset="0"/>
                <a:cs typeface="Arial" panose="020B0604020202020204" pitchFamily="34" charset="0"/>
              </a:rPr>
              <a:t>.</a:t>
            </a:r>
            <a:endParaRPr lang="en-US" sz="1600" b="1" dirty="0">
              <a:latin typeface="Trebuchet MS" panose="020B0603020202020204" pitchFamily="34" charset="0"/>
              <a:cs typeface="Arial" panose="020B0604020202020204" pitchFamily="34" charset="0"/>
            </a:endParaRPr>
          </a:p>
          <a:p>
            <a:pPr marL="0" indent="0" algn="just">
              <a:spcBef>
                <a:spcPts val="0"/>
              </a:spcBef>
              <a:buNone/>
              <a:defRPr/>
            </a:pPr>
            <a:endParaRPr lang="ro-RO" sz="1600" b="1" dirty="0">
              <a:solidFill>
                <a:srgbClr val="00B050"/>
              </a:solidFill>
              <a:latin typeface="Trebuchet MS" panose="020B0603020202020204" pitchFamily="34" charset="0"/>
              <a:cs typeface="Arial" panose="020B0604020202020204" pitchFamily="34" charset="0"/>
            </a:endParaRPr>
          </a:p>
          <a:p>
            <a:pPr marL="0" indent="0" algn="just">
              <a:spcBef>
                <a:spcPts val="0"/>
              </a:spcBef>
              <a:buNone/>
              <a:defRPr/>
            </a:pPr>
            <a:r>
              <a:rPr lang="ro-RO" sz="1600" b="1" dirty="0">
                <a:solidFill>
                  <a:srgbClr val="00B050"/>
                </a:solidFill>
                <a:latin typeface="Trebuchet MS" panose="020B0603020202020204" pitchFamily="34" charset="0"/>
                <a:cs typeface="Arial" panose="020B0604020202020204" pitchFamily="34" charset="0"/>
              </a:rPr>
              <a:t>Lista cerințe de bază (standarde relevante): </a:t>
            </a:r>
            <a:r>
              <a:rPr lang="ro-RO" sz="1600" dirty="0">
                <a:latin typeface="Trebuchet MS" panose="020B0603020202020204" pitchFamily="34" charset="0"/>
                <a:cs typeface="Arial" panose="020B0604020202020204" pitchFamily="34" charset="0"/>
              </a:rPr>
              <a:t>GAEC 6, </a:t>
            </a:r>
            <a:r>
              <a:rPr lang="ro-RO" sz="1600" b="1" dirty="0">
                <a:solidFill>
                  <a:srgbClr val="00B050"/>
                </a:solidFill>
                <a:latin typeface="Trebuchet MS" panose="020B0603020202020204" pitchFamily="34" charset="0"/>
                <a:cs typeface="Arial" panose="020B0604020202020204" pitchFamily="34" charset="0"/>
              </a:rPr>
              <a:t>GAEC 7</a:t>
            </a:r>
            <a:r>
              <a:rPr lang="ro-RO" sz="1600" dirty="0">
                <a:latin typeface="Trebuchet MS" panose="020B0603020202020204" pitchFamily="34" charset="0"/>
                <a:cs typeface="Arial" panose="020B0604020202020204" pitchFamily="34" charset="0"/>
              </a:rPr>
              <a:t>, GAEC 8, SMR 2</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Programul</a:t>
            </a:r>
            <a:r>
              <a:rPr lang="en-US" sz="1600" dirty="0">
                <a:latin typeface="Trebuchet MS" panose="020B0603020202020204" pitchFamily="34" charset="0"/>
                <a:cs typeface="Arial" panose="020B0604020202020204" pitchFamily="34" charset="0"/>
              </a:rPr>
              <a:t> </a:t>
            </a:r>
            <a:r>
              <a:rPr lang="ro-RO" sz="1600" dirty="0">
                <a:latin typeface="Trebuchet MS" panose="020B0603020202020204" pitchFamily="34" charset="0"/>
                <a:cs typeface="Arial" panose="020B0604020202020204" pitchFamily="34" charset="0"/>
              </a:rPr>
              <a:t>de acțiune p</a:t>
            </a:r>
            <a:r>
              <a:rPr lang="en-US" sz="1600" dirty="0" err="1">
                <a:latin typeface="Trebuchet MS" panose="020B0603020202020204" pitchFamily="34" charset="0"/>
                <a:cs typeface="Arial" panose="020B0604020202020204" pitchFamily="34" charset="0"/>
              </a:rPr>
              <a:t>en</a:t>
            </a:r>
            <a:r>
              <a:rPr lang="ro-RO" sz="1600" dirty="0">
                <a:latin typeface="Trebuchet MS" panose="020B0603020202020204" pitchFamily="34" charset="0"/>
                <a:cs typeface="Arial" panose="020B0604020202020204" pitchFamily="34" charset="0"/>
              </a:rPr>
              <a:t>t</a:t>
            </a:r>
            <a:r>
              <a:rPr lang="en-US" sz="1600" dirty="0" err="1">
                <a:latin typeface="Trebuchet MS" panose="020B0603020202020204" pitchFamily="34" charset="0"/>
                <a:cs typeface="Arial" panose="020B0604020202020204" pitchFamily="34" charset="0"/>
              </a:rPr>
              <a:t>ru</a:t>
            </a:r>
            <a:r>
              <a:rPr lang="ro-RO" sz="1600" dirty="0">
                <a:latin typeface="Trebuchet MS" panose="020B0603020202020204" pitchFamily="34" charset="0"/>
                <a:cs typeface="Arial" panose="020B0604020202020204" pitchFamily="34" charset="0"/>
              </a:rPr>
              <a:t> protecția apelor împotriva poluării cu nitrați proveniți din surse agricole</a:t>
            </a:r>
            <a:r>
              <a:rPr lang="ro-RO" sz="1600" b="1" dirty="0">
                <a:latin typeface="Trebuchet MS" panose="020B0603020202020204" pitchFamily="34" charset="0"/>
                <a:cs typeface="Arial" panose="020B0604020202020204" pitchFamily="34" charset="0"/>
              </a:rPr>
              <a:t>. </a:t>
            </a:r>
            <a:r>
              <a:rPr lang="en-US" sz="1600" b="1" dirty="0" err="1">
                <a:latin typeface="Trebuchet MS" panose="020B0603020202020204" pitchFamily="34" charset="0"/>
              </a:rPr>
              <a:t>Condiționalitatea</a:t>
            </a:r>
            <a:r>
              <a:rPr lang="en-US" sz="1600" dirty="0">
                <a:latin typeface="Trebuchet MS" panose="020B0603020202020204" pitchFamily="34" charset="0"/>
              </a:rPr>
              <a:t> </a:t>
            </a:r>
            <a:r>
              <a:rPr lang="en-US" sz="1600" dirty="0" err="1">
                <a:latin typeface="Trebuchet MS" panose="020B0603020202020204" pitchFamily="34" charset="0"/>
              </a:rPr>
              <a:t>prevazută</a:t>
            </a:r>
            <a:r>
              <a:rPr lang="en-US" sz="1600" dirty="0">
                <a:latin typeface="Trebuchet MS" panose="020B0603020202020204" pitchFamily="34" charset="0"/>
              </a:rPr>
              <a:t> </a:t>
            </a:r>
            <a:r>
              <a:rPr lang="en-US" sz="1600" dirty="0" err="1">
                <a:latin typeface="Trebuchet MS" panose="020B0603020202020204" pitchFamily="34" charset="0"/>
              </a:rPr>
              <a:t>în</a:t>
            </a:r>
            <a:r>
              <a:rPr lang="en-US" sz="1600" dirty="0">
                <a:latin typeface="Trebuchet MS" panose="020B0603020202020204" pitchFamily="34" charset="0"/>
              </a:rPr>
              <a:t> </a:t>
            </a:r>
            <a:r>
              <a:rPr lang="en-US" sz="1600" dirty="0" err="1">
                <a:latin typeface="Trebuchet MS" panose="020B0603020202020204" pitchFamily="34" charset="0"/>
              </a:rPr>
              <a:t>Ordinul</a:t>
            </a:r>
            <a:r>
              <a:rPr lang="en-US" sz="1600" dirty="0">
                <a:latin typeface="Trebuchet MS" panose="020B0603020202020204" pitchFamily="34" charset="0"/>
              </a:rPr>
              <a:t> </a:t>
            </a:r>
            <a:r>
              <a:rPr lang="en-US" sz="1600" dirty="0" err="1">
                <a:latin typeface="Trebuchet MS" panose="020B0603020202020204" pitchFamily="34" charset="0"/>
              </a:rPr>
              <a:t>nr</a:t>
            </a:r>
            <a:r>
              <a:rPr lang="en-US" sz="1600" dirty="0">
                <a:latin typeface="Trebuchet MS" panose="020B0603020202020204" pitchFamily="34" charset="0"/>
              </a:rPr>
              <a:t>. 54/570/32/2023, cu </a:t>
            </a:r>
            <a:r>
              <a:rPr lang="en-US" sz="1600" dirty="0" err="1">
                <a:latin typeface="Trebuchet MS" panose="020B0603020202020204" pitchFamily="34" charset="0"/>
              </a:rPr>
              <a:t>modificările</a:t>
            </a:r>
            <a:r>
              <a:rPr lang="en-US" sz="1600" dirty="0">
                <a:latin typeface="Trebuchet MS" panose="020B0603020202020204" pitchFamily="34" charset="0"/>
              </a:rPr>
              <a:t> </a:t>
            </a:r>
            <a:r>
              <a:rPr lang="en-US" sz="1600" dirty="0" err="1">
                <a:latin typeface="Trebuchet MS" panose="020B0603020202020204" pitchFamily="34" charset="0"/>
              </a:rPr>
              <a:t>și</a:t>
            </a:r>
            <a:r>
              <a:rPr lang="en-US" sz="1600" dirty="0">
                <a:latin typeface="Trebuchet MS" panose="020B0603020202020204" pitchFamily="34" charset="0"/>
              </a:rPr>
              <a:t> </a:t>
            </a:r>
            <a:r>
              <a:rPr lang="en-US" sz="1600" dirty="0" err="1">
                <a:latin typeface="Trebuchet MS" panose="020B0603020202020204" pitchFamily="34" charset="0"/>
              </a:rPr>
              <a:t>completările</a:t>
            </a:r>
            <a:r>
              <a:rPr lang="en-US" sz="1600" dirty="0">
                <a:latin typeface="Trebuchet MS" panose="020B0603020202020204" pitchFamily="34" charset="0"/>
              </a:rPr>
              <a:t> </a:t>
            </a:r>
            <a:r>
              <a:rPr lang="en-US" sz="1600" dirty="0" err="1">
                <a:latin typeface="Trebuchet MS" panose="020B0603020202020204" pitchFamily="34" charset="0"/>
              </a:rPr>
              <a:t>ulterioare</a:t>
            </a:r>
            <a:r>
              <a:rPr lang="en-US" sz="1600" dirty="0">
                <a:latin typeface="Trebuchet MS" panose="020B0603020202020204" pitchFamily="34" charset="0"/>
              </a:rPr>
              <a:t>, </a:t>
            </a:r>
            <a:r>
              <a:rPr lang="en-US" sz="1600" u="sng" dirty="0">
                <a:latin typeface="Trebuchet MS" panose="020B0603020202020204" pitchFamily="34" charset="0"/>
              </a:rPr>
              <a:t>se </a:t>
            </a:r>
            <a:r>
              <a:rPr lang="en-US" sz="1600" u="sng" dirty="0" err="1">
                <a:latin typeface="Trebuchet MS" panose="020B0603020202020204" pitchFamily="34" charset="0"/>
              </a:rPr>
              <a:t>respectă</a:t>
            </a:r>
            <a:r>
              <a:rPr lang="en-US" sz="1600" u="sng" dirty="0">
                <a:latin typeface="Trebuchet MS" panose="020B0603020202020204" pitchFamily="34" charset="0"/>
              </a:rPr>
              <a:t> la </a:t>
            </a:r>
            <a:r>
              <a:rPr lang="en-US" sz="1600" u="sng" dirty="0" err="1">
                <a:latin typeface="Trebuchet MS" panose="020B0603020202020204" pitchFamily="34" charset="0"/>
              </a:rPr>
              <a:t>nivelul</a:t>
            </a:r>
            <a:r>
              <a:rPr lang="en-US" sz="1600" u="sng" dirty="0">
                <a:latin typeface="Trebuchet MS" panose="020B0603020202020204" pitchFamily="34" charset="0"/>
              </a:rPr>
              <a:t> </a:t>
            </a:r>
            <a:r>
              <a:rPr lang="en-US" sz="1600" u="sng" dirty="0" err="1">
                <a:latin typeface="Trebuchet MS" panose="020B0603020202020204" pitchFamily="34" charset="0"/>
              </a:rPr>
              <a:t>întregii</a:t>
            </a:r>
            <a:r>
              <a:rPr lang="en-US" sz="1600" u="sng" dirty="0">
                <a:latin typeface="Trebuchet MS" panose="020B0603020202020204" pitchFamily="34" charset="0"/>
              </a:rPr>
              <a:t> </a:t>
            </a:r>
            <a:r>
              <a:rPr lang="en-US" sz="1600" u="sng" dirty="0" err="1">
                <a:latin typeface="Trebuchet MS" panose="020B0603020202020204" pitchFamily="34" charset="0"/>
              </a:rPr>
              <a:t>exploatații</a:t>
            </a:r>
            <a:r>
              <a:rPr lang="en-US" sz="1600" u="sng" dirty="0">
                <a:latin typeface="Trebuchet MS" panose="020B0603020202020204" pitchFamily="34" charset="0"/>
              </a:rPr>
              <a:t> </a:t>
            </a:r>
            <a:r>
              <a:rPr lang="en-US" sz="1600" u="sng" dirty="0" err="1">
                <a:latin typeface="Trebuchet MS" panose="020B0603020202020204" pitchFamily="34" charset="0"/>
              </a:rPr>
              <a:t>agricole</a:t>
            </a:r>
            <a:r>
              <a:rPr lang="en-US" sz="1600" u="sng" dirty="0">
                <a:latin typeface="Trebuchet MS" panose="020B0603020202020204" pitchFamily="34" charset="0"/>
              </a:rPr>
              <a:t> </a:t>
            </a:r>
            <a:r>
              <a:rPr lang="en-US" sz="1600" u="sng" dirty="0" err="1">
                <a:latin typeface="Trebuchet MS" panose="020B0603020202020204" pitchFamily="34" charset="0"/>
              </a:rPr>
              <a:t>pe</a:t>
            </a:r>
            <a:r>
              <a:rPr lang="en-US" sz="1600" u="sng" dirty="0">
                <a:latin typeface="Trebuchet MS" panose="020B0603020202020204" pitchFamily="34" charset="0"/>
              </a:rPr>
              <a:t> </a:t>
            </a:r>
            <a:r>
              <a:rPr lang="en-US" sz="1600" u="sng" dirty="0" err="1">
                <a:latin typeface="Trebuchet MS" panose="020B0603020202020204" pitchFamily="34" charset="0"/>
              </a:rPr>
              <a:t>întregul</a:t>
            </a:r>
            <a:r>
              <a:rPr lang="en-US" sz="1600" u="sng" dirty="0">
                <a:latin typeface="Trebuchet MS" panose="020B0603020202020204" pitchFamily="34" charset="0"/>
              </a:rPr>
              <a:t> an </a:t>
            </a:r>
            <a:r>
              <a:rPr lang="en-US" sz="1600" u="sng" dirty="0" err="1">
                <a:latin typeface="Trebuchet MS" panose="020B0603020202020204" pitchFamily="34" charset="0"/>
              </a:rPr>
              <a:t>calendaristic</a:t>
            </a:r>
            <a:r>
              <a:rPr lang="en-US" sz="1600" dirty="0">
                <a:latin typeface="Trebuchet MS" panose="020B0603020202020204" pitchFamily="34" charset="0"/>
              </a:rPr>
              <a:t>.</a:t>
            </a:r>
            <a:endParaRPr lang="ro-RO" sz="1600" b="1" dirty="0">
              <a:latin typeface="Trebuchet MS" panose="020B0603020202020204" pitchFamily="34" charset="0"/>
            </a:endParaRPr>
          </a:p>
          <a:p>
            <a:pPr marL="0" indent="0" algn="just">
              <a:spcBef>
                <a:spcPts val="0"/>
              </a:spcBef>
              <a:buFont typeface="Wingdings 2" panose="05020102010507070707" pitchFamily="18" charset="2"/>
              <a:buNone/>
              <a:defRPr/>
            </a:pPr>
            <a:endParaRPr lang="ro-RO" sz="1600" dirty="0">
              <a:solidFill>
                <a:prstClr val="black"/>
              </a:solidFill>
              <a:latin typeface="Trebuchet MS" panose="020B0603020202020204" pitchFamily="34" charset="0"/>
              <a:cs typeface="Arial" panose="020B0604020202020204" pitchFamily="34" charset="0"/>
            </a:endParaRPr>
          </a:p>
          <a:p>
            <a:pPr marL="0" indent="0" algn="just">
              <a:spcBef>
                <a:spcPts val="0"/>
              </a:spcBef>
              <a:buNone/>
              <a:defRPr/>
            </a:pPr>
            <a:r>
              <a:rPr lang="ro-RO" sz="1600" b="1" dirty="0">
                <a:latin typeface="Trebuchet MS" panose="020B0603020202020204" pitchFamily="34" charset="0"/>
                <a:cs typeface="Arial" panose="020B0604020202020204" pitchFamily="34" charset="0"/>
              </a:rPr>
              <a:t>Fermierii care solicită eco-schema PD-05 nu pot solicita sprijinul aferent eco-schemei PD-06.</a:t>
            </a:r>
            <a:endParaRPr lang="en-US" sz="1600" b="1" dirty="0">
              <a:latin typeface="Trebuchet MS" panose="020B0603020202020204" pitchFamily="34" charset="0"/>
            </a:endParaRPr>
          </a:p>
          <a:p>
            <a:pPr marL="0" indent="0" algn="just">
              <a:spcBef>
                <a:spcPts val="0"/>
              </a:spcBef>
              <a:buNone/>
              <a:defRPr/>
            </a:pPr>
            <a:r>
              <a:rPr lang="ro-RO" sz="1600" b="1" dirty="0">
                <a:solidFill>
                  <a:srgbClr val="00B050"/>
                </a:solidFill>
                <a:latin typeface="Trebuchet MS" panose="020B0603020202020204" pitchFamily="34" charset="0"/>
                <a:cs typeface="Arial" panose="020B0604020202020204" pitchFamily="34" charset="0"/>
              </a:rPr>
              <a:t>Fermierii care optează să planteze 2 arbori/ha nu pot solicita sprijinul aferent eco-schemei PD-28.</a:t>
            </a:r>
          </a:p>
          <a:p>
            <a:pPr marL="0" indent="0" algn="just">
              <a:spcBef>
                <a:spcPts val="0"/>
              </a:spcBef>
              <a:buNone/>
              <a:defRPr/>
            </a:pPr>
            <a:r>
              <a:rPr lang="ro-RO" sz="1600" b="1" dirty="0">
                <a:solidFill>
                  <a:srgbClr val="00B050"/>
                </a:solidFill>
                <a:latin typeface="Trebuchet MS" panose="020B0603020202020204" pitchFamily="34" charset="0"/>
                <a:cs typeface="Arial" panose="020B0604020202020204" pitchFamily="34" charset="0"/>
              </a:rPr>
              <a:t>Fermierii care exploatează suprafețe de TA utilizate exclusiv pentru sere și solarii nu sunt eligibili pentru eco-schema PD-05. </a:t>
            </a:r>
          </a:p>
          <a:p>
            <a:pPr marL="0" indent="0">
              <a:spcBef>
                <a:spcPts val="0"/>
              </a:spcBef>
              <a:buNone/>
              <a:defRPr/>
            </a:pPr>
            <a:endParaRPr lang="ro-RO" sz="1400" b="1" dirty="0">
              <a:solidFill>
                <a:srgbClr val="00B050"/>
              </a:solidFill>
              <a:latin typeface="Trebuchet MS" panose="020B0603020202020204" pitchFamily="34" charset="0"/>
              <a:cs typeface="Arial" panose="020B0604020202020204" pitchFamily="34" charset="0"/>
            </a:endParaRPr>
          </a:p>
        </p:txBody>
      </p:sp>
    </p:spTree>
    <p:extLst>
      <p:ext uri="{BB962C8B-B14F-4D97-AF65-F5344CB8AC3E}">
        <p14:creationId xmlns:p14="http://schemas.microsoft.com/office/powerpoint/2010/main" val="5658874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879DDECA-A412-4DE7-BDD4-F49A68EFCAAF}"/>
              </a:ext>
            </a:extLst>
          </p:cNvPr>
          <p:cNvSpPr>
            <a:spLocks noGrp="1"/>
          </p:cNvSpPr>
          <p:nvPr>
            <p:ph type="title"/>
          </p:nvPr>
        </p:nvSpPr>
        <p:spPr>
          <a:xfrm>
            <a:off x="1066800" y="760118"/>
            <a:ext cx="7772400" cy="563562"/>
          </a:xfrm>
        </p:spPr>
        <p:txBody>
          <a:bodyPr/>
          <a:lstStyle/>
          <a:p>
            <a:pPr algn="ctr"/>
            <a:r>
              <a:rPr lang="ro-RO" altLang="en-US" sz="1600" b="1" dirty="0">
                <a:solidFill>
                  <a:schemeClr val="tx1"/>
                </a:solidFill>
                <a:latin typeface="Trebuchet MS" panose="020B0603020202020204" pitchFamily="34" charset="0"/>
                <a:cs typeface="Arial" panose="020B0604020202020204" pitchFamily="34" charset="0"/>
              </a:rPr>
              <a:t>PD-0</a:t>
            </a:r>
            <a:r>
              <a:rPr lang="en-US" altLang="en-US" sz="1600" b="1" dirty="0">
                <a:solidFill>
                  <a:schemeClr val="tx1"/>
                </a:solidFill>
                <a:latin typeface="Trebuchet MS" panose="020B0603020202020204" pitchFamily="34" charset="0"/>
                <a:cs typeface="Arial" panose="020B0604020202020204" pitchFamily="34" charset="0"/>
              </a:rPr>
              <a:t>5</a:t>
            </a:r>
            <a:r>
              <a:rPr lang="ro-RO" altLang="en-US" sz="1600" b="1" dirty="0">
                <a:solidFill>
                  <a:schemeClr val="tx1"/>
                </a:solidFill>
                <a:latin typeface="Trebuchet MS" panose="020B0603020202020204" pitchFamily="34" charset="0"/>
                <a:cs typeface="Arial" panose="020B0604020202020204" pitchFamily="34" charset="0"/>
              </a:rPr>
              <a:t> - </a:t>
            </a:r>
            <a:r>
              <a:rPr lang="vi-VN" altLang="en-US" sz="1600" b="1" dirty="0">
                <a:solidFill>
                  <a:schemeClr val="tx1"/>
                </a:solidFill>
                <a:latin typeface="Arial" panose="020B0604020202020204" pitchFamily="34" charset="0"/>
                <a:cs typeface="Arial" panose="020B0604020202020204" pitchFamily="34" charset="0"/>
              </a:rPr>
              <a:t>Practicarea unei agriculturi prietenoase cu mediul în fermele mici, respectiv gospodăriile tradiționale </a:t>
            </a:r>
            <a:endParaRPr lang="en-US" altLang="en-US" sz="1600" dirty="0">
              <a:solidFill>
                <a:schemeClr val="tx1"/>
              </a:solidFill>
              <a:latin typeface="Trebuchet MS" panose="020B0603020202020204" pitchFamily="34" charset="0"/>
            </a:endParaRPr>
          </a:p>
        </p:txBody>
      </p:sp>
      <p:sp>
        <p:nvSpPr>
          <p:cNvPr id="4" name="Content Placeholder 3">
            <a:extLst>
              <a:ext uri="{FF2B5EF4-FFF2-40B4-BE49-F238E27FC236}">
                <a16:creationId xmlns:a16="http://schemas.microsoft.com/office/drawing/2014/main" id="{9FD8DDC7-3D1A-40B3-B117-C889112B4037}"/>
              </a:ext>
            </a:extLst>
          </p:cNvPr>
          <p:cNvSpPr>
            <a:spLocks noGrp="1"/>
          </p:cNvSpPr>
          <p:nvPr>
            <p:ph sz="quarter" idx="1"/>
          </p:nvPr>
        </p:nvSpPr>
        <p:spPr>
          <a:xfrm>
            <a:off x="609600" y="1295400"/>
            <a:ext cx="8229600" cy="5181600"/>
          </a:xfrm>
        </p:spPr>
        <p:txBody>
          <a:bodyPr/>
          <a:lstStyle/>
          <a:p>
            <a:pPr marL="0" indent="0" algn="just">
              <a:spcBef>
                <a:spcPts val="0"/>
              </a:spcBef>
              <a:buNone/>
              <a:defRPr/>
            </a:pPr>
            <a:r>
              <a:rPr lang="en-US" sz="1400" b="1" dirty="0">
                <a:latin typeface="Trebuchet MS" panose="020B0603020202020204" pitchFamily="34" charset="0"/>
                <a:cs typeface="Arial" panose="020B0604020202020204" pitchFamily="34" charset="0"/>
              </a:rPr>
              <a:t>CERIN</a:t>
            </a:r>
            <a:r>
              <a:rPr lang="ro-RO" sz="1400" b="1" dirty="0">
                <a:latin typeface="Trebuchet MS" panose="020B0603020202020204" pitchFamily="34" charset="0"/>
                <a:cs typeface="Arial" panose="020B0604020202020204" pitchFamily="34" charset="0"/>
              </a:rPr>
              <a:t>ȚE</a:t>
            </a:r>
            <a:r>
              <a:rPr lang="en-US" sz="1400" b="1" dirty="0">
                <a:latin typeface="Trebuchet MS" panose="020B0603020202020204" pitchFamily="34" charset="0"/>
                <a:cs typeface="Arial" panose="020B0604020202020204" pitchFamily="34" charset="0"/>
              </a:rPr>
              <a:t> </a:t>
            </a:r>
            <a:r>
              <a:rPr lang="ro-RO" sz="1400" b="1" dirty="0">
                <a:latin typeface="Trebuchet MS" panose="020B0603020202020204" pitchFamily="34" charset="0"/>
                <a:cs typeface="Arial" panose="020B0604020202020204" pitchFamily="34" charset="0"/>
              </a:rPr>
              <a:t>SPECIFICE </a:t>
            </a:r>
            <a:r>
              <a:rPr lang="en-US" sz="1400" b="1" dirty="0">
                <a:latin typeface="Trebuchet MS" panose="020B0603020202020204" pitchFamily="34" charset="0"/>
                <a:cs typeface="Arial" panose="020B0604020202020204" pitchFamily="34" charset="0"/>
              </a:rPr>
              <a:t>OBLIGATORII: </a:t>
            </a:r>
          </a:p>
          <a:p>
            <a:pPr marL="0" indent="0" algn="just">
              <a:spcBef>
                <a:spcPts val="0"/>
              </a:spcBef>
              <a:buNone/>
              <a:defRPr/>
            </a:pPr>
            <a:r>
              <a:rPr lang="en-US" sz="1400" b="1" dirty="0">
                <a:solidFill>
                  <a:srgbClr val="00B050"/>
                </a:solidFill>
                <a:latin typeface="Trebuchet MS" panose="020B0603020202020204" pitchFamily="34" charset="0"/>
                <a:cs typeface="Arial" panose="020B0604020202020204" pitchFamily="34" charset="0"/>
              </a:rPr>
              <a:t>1. </a:t>
            </a:r>
            <a:r>
              <a:rPr lang="ro-RO" sz="1400" dirty="0">
                <a:solidFill>
                  <a:srgbClr val="00B050"/>
                </a:solidFill>
                <a:latin typeface="Trebuchet MS" panose="020B0603020202020204" pitchFamily="34" charset="0"/>
              </a:rPr>
              <a:t>În cazul în care exploatează suprafețe de </a:t>
            </a:r>
            <a:r>
              <a:rPr lang="ro-RO" sz="1400" b="1" dirty="0">
                <a:solidFill>
                  <a:srgbClr val="00B050"/>
                </a:solidFill>
                <a:latin typeface="Trebuchet MS" panose="020B0603020202020204" pitchFamily="34" charset="0"/>
              </a:rPr>
              <a:t>PP</a:t>
            </a:r>
            <a:r>
              <a:rPr lang="ro-RO" sz="1400" dirty="0">
                <a:solidFill>
                  <a:srgbClr val="00B050"/>
                </a:solidFill>
                <a:latin typeface="Trebuchet MS" panose="020B0603020202020204" pitchFamily="34" charset="0"/>
              </a:rPr>
              <a:t> </a:t>
            </a:r>
            <a:r>
              <a:rPr lang="ro-RO" sz="1400" b="1" dirty="0">
                <a:solidFill>
                  <a:srgbClr val="00B050"/>
                </a:solidFill>
                <a:latin typeface="Trebuchet MS" panose="020B0603020202020204" pitchFamily="34" charset="0"/>
              </a:rPr>
              <a:t>și/sau pajiști temporare în TA</a:t>
            </a:r>
            <a:r>
              <a:rPr lang="ro-RO" sz="1400" dirty="0">
                <a:solidFill>
                  <a:srgbClr val="00B050"/>
                </a:solidFill>
                <a:latin typeface="Trebuchet MS" panose="020B0603020202020204" pitchFamily="34" charset="0"/>
              </a:rPr>
              <a:t>, păşunatul se efectuează cu </a:t>
            </a:r>
            <a:r>
              <a:rPr lang="ro-RO" sz="1400" b="1" dirty="0">
                <a:solidFill>
                  <a:srgbClr val="00B050"/>
                </a:solidFill>
                <a:latin typeface="Trebuchet MS" panose="020B0603020202020204" pitchFamily="34" charset="0"/>
              </a:rPr>
              <a:t>max 2 UVM pe ha</a:t>
            </a:r>
            <a:r>
              <a:rPr lang="ro-RO" sz="1400" dirty="0">
                <a:solidFill>
                  <a:srgbClr val="00B050"/>
                </a:solidFill>
                <a:latin typeface="Trebuchet MS" panose="020B0603020202020204" pitchFamily="34" charset="0"/>
              </a:rPr>
              <a:t>, raportat la animalele care pășunează și la toată suprafața de </a:t>
            </a:r>
            <a:r>
              <a:rPr lang="ro-RO" sz="1400" b="1" dirty="0">
                <a:solidFill>
                  <a:srgbClr val="00B050"/>
                </a:solidFill>
                <a:latin typeface="Trebuchet MS" panose="020B0603020202020204" pitchFamily="34" charset="0"/>
              </a:rPr>
              <a:t>PP și/sau pajiști temporare în TA </a:t>
            </a:r>
            <a:r>
              <a:rPr lang="ro-RO" sz="1400" dirty="0">
                <a:solidFill>
                  <a:srgbClr val="00B050"/>
                </a:solidFill>
                <a:latin typeface="Trebuchet MS" panose="020B0603020202020204" pitchFamily="34" charset="0"/>
              </a:rPr>
              <a:t>a fermei formată din suprafețe de parcele eligibile și neeligibile. Încărcătura de animale poate fi crescută până la încărcătura optimă calculată, prevăzută în </a:t>
            </a:r>
            <a:r>
              <a:rPr lang="ro-RO" sz="1400" b="1" dirty="0">
                <a:solidFill>
                  <a:srgbClr val="00B050"/>
                </a:solidFill>
                <a:latin typeface="Trebuchet MS" panose="020B0603020202020204" pitchFamily="34" charset="0"/>
              </a:rPr>
              <a:t>amenajamentul pastoral</a:t>
            </a:r>
            <a:r>
              <a:rPr lang="ro-RO" sz="1400" dirty="0">
                <a:solidFill>
                  <a:srgbClr val="00B050"/>
                </a:solidFill>
                <a:latin typeface="Trebuchet MS" panose="020B0603020202020204" pitchFamily="34" charset="0"/>
              </a:rPr>
              <a:t>. În cazul depășirii încărcăturii de animale, fermierul justifică prin </a:t>
            </a:r>
            <a:r>
              <a:rPr lang="ro-RO" sz="1400" b="1" i="1" dirty="0">
                <a:solidFill>
                  <a:srgbClr val="00B050"/>
                </a:solidFill>
                <a:latin typeface="Trebuchet MS" panose="020B0603020202020204" pitchFamily="34" charset="0"/>
              </a:rPr>
              <a:t>Caietul pentru eco-schemele din sectorul vegetal</a:t>
            </a:r>
            <a:r>
              <a:rPr lang="ro-RO" sz="1400" dirty="0">
                <a:solidFill>
                  <a:srgbClr val="00B050"/>
                </a:solidFill>
                <a:latin typeface="Trebuchet MS" panose="020B0603020202020204" pitchFamily="34" charset="0"/>
              </a:rPr>
              <a:t> și </a:t>
            </a:r>
            <a:r>
              <a:rPr lang="ro-RO" sz="1400" b="1" dirty="0">
                <a:solidFill>
                  <a:srgbClr val="00B050"/>
                </a:solidFill>
                <a:latin typeface="Trebuchet MS" panose="020B0603020202020204" pitchFamily="34" charset="0"/>
              </a:rPr>
              <a:t>anexează, după caz, o copie a adeverinței emise de primărie și/sau a amenjamentului pastoral</a:t>
            </a:r>
            <a:r>
              <a:rPr lang="en-US" sz="1400" dirty="0">
                <a:solidFill>
                  <a:srgbClr val="00B050"/>
                </a:solidFill>
                <a:latin typeface="Trebuchet MS" panose="020B0603020202020204" pitchFamily="34" charset="0"/>
              </a:rPr>
              <a:t>;</a:t>
            </a:r>
            <a:r>
              <a:rPr lang="ro-RO" sz="1400" dirty="0">
                <a:solidFill>
                  <a:srgbClr val="00B050"/>
                </a:solidFill>
                <a:latin typeface="Trebuchet MS" panose="020B0603020202020204" pitchFamily="34" charset="0"/>
              </a:rPr>
              <a:t> </a:t>
            </a:r>
            <a:r>
              <a:rPr lang="ro-RO" sz="1400" b="1" u="sng" dirty="0">
                <a:solidFill>
                  <a:srgbClr val="00B050"/>
                </a:solidFill>
                <a:latin typeface="Trebuchet MS" panose="020B0603020202020204" pitchFamily="34" charset="0"/>
              </a:rPr>
              <a:t>adeverința de la Primărie conține câmp suplimentar cu încărcătura de animale prevăzută în amenajamentul pastoral.</a:t>
            </a:r>
          </a:p>
          <a:p>
            <a:pPr marL="0" indent="0" algn="just">
              <a:spcBef>
                <a:spcPts val="0"/>
              </a:spcBef>
              <a:buNone/>
              <a:defRPr/>
            </a:pPr>
            <a:endParaRPr lang="ro-RO" sz="1400" b="1" dirty="0">
              <a:latin typeface="Trebuchet MS" panose="020B0603020202020204" pitchFamily="34" charset="0"/>
              <a:cs typeface="Arial" panose="020B0604020202020204" pitchFamily="34" charset="0"/>
            </a:endParaRPr>
          </a:p>
          <a:p>
            <a:pPr marL="0" indent="0" algn="just">
              <a:spcBef>
                <a:spcPts val="0"/>
              </a:spcBef>
              <a:buNone/>
              <a:defRPr/>
            </a:pPr>
            <a:r>
              <a:rPr lang="en-US" sz="1400" b="1" dirty="0">
                <a:latin typeface="Trebuchet MS" panose="020B0603020202020204" pitchFamily="34" charset="0"/>
                <a:cs typeface="Arial" panose="020B0604020202020204" pitchFamily="34" charset="0"/>
              </a:rPr>
              <a:t>2. </a:t>
            </a:r>
            <a:r>
              <a:rPr lang="en-US" sz="1400" dirty="0" err="1">
                <a:latin typeface="Trebuchet MS" panose="020B0603020202020204" pitchFamily="34" charset="0"/>
                <a:cs typeface="Arial" panose="020B0604020202020204" pitchFamily="34" charset="0"/>
              </a:rPr>
              <a:t>în</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cazul</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în</a:t>
            </a:r>
            <a:r>
              <a:rPr lang="en-US" sz="1400" dirty="0">
                <a:latin typeface="Trebuchet MS" panose="020B0603020202020204" pitchFamily="34" charset="0"/>
                <a:cs typeface="Arial" panose="020B0604020202020204" pitchFamily="34" charset="0"/>
              </a:rPr>
              <a:t> care </a:t>
            </a:r>
            <a:r>
              <a:rPr lang="en-US" sz="1400" dirty="0" err="1">
                <a:latin typeface="Trebuchet MS" panose="020B0603020202020204" pitchFamily="34" charset="0"/>
                <a:cs typeface="Arial" panose="020B0604020202020204" pitchFamily="34" charset="0"/>
              </a:rPr>
              <a:t>fermierul</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exploatează</a:t>
            </a:r>
            <a:r>
              <a:rPr lang="en-US" sz="1400" dirty="0">
                <a:latin typeface="Trebuchet MS" panose="020B0603020202020204" pitchFamily="34" charset="0"/>
                <a:cs typeface="Arial" panose="020B0604020202020204" pitchFamily="34" charset="0"/>
              </a:rPr>
              <a:t> </a:t>
            </a:r>
            <a:r>
              <a:rPr lang="ro-RO" sz="1400" dirty="0">
                <a:latin typeface="Trebuchet MS" panose="020B0603020202020204" pitchFamily="34" charset="0"/>
                <a:cs typeface="Arial" panose="020B0604020202020204" pitchFamily="34" charset="0"/>
              </a:rPr>
              <a:t>TA</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trebuie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să</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cultive</a:t>
            </a:r>
            <a:r>
              <a:rPr lang="en-US" sz="1400" dirty="0">
                <a:latin typeface="Trebuchet MS" panose="020B0603020202020204" pitchFamily="34" charset="0"/>
                <a:cs typeface="Arial" panose="020B0604020202020204" pitchFamily="34" charset="0"/>
              </a:rPr>
              <a:t> pe </a:t>
            </a:r>
            <a:r>
              <a:rPr lang="en-US" sz="1400" dirty="0" err="1">
                <a:latin typeface="Trebuchet MS" panose="020B0603020202020204" pitchFamily="34" charset="0"/>
                <a:cs typeface="Arial" panose="020B0604020202020204" pitchFamily="34" charset="0"/>
              </a:rPr>
              <a:t>cel</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puţin</a:t>
            </a:r>
            <a:r>
              <a:rPr lang="en-US" sz="1400" dirty="0">
                <a:latin typeface="Trebuchet MS" panose="020B0603020202020204" pitchFamily="34" charset="0"/>
                <a:cs typeface="Arial" panose="020B0604020202020204" pitchFamily="34" charset="0"/>
              </a:rPr>
              <a:t> 10% din </a:t>
            </a:r>
            <a:r>
              <a:rPr lang="ro-RO" sz="1400" dirty="0">
                <a:latin typeface="Trebuchet MS" panose="020B0603020202020204" pitchFamily="34" charset="0"/>
                <a:cs typeface="Arial" panose="020B0604020202020204" pitchFamily="34" charset="0"/>
              </a:rPr>
              <a:t>TA</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declarat</a:t>
            </a:r>
            <a:r>
              <a:rPr lang="ro-RO"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plante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leguminoase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fixatoare</a:t>
            </a:r>
            <a:r>
              <a:rPr lang="en-US" sz="1400" dirty="0">
                <a:latin typeface="Trebuchet MS" panose="020B0603020202020204" pitchFamily="34" charset="0"/>
                <a:cs typeface="Arial" panose="020B0604020202020204" pitchFamily="34" charset="0"/>
              </a:rPr>
              <a:t> de </a:t>
            </a:r>
            <a:r>
              <a:rPr lang="en-US" sz="1400" dirty="0" err="1">
                <a:latin typeface="Trebuchet MS" panose="020B0603020202020204" pitchFamily="34" charset="0"/>
                <a:cs typeface="Arial" panose="020B0604020202020204" pitchFamily="34" charset="0"/>
              </a:rPr>
              <a:t>azot</a:t>
            </a:r>
            <a:r>
              <a:rPr lang="en-US" sz="1400" dirty="0">
                <a:latin typeface="Trebuchet MS" panose="020B0603020202020204" pitchFamily="34" charset="0"/>
                <a:cs typeface="Arial" panose="020B0604020202020204" pitchFamily="34" charset="0"/>
              </a:rPr>
              <a:t> din </a:t>
            </a:r>
            <a:r>
              <a:rPr lang="en-US" sz="1400" dirty="0" err="1">
                <a:latin typeface="Trebuchet MS" panose="020B0603020202020204" pitchFamily="34" charset="0"/>
                <a:cs typeface="Arial" panose="020B0604020202020204" pitchFamily="34" charset="0"/>
              </a:rPr>
              <a:t>specii</a:t>
            </a:r>
            <a:r>
              <a:rPr lang="ro-RO" sz="1400" dirty="0">
                <a:latin typeface="Trebuchet MS" panose="020B0603020202020204" pitchFamily="34" charset="0"/>
                <a:cs typeface="Arial" panose="020B0604020202020204" pitchFamily="34" charset="0"/>
              </a:rPr>
              <a:t>le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prevăzute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în</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anexa</a:t>
            </a:r>
            <a:r>
              <a:rPr lang="en-US" sz="1400" dirty="0">
                <a:latin typeface="Trebuchet MS" panose="020B0603020202020204" pitchFamily="34" charset="0"/>
                <a:cs typeface="Arial" panose="020B0604020202020204" pitchFamily="34" charset="0"/>
              </a:rPr>
              <a:t> nr. 12 la </a:t>
            </a:r>
            <a:r>
              <a:rPr lang="ro-RO" sz="1400" dirty="0">
                <a:latin typeface="Trebuchet MS" panose="020B0603020202020204" pitchFamily="34" charset="0"/>
                <a:cs typeface="Arial" panose="020B0604020202020204" pitchFamily="34" charset="0"/>
              </a:rPr>
              <a:t>Ordinul MADR </a:t>
            </a:r>
            <a:r>
              <a:rPr lang="ro-RO" sz="1400" dirty="0">
                <a:solidFill>
                  <a:prstClr val="black"/>
                </a:solidFill>
                <a:latin typeface="Trebuchet MS" panose="020B0603020202020204" pitchFamily="34" charset="0"/>
                <a:cs typeface="Arial" panose="020B0604020202020204" pitchFamily="34" charset="0"/>
              </a:rPr>
              <a:t>nr. 106/2024 </a:t>
            </a:r>
            <a:r>
              <a:rPr lang="ro-RO" sz="1400" b="1" dirty="0">
                <a:latin typeface="Trebuchet MS" panose="020B0603020202020204" pitchFamily="34" charset="0"/>
                <a:cs typeface="Arial" panose="020B0604020202020204" pitchFamily="34" charset="0"/>
              </a:rPr>
              <a:t>(inclusiv amestecuri de leguminoase și amestecuri cu graminee)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iar</a:t>
            </a:r>
            <a:r>
              <a:rPr lang="en-US" sz="1400" dirty="0">
                <a:latin typeface="Trebuchet MS" panose="020B0603020202020204" pitchFamily="34" charset="0"/>
                <a:cs typeface="Arial" panose="020B0604020202020204" pitchFamily="34" charset="0"/>
              </a:rPr>
              <a:t> pe </a:t>
            </a:r>
            <a:r>
              <a:rPr lang="en-US" sz="1400" dirty="0" err="1">
                <a:latin typeface="Trebuchet MS" panose="020B0603020202020204" pitchFamily="34" charset="0"/>
                <a:cs typeface="Arial" panose="020B0604020202020204" pitchFamily="34" charset="0"/>
              </a:rPr>
              <a:t>restul</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suprafeţei</a:t>
            </a:r>
            <a:r>
              <a:rPr lang="en-US" sz="1400" dirty="0">
                <a:latin typeface="Trebuchet MS" panose="020B0603020202020204" pitchFamily="34" charset="0"/>
                <a:cs typeface="Arial" panose="020B0604020202020204" pitchFamily="34" charset="0"/>
              </a:rPr>
              <a:t> de </a:t>
            </a:r>
            <a:r>
              <a:rPr lang="ro-RO" sz="1400" dirty="0">
                <a:latin typeface="Trebuchet MS" panose="020B0603020202020204" pitchFamily="34" charset="0"/>
                <a:cs typeface="Arial" panose="020B0604020202020204" pitchFamily="34" charset="0"/>
              </a:rPr>
              <a:t>TA</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declarat</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să</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cultive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după</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caz</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cel</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puţin</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una</a:t>
            </a:r>
            <a:r>
              <a:rPr lang="en-US" sz="1400" dirty="0">
                <a:latin typeface="Trebuchet MS" panose="020B0603020202020204" pitchFamily="34" charset="0"/>
                <a:cs typeface="Arial" panose="020B0604020202020204" pitchFamily="34" charset="0"/>
              </a:rPr>
              <a:t> din </a:t>
            </a:r>
            <a:r>
              <a:rPr lang="en-US" sz="1400" dirty="0" err="1">
                <a:latin typeface="Trebuchet MS" panose="020B0603020202020204" pitchFamily="34" charset="0"/>
                <a:cs typeface="Arial" panose="020B0604020202020204" pitchFamily="34" charset="0"/>
              </a:rPr>
              <a:t>specii</a:t>
            </a:r>
            <a:r>
              <a:rPr lang="ro-RO" sz="1400" dirty="0">
                <a:latin typeface="Trebuchet MS" panose="020B0603020202020204" pitchFamily="34" charset="0"/>
                <a:cs typeface="Arial" panose="020B0604020202020204" pitchFamily="34" charset="0"/>
              </a:rPr>
              <a:t>le</a:t>
            </a:r>
            <a:r>
              <a:rPr lang="en-US" sz="1400" dirty="0">
                <a:latin typeface="Trebuchet MS" panose="020B0603020202020204" pitchFamily="34" charset="0"/>
                <a:cs typeface="Arial" panose="020B0604020202020204" pitchFamily="34" charset="0"/>
              </a:rPr>
              <a:t> de </a:t>
            </a:r>
            <a:r>
              <a:rPr lang="en-US" sz="1400" dirty="0" err="1">
                <a:latin typeface="Trebuchet MS" panose="020B0603020202020204" pitchFamily="34" charset="0"/>
                <a:cs typeface="Arial" panose="020B0604020202020204" pitchFamily="34" charset="0"/>
              </a:rPr>
              <a:t>plante</a:t>
            </a:r>
            <a:r>
              <a:rPr lang="en-US" sz="1400" dirty="0">
                <a:latin typeface="Trebuchet MS" panose="020B0603020202020204" pitchFamily="34" charset="0"/>
                <a:cs typeface="Arial" panose="020B0604020202020204" pitchFamily="34" charset="0"/>
              </a:rPr>
              <a:t> care </a:t>
            </a:r>
            <a:r>
              <a:rPr lang="en-US" sz="1400" dirty="0" err="1">
                <a:latin typeface="Trebuchet MS" panose="020B0603020202020204" pitchFamily="34" charset="0"/>
                <a:cs typeface="Arial" panose="020B0604020202020204" pitchFamily="34" charset="0"/>
              </a:rPr>
              <a:t>intră</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în</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alcătuirea</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raţiilor</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furajere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prevăzute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în</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anexa</a:t>
            </a:r>
            <a:r>
              <a:rPr lang="en-US" sz="1400" dirty="0">
                <a:latin typeface="Trebuchet MS" panose="020B0603020202020204" pitchFamily="34" charset="0"/>
                <a:cs typeface="Arial" panose="020B0604020202020204" pitchFamily="34" charset="0"/>
              </a:rPr>
              <a:t> nr. 13 la </a:t>
            </a:r>
            <a:r>
              <a:rPr lang="ro-RO" sz="1400" dirty="0">
                <a:latin typeface="Trebuchet MS" panose="020B0603020202020204" pitchFamily="34" charset="0"/>
                <a:cs typeface="Arial" panose="020B0604020202020204" pitchFamily="34" charset="0"/>
              </a:rPr>
              <a:t>Ordinul MADR </a:t>
            </a:r>
            <a:r>
              <a:rPr lang="ro-RO" sz="1400" dirty="0">
                <a:solidFill>
                  <a:prstClr val="black"/>
                </a:solidFill>
                <a:latin typeface="Trebuchet MS" panose="020B0603020202020204" pitchFamily="34" charset="0"/>
                <a:cs typeface="Arial" panose="020B0604020202020204" pitchFamily="34" charset="0"/>
              </a:rPr>
              <a:t>nr. 106/2024 </a:t>
            </a:r>
            <a:r>
              <a:rPr lang="en-US" sz="1400" dirty="0" err="1">
                <a:latin typeface="Trebuchet MS" panose="020B0603020202020204" pitchFamily="34" charset="0"/>
                <a:cs typeface="Arial" panose="020B0604020202020204" pitchFamily="34" charset="0"/>
              </a:rPr>
              <a:t>sau</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pajişte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temporară</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în</a:t>
            </a:r>
            <a:r>
              <a:rPr lang="en-US" sz="1400" dirty="0">
                <a:latin typeface="Trebuchet MS" panose="020B0603020202020204" pitchFamily="34" charset="0"/>
                <a:cs typeface="Arial" panose="020B0604020202020204" pitchFamily="34" charset="0"/>
              </a:rPr>
              <a:t> </a:t>
            </a:r>
            <a:r>
              <a:rPr lang="ro-RO" sz="1400" dirty="0">
                <a:latin typeface="Trebuchet MS" panose="020B0603020202020204" pitchFamily="34" charset="0"/>
                <a:cs typeface="Arial" panose="020B0604020202020204" pitchFamily="34" charset="0"/>
              </a:rPr>
              <a:t>TA.</a:t>
            </a:r>
            <a:r>
              <a:rPr lang="en-US" sz="1400" dirty="0">
                <a:latin typeface="Trebuchet MS" panose="020B0603020202020204" pitchFamily="34" charset="0"/>
                <a:cs typeface="Arial" panose="020B0604020202020204" pitchFamily="34" charset="0"/>
              </a:rPr>
              <a:t> </a:t>
            </a:r>
            <a:r>
              <a:rPr lang="en-US" sz="1400" b="1" dirty="0" err="1">
                <a:latin typeface="Trebuchet MS" panose="020B0603020202020204" pitchFamily="34" charset="0"/>
                <a:cs typeface="Arial" panose="020B0604020202020204" pitchFamily="34" charset="0"/>
              </a:rPr>
              <a:t>Cerin</a:t>
            </a:r>
            <a:r>
              <a:rPr lang="ro-RO" sz="1400" b="1" dirty="0">
                <a:latin typeface="Trebuchet MS" panose="020B0603020202020204" pitchFamily="34" charset="0"/>
                <a:cs typeface="Arial" panose="020B0604020202020204" pitchFamily="34" charset="0"/>
              </a:rPr>
              <a:t>ța se consideră respectată dacă se cultivă doar plante fixatoare de azot. </a:t>
            </a:r>
            <a:r>
              <a:rPr lang="en-US" sz="1400" b="1" u="sng" dirty="0" err="1">
                <a:latin typeface="Trebuchet MS" panose="020B0603020202020204" pitchFamily="34" charset="0"/>
                <a:cs typeface="Arial" panose="020B0604020202020204" pitchFamily="34" charset="0"/>
              </a:rPr>
              <a:t>Cerința</a:t>
            </a:r>
            <a:r>
              <a:rPr lang="en-US" sz="1400" b="1" u="sng" dirty="0">
                <a:latin typeface="Trebuchet MS" panose="020B0603020202020204" pitchFamily="34" charset="0"/>
                <a:cs typeface="Arial" panose="020B0604020202020204" pitchFamily="34" charset="0"/>
              </a:rPr>
              <a:t> </a:t>
            </a:r>
            <a:r>
              <a:rPr lang="en-US" sz="1400" b="1" u="sng" dirty="0" err="1">
                <a:latin typeface="Trebuchet MS" panose="020B0603020202020204" pitchFamily="34" charset="0"/>
                <a:cs typeface="Arial" panose="020B0604020202020204" pitchFamily="34" charset="0"/>
              </a:rPr>
              <a:t>trebuie</a:t>
            </a:r>
            <a:r>
              <a:rPr lang="en-US" sz="1400" b="1" u="sng" dirty="0">
                <a:latin typeface="Trebuchet MS" panose="020B0603020202020204" pitchFamily="34" charset="0"/>
                <a:cs typeface="Arial" panose="020B0604020202020204" pitchFamily="34" charset="0"/>
              </a:rPr>
              <a:t> </a:t>
            </a:r>
            <a:r>
              <a:rPr lang="en-US" sz="1400" b="1" u="sng" dirty="0" err="1">
                <a:latin typeface="Trebuchet MS" panose="020B0603020202020204" pitchFamily="34" charset="0"/>
                <a:cs typeface="Arial" panose="020B0604020202020204" pitchFamily="34" charset="0"/>
              </a:rPr>
              <a:t>îndeplinită</a:t>
            </a:r>
            <a:r>
              <a:rPr lang="en-US" sz="1400" b="1" u="sng" dirty="0">
                <a:latin typeface="Trebuchet MS" panose="020B0603020202020204" pitchFamily="34" charset="0"/>
                <a:cs typeface="Arial" panose="020B0604020202020204" pitchFamily="34" charset="0"/>
              </a:rPr>
              <a:t> </a:t>
            </a:r>
            <a:r>
              <a:rPr lang="en-US" sz="1400" b="1" u="sng" dirty="0" err="1">
                <a:latin typeface="Trebuchet MS" panose="020B0603020202020204" pitchFamily="34" charset="0"/>
                <a:cs typeface="Arial" panose="020B0604020202020204" pitchFamily="34" charset="0"/>
              </a:rPr>
              <a:t>indiferent</a:t>
            </a:r>
            <a:r>
              <a:rPr lang="en-US" sz="1400" b="1" u="sng" dirty="0">
                <a:latin typeface="Trebuchet MS" panose="020B0603020202020204" pitchFamily="34" charset="0"/>
                <a:cs typeface="Arial" panose="020B0604020202020204" pitchFamily="34" charset="0"/>
              </a:rPr>
              <a:t> de </a:t>
            </a:r>
            <a:r>
              <a:rPr lang="en-US" sz="1400" b="1" u="sng" dirty="0" err="1">
                <a:latin typeface="Trebuchet MS" panose="020B0603020202020204" pitchFamily="34" charset="0"/>
                <a:cs typeface="Arial" panose="020B0604020202020204" pitchFamily="34" charset="0"/>
              </a:rPr>
              <a:t>dimensiunea</a:t>
            </a:r>
            <a:r>
              <a:rPr lang="en-US" sz="1400" b="1" u="sng" dirty="0">
                <a:latin typeface="Trebuchet MS" panose="020B0603020202020204" pitchFamily="34" charset="0"/>
                <a:cs typeface="Arial" panose="020B0604020202020204" pitchFamily="34" charset="0"/>
              </a:rPr>
              <a:t> </a:t>
            </a:r>
            <a:r>
              <a:rPr lang="en-US" sz="1400" b="1" u="sng" dirty="0" err="1">
                <a:latin typeface="Trebuchet MS" panose="020B0603020202020204" pitchFamily="34" charset="0"/>
                <a:cs typeface="Arial" panose="020B0604020202020204" pitchFamily="34" charset="0"/>
              </a:rPr>
              <a:t>parcelelor</a:t>
            </a:r>
            <a:r>
              <a:rPr lang="en-US" sz="1400" b="1" u="sng" dirty="0">
                <a:latin typeface="Trebuchet MS" panose="020B0603020202020204" pitchFamily="34" charset="0"/>
                <a:cs typeface="Arial" panose="020B0604020202020204" pitchFamily="34" charset="0"/>
              </a:rPr>
              <a:t> de </a:t>
            </a:r>
            <a:r>
              <a:rPr lang="ro-RO" sz="1400" b="1" u="sng" dirty="0">
                <a:latin typeface="Trebuchet MS" panose="020B0603020202020204" pitchFamily="34" charset="0"/>
                <a:cs typeface="Arial" panose="020B0604020202020204" pitchFamily="34" charset="0"/>
              </a:rPr>
              <a:t>TA </a:t>
            </a:r>
            <a:r>
              <a:rPr lang="en-US" sz="1400" b="1" u="sng" dirty="0" err="1">
                <a:latin typeface="Trebuchet MS" panose="020B0603020202020204" pitchFamily="34" charset="0"/>
                <a:cs typeface="Arial" panose="020B0604020202020204" pitchFamily="34" charset="0"/>
              </a:rPr>
              <a:t>utilizate</a:t>
            </a:r>
            <a:r>
              <a:rPr lang="en-US" sz="1400" b="1" u="sng" dirty="0">
                <a:latin typeface="Trebuchet MS" panose="020B0603020202020204" pitchFamily="34" charset="0"/>
                <a:cs typeface="Arial" panose="020B0604020202020204" pitchFamily="34" charset="0"/>
              </a:rPr>
              <a:t>. </a:t>
            </a:r>
            <a:r>
              <a:rPr lang="en-US" sz="1400" dirty="0">
                <a:latin typeface="Trebuchet MS" panose="020B0603020202020204" pitchFamily="34" charset="0"/>
                <a:cs typeface="Arial" panose="020B0604020202020204" pitchFamily="34" charset="0"/>
              </a:rPr>
              <a:t>  </a:t>
            </a:r>
          </a:p>
          <a:p>
            <a:pPr marL="0" indent="0" algn="just">
              <a:spcBef>
                <a:spcPts val="0"/>
              </a:spcBef>
              <a:buFont typeface="Wingdings 2" panose="05020102010507070707" pitchFamily="18" charset="2"/>
              <a:buNone/>
              <a:defRPr/>
            </a:pPr>
            <a:endParaRPr lang="ro-RO" sz="1400" b="1" dirty="0">
              <a:latin typeface="Trebuchet MS" panose="020B0603020202020204" pitchFamily="34" charset="0"/>
              <a:cs typeface="Arial" panose="020B0604020202020204" pitchFamily="34" charset="0"/>
            </a:endParaRPr>
          </a:p>
          <a:p>
            <a:pPr marL="0" indent="0" algn="just">
              <a:spcBef>
                <a:spcPts val="0"/>
              </a:spcBef>
              <a:buNone/>
              <a:defRPr/>
            </a:pPr>
            <a:r>
              <a:rPr lang="ro-RO" sz="1400" b="1" dirty="0">
                <a:latin typeface="Trebuchet MS" panose="020B0603020202020204" pitchFamily="34" charset="0"/>
                <a:cs typeface="Arial" panose="020B0604020202020204" pitchFamily="34" charset="0"/>
              </a:rPr>
              <a:t>În cazul exploatațiilor care cuprind </a:t>
            </a:r>
            <a:r>
              <a:rPr lang="ro-RO" sz="1400" b="1" u="sng" dirty="0">
                <a:latin typeface="Trebuchet MS" panose="020B0603020202020204" pitchFamily="34" charset="0"/>
                <a:cs typeface="Arial" panose="020B0604020202020204" pitchFamily="34" charset="0"/>
              </a:rPr>
              <a:t>exclusiv</a:t>
            </a:r>
            <a:r>
              <a:rPr lang="ro-RO" sz="1400" b="1" dirty="0">
                <a:latin typeface="Trebuchet MS" panose="020B0603020202020204" pitchFamily="34" charset="0"/>
                <a:cs typeface="Arial" panose="020B0604020202020204" pitchFamily="34" charset="0"/>
              </a:rPr>
              <a:t> suprafețe de </a:t>
            </a:r>
            <a:r>
              <a:rPr lang="ro-RO" sz="1400" b="1" u="sng" dirty="0">
                <a:latin typeface="Trebuchet MS" panose="020B0603020202020204" pitchFamily="34" charset="0"/>
                <a:cs typeface="Arial" panose="020B0604020202020204" pitchFamily="34" charset="0"/>
              </a:rPr>
              <a:t>pajiști permanente </a:t>
            </a:r>
            <a:r>
              <a:rPr lang="ro-RO" sz="1400" b="1" dirty="0">
                <a:latin typeface="Trebuchet MS" panose="020B0603020202020204" pitchFamily="34" charset="0"/>
                <a:cs typeface="Arial" panose="020B0604020202020204" pitchFamily="34" charset="0"/>
              </a:rPr>
              <a:t>sau </a:t>
            </a:r>
            <a:r>
              <a:rPr lang="ro-RO" sz="1400" b="1" u="sng" dirty="0">
                <a:latin typeface="Trebuchet MS" panose="020B0603020202020204" pitchFamily="34" charset="0"/>
                <a:cs typeface="Arial" panose="020B0604020202020204" pitchFamily="34" charset="0"/>
              </a:rPr>
              <a:t>exclusiv</a:t>
            </a:r>
            <a:r>
              <a:rPr lang="ro-RO" sz="1400" b="1" dirty="0">
                <a:latin typeface="Trebuchet MS" panose="020B0603020202020204" pitchFamily="34" charset="0"/>
                <a:cs typeface="Arial" panose="020B0604020202020204" pitchFamily="34" charset="0"/>
              </a:rPr>
              <a:t> suprafețe de </a:t>
            </a:r>
            <a:r>
              <a:rPr lang="ro-RO" sz="1400" b="1" u="sng" dirty="0">
                <a:latin typeface="Trebuchet MS" panose="020B0603020202020204" pitchFamily="34" charset="0"/>
                <a:cs typeface="Arial" panose="020B0604020202020204" pitchFamily="34" charset="0"/>
              </a:rPr>
              <a:t>teren arabil</a:t>
            </a:r>
            <a:r>
              <a:rPr lang="ro-RO" sz="1400" b="1" dirty="0">
                <a:latin typeface="Trebuchet MS" panose="020B0603020202020204" pitchFamily="34" charset="0"/>
                <a:cs typeface="Arial" panose="020B0604020202020204" pitchFamily="34" charset="0"/>
              </a:rPr>
              <a:t>, fermierii trebuie să respecte doar cerința specifică obligatorie relevantă pentru categoria de folosință a terenului.</a:t>
            </a:r>
          </a:p>
          <a:p>
            <a:pPr marL="0" indent="0" algn="just">
              <a:spcBef>
                <a:spcPts val="0"/>
              </a:spcBef>
              <a:buFont typeface="Wingdings 2" panose="05020102010507070707" pitchFamily="18" charset="2"/>
              <a:buNone/>
              <a:defRPr/>
            </a:pPr>
            <a:r>
              <a:rPr lang="ro-RO" sz="1400" b="1" dirty="0">
                <a:latin typeface="Trebuchet MS" panose="020B0603020202020204" pitchFamily="34" charset="0"/>
                <a:cs typeface="Arial" panose="020B0604020202020204" pitchFamily="34" charset="0"/>
              </a:rPr>
              <a:t>În cazul exploatațiilor care curpind atât suprafețe de PP cât și suprafețe de TA, fermierii trebuie să respecte </a:t>
            </a:r>
            <a:r>
              <a:rPr lang="ro-RO" sz="1400" b="1" u="sng" dirty="0">
                <a:latin typeface="Trebuchet MS" panose="020B0603020202020204" pitchFamily="34" charset="0"/>
                <a:cs typeface="Arial" panose="020B0604020202020204" pitchFamily="34" charset="0"/>
              </a:rPr>
              <a:t>cumulativ</a:t>
            </a:r>
            <a:r>
              <a:rPr lang="ro-RO" sz="1400" b="1" dirty="0">
                <a:latin typeface="Trebuchet MS" panose="020B0603020202020204" pitchFamily="34" charset="0"/>
                <a:cs typeface="Arial" panose="020B0604020202020204" pitchFamily="34" charset="0"/>
              </a:rPr>
              <a:t> cerințele specifice obligatorii.</a:t>
            </a:r>
          </a:p>
        </p:txBody>
      </p:sp>
    </p:spTree>
    <p:extLst>
      <p:ext uri="{BB962C8B-B14F-4D97-AF65-F5344CB8AC3E}">
        <p14:creationId xmlns:p14="http://schemas.microsoft.com/office/powerpoint/2010/main" val="40821869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879DDECA-A412-4DE7-BDD4-F49A68EFCAAF}"/>
              </a:ext>
            </a:extLst>
          </p:cNvPr>
          <p:cNvSpPr>
            <a:spLocks noGrp="1"/>
          </p:cNvSpPr>
          <p:nvPr>
            <p:ph type="title"/>
          </p:nvPr>
        </p:nvSpPr>
        <p:spPr>
          <a:xfrm>
            <a:off x="1084083" y="762000"/>
            <a:ext cx="7772400" cy="563562"/>
          </a:xfrm>
        </p:spPr>
        <p:txBody>
          <a:bodyPr/>
          <a:lstStyle/>
          <a:p>
            <a:pPr algn="ctr"/>
            <a:r>
              <a:rPr lang="ro-RO" altLang="en-US" sz="1600" b="1" dirty="0">
                <a:solidFill>
                  <a:schemeClr val="tx1"/>
                </a:solidFill>
                <a:latin typeface="Trebuchet MS" panose="020B0603020202020204" pitchFamily="34" charset="0"/>
                <a:cs typeface="Arial" panose="020B0604020202020204" pitchFamily="34" charset="0"/>
              </a:rPr>
              <a:t>PD-0</a:t>
            </a:r>
            <a:r>
              <a:rPr lang="en-US" altLang="en-US" sz="1600" b="1" dirty="0">
                <a:solidFill>
                  <a:schemeClr val="tx1"/>
                </a:solidFill>
                <a:latin typeface="Trebuchet MS" panose="020B0603020202020204" pitchFamily="34" charset="0"/>
                <a:cs typeface="Arial" panose="020B0604020202020204" pitchFamily="34" charset="0"/>
              </a:rPr>
              <a:t>5</a:t>
            </a:r>
            <a:r>
              <a:rPr lang="ro-RO" altLang="en-US" sz="1600" b="1" dirty="0">
                <a:solidFill>
                  <a:schemeClr val="tx1"/>
                </a:solidFill>
                <a:latin typeface="Trebuchet MS" panose="020B0603020202020204" pitchFamily="34" charset="0"/>
                <a:cs typeface="Arial" panose="020B0604020202020204" pitchFamily="34" charset="0"/>
              </a:rPr>
              <a:t> - </a:t>
            </a:r>
            <a:r>
              <a:rPr lang="vi-VN" altLang="en-US" sz="1600" b="1" dirty="0">
                <a:solidFill>
                  <a:schemeClr val="tx1"/>
                </a:solidFill>
                <a:latin typeface="Arial" panose="020B0604020202020204" pitchFamily="34" charset="0"/>
                <a:cs typeface="Arial" panose="020B0604020202020204" pitchFamily="34" charset="0"/>
              </a:rPr>
              <a:t>Practicarea unei agriculturi prietenoase cu mediul în fermele mici, respectiv gospodăriile tradiționale </a:t>
            </a:r>
            <a:endParaRPr lang="en-US" altLang="en-US" sz="1600" dirty="0">
              <a:solidFill>
                <a:schemeClr val="tx1"/>
              </a:solidFill>
              <a:latin typeface="Trebuchet MS" panose="020B0603020202020204" pitchFamily="34" charset="0"/>
            </a:endParaRPr>
          </a:p>
        </p:txBody>
      </p:sp>
      <p:sp>
        <p:nvSpPr>
          <p:cNvPr id="4" name="Content Placeholder 3">
            <a:extLst>
              <a:ext uri="{FF2B5EF4-FFF2-40B4-BE49-F238E27FC236}">
                <a16:creationId xmlns:a16="http://schemas.microsoft.com/office/drawing/2014/main" id="{9FD8DDC7-3D1A-40B3-B117-C889112B4037}"/>
              </a:ext>
            </a:extLst>
          </p:cNvPr>
          <p:cNvSpPr>
            <a:spLocks noGrp="1"/>
          </p:cNvSpPr>
          <p:nvPr>
            <p:ph sz="quarter" idx="1"/>
          </p:nvPr>
        </p:nvSpPr>
        <p:spPr>
          <a:xfrm>
            <a:off x="644951" y="1249362"/>
            <a:ext cx="8229600" cy="5181600"/>
          </a:xfrm>
        </p:spPr>
        <p:txBody>
          <a:bodyPr/>
          <a:lstStyle/>
          <a:p>
            <a:pPr marL="0" indent="0" algn="just">
              <a:spcBef>
                <a:spcPts val="0"/>
              </a:spcBef>
              <a:buFont typeface="Wingdings 2" panose="05020102010507070707" pitchFamily="18" charset="2"/>
              <a:buNone/>
              <a:defRPr/>
            </a:pPr>
            <a:r>
              <a:rPr lang="en-US" sz="1400" b="1" dirty="0">
                <a:latin typeface="Trebuchet MS" panose="020B0603020202020204" pitchFamily="34" charset="0"/>
                <a:cs typeface="Arial" panose="020B0604020202020204" pitchFamily="34" charset="0"/>
              </a:rPr>
              <a:t>C</a:t>
            </a:r>
            <a:r>
              <a:rPr lang="ro-RO" sz="1400" b="1" dirty="0">
                <a:latin typeface="Trebuchet MS" panose="020B0603020202020204" pitchFamily="34" charset="0"/>
                <a:cs typeface="Arial" panose="020B0604020202020204" pitchFamily="34" charset="0"/>
              </a:rPr>
              <a:t>ERINȚE</a:t>
            </a:r>
            <a:r>
              <a:rPr lang="en-US" sz="1400" b="1" dirty="0">
                <a:latin typeface="Trebuchet MS" panose="020B0603020202020204" pitchFamily="34" charset="0"/>
                <a:cs typeface="Arial" panose="020B0604020202020204" pitchFamily="34" charset="0"/>
              </a:rPr>
              <a:t> SPECIFICE</a:t>
            </a:r>
            <a:r>
              <a:rPr lang="ro-RO" sz="1400" b="1" dirty="0">
                <a:latin typeface="Trebuchet MS" panose="020B0603020202020204" pitchFamily="34" charset="0"/>
                <a:cs typeface="Arial" panose="020B0604020202020204" pitchFamily="34" charset="0"/>
              </a:rPr>
              <a:t>, LA ALEGERE</a:t>
            </a:r>
            <a:r>
              <a:rPr lang="en-US" sz="1400" b="1" dirty="0">
                <a:latin typeface="Trebuchet MS" panose="020B0603020202020204" pitchFamily="34" charset="0"/>
                <a:cs typeface="Arial" panose="020B0604020202020204" pitchFamily="34" charset="0"/>
              </a:rPr>
              <a:t>:</a:t>
            </a:r>
            <a:endParaRPr lang="ro-RO" sz="1400" b="1" dirty="0">
              <a:latin typeface="Trebuchet MS" panose="020B0603020202020204" pitchFamily="34" charset="0"/>
              <a:cs typeface="Arial" panose="020B0604020202020204" pitchFamily="34" charset="0"/>
            </a:endParaRPr>
          </a:p>
          <a:p>
            <a:pPr marL="0" indent="0" algn="just">
              <a:spcBef>
                <a:spcPts val="0"/>
              </a:spcBef>
              <a:buFont typeface="Wingdings 2" panose="05020102010507070707" pitchFamily="18" charset="2"/>
              <a:buNone/>
              <a:defRPr/>
            </a:pPr>
            <a:endParaRPr lang="ro-RO" sz="1400" dirty="0">
              <a:latin typeface="Trebuchet MS" panose="020B0603020202020204" pitchFamily="34" charset="0"/>
              <a:cs typeface="Arial" panose="020B0604020202020204" pitchFamily="34" charset="0"/>
            </a:endParaRPr>
          </a:p>
          <a:p>
            <a:pPr marL="0" indent="0" algn="just">
              <a:spcBef>
                <a:spcPts val="0"/>
              </a:spcBef>
              <a:buFont typeface="Wingdings 2" panose="05020102010507070707" pitchFamily="18" charset="2"/>
              <a:buNone/>
              <a:defRPr/>
            </a:pPr>
            <a:r>
              <a:rPr lang="ro-RO" sz="1400" dirty="0">
                <a:latin typeface="Trebuchet MS" panose="020B0603020202020204" pitchFamily="34" charset="0"/>
                <a:cs typeface="Arial" panose="020B0604020202020204" pitchFamily="34" charset="0"/>
              </a:rPr>
              <a:t>C</a:t>
            </a:r>
            <a:r>
              <a:rPr lang="it-IT" sz="1400" dirty="0">
                <a:latin typeface="Trebuchet MS" panose="020B0603020202020204" pitchFamily="34" charset="0"/>
                <a:cs typeface="Arial" panose="020B0604020202020204" pitchFamily="34" charset="0"/>
              </a:rPr>
              <a:t>erințele obligatorii se cumulează</a:t>
            </a:r>
            <a:r>
              <a:rPr lang="ro-RO" sz="1400" dirty="0">
                <a:latin typeface="Trebuchet MS" panose="020B0603020202020204" pitchFamily="34" charset="0"/>
                <a:cs typeface="Arial" panose="020B0604020202020204" pitchFamily="34" charset="0"/>
              </a:rPr>
              <a:t> cu</a:t>
            </a:r>
            <a:r>
              <a:rPr lang="it-IT" sz="1400" b="1" dirty="0">
                <a:latin typeface="Trebuchet MS" panose="020B0603020202020204" pitchFamily="34" charset="0"/>
                <a:cs typeface="Arial" panose="020B0604020202020204" pitchFamily="34" charset="0"/>
              </a:rPr>
              <a:t> una</a:t>
            </a:r>
            <a:r>
              <a:rPr lang="it-IT" sz="1400" dirty="0">
                <a:latin typeface="Trebuchet MS" panose="020B0603020202020204" pitchFamily="34" charset="0"/>
                <a:cs typeface="Arial" panose="020B0604020202020204" pitchFamily="34" charset="0"/>
              </a:rPr>
              <a:t> din </a:t>
            </a:r>
            <a:r>
              <a:rPr lang="ro-RO" sz="1400" dirty="0">
                <a:latin typeface="Trebuchet MS" panose="020B0603020202020204" pitchFamily="34" charset="0"/>
                <a:cs typeface="Arial" panose="020B0604020202020204" pitchFamily="34" charset="0"/>
              </a:rPr>
              <a:t>următoarele </a:t>
            </a:r>
            <a:r>
              <a:rPr lang="it-IT" sz="1400" dirty="0">
                <a:latin typeface="Trebuchet MS" panose="020B0603020202020204" pitchFamily="34" charset="0"/>
                <a:cs typeface="Arial" panose="020B0604020202020204" pitchFamily="34" charset="0"/>
              </a:rPr>
              <a:t>cerințe specifice</a:t>
            </a:r>
            <a:r>
              <a:rPr lang="ro-RO" sz="1400" dirty="0">
                <a:latin typeface="Trebuchet MS" panose="020B0603020202020204" pitchFamily="34" charset="0"/>
                <a:cs typeface="Arial" panose="020B0604020202020204" pitchFamily="34" charset="0"/>
              </a:rPr>
              <a:t>, </a:t>
            </a:r>
            <a:r>
              <a:rPr lang="ro-RO" sz="1400" b="1" dirty="0">
                <a:latin typeface="Trebuchet MS" panose="020B0603020202020204" pitchFamily="34" charset="0"/>
                <a:cs typeface="Arial" panose="020B0604020202020204" pitchFamily="34" charset="0"/>
              </a:rPr>
              <a:t>la alegere</a:t>
            </a:r>
            <a:r>
              <a:rPr lang="ro-RO" sz="1400" dirty="0">
                <a:latin typeface="Trebuchet MS" panose="020B0603020202020204" pitchFamily="34" charset="0"/>
                <a:cs typeface="Arial" panose="020B0604020202020204" pitchFamily="34" charset="0"/>
              </a:rPr>
              <a:t>:</a:t>
            </a:r>
          </a:p>
          <a:p>
            <a:pPr marL="0" indent="0" algn="just">
              <a:spcBef>
                <a:spcPts val="0"/>
              </a:spcBef>
              <a:buNone/>
              <a:defRPr/>
            </a:pPr>
            <a:endParaRPr lang="ro-RO" sz="1400" b="1" dirty="0">
              <a:latin typeface="Trebuchet MS" panose="020B0603020202020204" pitchFamily="34" charset="0"/>
              <a:cs typeface="Arial" panose="020B0604020202020204" pitchFamily="34" charset="0"/>
            </a:endParaRPr>
          </a:p>
          <a:p>
            <a:pPr marL="0" indent="0" algn="just">
              <a:spcBef>
                <a:spcPts val="0"/>
              </a:spcBef>
              <a:buNone/>
              <a:defRPr/>
            </a:pPr>
            <a:r>
              <a:rPr lang="ro-RO" sz="1400" b="1" dirty="0">
                <a:latin typeface="Trebuchet MS" panose="020B0603020202020204" pitchFamily="34" charset="0"/>
                <a:cs typeface="Arial" panose="020B0604020202020204" pitchFamily="34" charset="0"/>
              </a:rPr>
              <a:t>1. </a:t>
            </a:r>
            <a:r>
              <a:rPr lang="ro-RO" sz="1400" dirty="0">
                <a:latin typeface="Trebuchet MS" panose="020B0603020202020204" pitchFamily="34" charset="0"/>
                <a:cs typeface="Arial" panose="020B0604020202020204" pitchFamily="34" charset="0"/>
              </a:rPr>
              <a:t>Plantarea anuală</a:t>
            </a:r>
            <a:r>
              <a:rPr lang="en-US" sz="1400" dirty="0">
                <a:latin typeface="Trebuchet MS" panose="020B0603020202020204" pitchFamily="34" charset="0"/>
                <a:cs typeface="Arial" panose="020B0604020202020204" pitchFamily="34" charset="0"/>
              </a:rPr>
              <a:t> </a:t>
            </a:r>
            <a:r>
              <a:rPr lang="ro-RO" sz="1400" dirty="0">
                <a:latin typeface="Trebuchet MS" panose="020B0603020202020204" pitchFamily="34" charset="0"/>
                <a:cs typeface="Arial" panose="020B0604020202020204" pitchFamily="34" charset="0"/>
              </a:rPr>
              <a:t>a </a:t>
            </a:r>
            <a:r>
              <a:rPr lang="en-US" sz="1400" dirty="0" err="1">
                <a:latin typeface="Trebuchet MS" panose="020B0603020202020204" pitchFamily="34" charset="0"/>
                <a:cs typeface="Arial" panose="020B0604020202020204" pitchFamily="34" charset="0"/>
              </a:rPr>
              <a:t>cel</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puţin</a:t>
            </a:r>
            <a:r>
              <a:rPr lang="en-US" sz="1400" dirty="0">
                <a:latin typeface="Trebuchet MS" panose="020B0603020202020204" pitchFamily="34" charset="0"/>
                <a:cs typeface="Arial" panose="020B0604020202020204" pitchFamily="34" charset="0"/>
              </a:rPr>
              <a:t> 2 </a:t>
            </a:r>
            <a:r>
              <a:rPr lang="en-US" sz="1400" dirty="0" err="1">
                <a:latin typeface="Trebuchet MS" panose="020B0603020202020204" pitchFamily="34" charset="0"/>
                <a:cs typeface="Arial" panose="020B0604020202020204" pitchFamily="34" charset="0"/>
              </a:rPr>
              <a:t>arbori</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pe</a:t>
            </a:r>
            <a:r>
              <a:rPr lang="en-US" sz="1400" dirty="0">
                <a:latin typeface="Trebuchet MS" panose="020B0603020202020204" pitchFamily="34" charset="0"/>
                <a:cs typeface="Arial" panose="020B0604020202020204" pitchFamily="34" charset="0"/>
              </a:rPr>
              <a:t> ha</a:t>
            </a:r>
            <a:r>
              <a:rPr lang="ro-RO" sz="1400" dirty="0">
                <a:latin typeface="Trebuchet MS" panose="020B0603020202020204" pitchFamily="34" charset="0"/>
                <a:cs typeface="Arial" panose="020B0604020202020204" pitchFamily="34" charset="0"/>
              </a:rPr>
              <a:t> la nivel de exploatație </a:t>
            </a:r>
            <a:r>
              <a:rPr lang="en-US" sz="1400" dirty="0">
                <a:latin typeface="Trebuchet MS" panose="020B0603020202020204" pitchFamily="34" charset="0"/>
                <a:cs typeface="Arial" panose="020B0604020202020204" pitchFamily="34" charset="0"/>
              </a:rPr>
              <a:t>din </a:t>
            </a:r>
            <a:r>
              <a:rPr lang="en-US" sz="1400" dirty="0" err="1">
                <a:latin typeface="Trebuchet MS" panose="020B0603020202020204" pitchFamily="34" charset="0"/>
                <a:cs typeface="Arial" panose="020B0604020202020204" pitchFamily="34" charset="0"/>
              </a:rPr>
              <a:t>speciile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prevăzute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în</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anexa</a:t>
            </a:r>
            <a:r>
              <a:rPr lang="en-US" sz="1400" dirty="0">
                <a:latin typeface="Trebuchet MS" panose="020B0603020202020204" pitchFamily="34" charset="0"/>
                <a:cs typeface="Arial" panose="020B0604020202020204" pitchFamily="34" charset="0"/>
              </a:rPr>
              <a:t> nr. 14 la </a:t>
            </a:r>
            <a:r>
              <a:rPr lang="ro-RO" sz="1400" dirty="0">
                <a:latin typeface="Trebuchet MS" panose="020B0603020202020204" pitchFamily="34" charset="0"/>
                <a:cs typeface="Arial" panose="020B0604020202020204" pitchFamily="34" charset="0"/>
              </a:rPr>
              <a:t>O</a:t>
            </a:r>
            <a:r>
              <a:rPr lang="en-US" sz="1400" dirty="0" err="1">
                <a:latin typeface="Trebuchet MS" panose="020B0603020202020204" pitchFamily="34" charset="0"/>
                <a:cs typeface="Arial" panose="020B0604020202020204" pitchFamily="34" charset="0"/>
              </a:rPr>
              <a:t>rdin</a:t>
            </a:r>
            <a:r>
              <a:rPr lang="ro-RO" sz="1400" dirty="0" err="1">
                <a:latin typeface="Trebuchet MS" panose="020B0603020202020204" pitchFamily="34" charset="0"/>
                <a:cs typeface="Arial" panose="020B0604020202020204" pitchFamily="34" charset="0"/>
              </a:rPr>
              <a:t>ul</a:t>
            </a:r>
            <a:r>
              <a:rPr lang="ro-RO" sz="1400" dirty="0">
                <a:latin typeface="Trebuchet MS" panose="020B0603020202020204" pitchFamily="34" charset="0"/>
                <a:cs typeface="Arial" panose="020B0604020202020204" pitchFamily="34" charset="0"/>
              </a:rPr>
              <a:t> MADR </a:t>
            </a:r>
            <a:r>
              <a:rPr lang="ro-RO" sz="1400" dirty="0">
                <a:solidFill>
                  <a:prstClr val="black"/>
                </a:solidFill>
                <a:latin typeface="Trebuchet MS" panose="020B0603020202020204" pitchFamily="34" charset="0"/>
                <a:cs typeface="Arial" panose="020B0604020202020204" pitchFamily="34" charset="0"/>
              </a:rPr>
              <a:t>nr. 106/2024</a:t>
            </a:r>
            <a:r>
              <a:rPr lang="en-US" sz="1400" dirty="0">
                <a:latin typeface="Trebuchet MS" panose="020B0603020202020204" pitchFamily="34" charset="0"/>
                <a:cs typeface="Arial" panose="020B0604020202020204" pitchFamily="34" charset="0"/>
              </a:rPr>
              <a:t>.</a:t>
            </a:r>
            <a:r>
              <a:rPr lang="ro-RO" sz="1400" dirty="0">
                <a:latin typeface="Trebuchet MS" panose="020B0603020202020204" pitchFamily="34" charset="0"/>
                <a:cs typeface="Arial" panose="020B0604020202020204" pitchFamily="34" charset="0"/>
              </a:rPr>
              <a:t> </a:t>
            </a:r>
            <a:r>
              <a:rPr lang="ro-RO" sz="1400" b="1" dirty="0">
                <a:solidFill>
                  <a:srgbClr val="00B050"/>
                </a:solidFill>
                <a:latin typeface="Trebuchet MS" panose="020B0603020202020204" pitchFamily="34" charset="0"/>
                <a:cs typeface="Arial" panose="020B0604020202020204" pitchFamily="34" charset="0"/>
              </a:rPr>
              <a:t>Arborii se plantează în anul de cerere pe suprafețe de TA sau PP, </a:t>
            </a:r>
            <a:r>
              <a:rPr lang="ro-RO" sz="1400" dirty="0">
                <a:latin typeface="Trebuchet MS" panose="020B0603020202020204" pitchFamily="34" charset="0"/>
                <a:cs typeface="Arial" panose="020B0604020202020204" pitchFamily="34" charset="0"/>
              </a:rPr>
              <a:t>vor face obiectul verificării GAEC 8 (menținerea elem. de peisaj) în anii ulteriori plantării și sunt eligibili la plată conf. Art. 26 alin 3 lit c din Ordinul MADR </a:t>
            </a:r>
            <a:r>
              <a:rPr lang="ro-RO" sz="1400" dirty="0">
                <a:solidFill>
                  <a:prstClr val="black"/>
                </a:solidFill>
                <a:latin typeface="Trebuchet MS" panose="020B0603020202020204" pitchFamily="34" charset="0"/>
                <a:cs typeface="Arial" panose="020B0604020202020204" pitchFamily="34" charset="0"/>
              </a:rPr>
              <a:t>nr. 106/2024</a:t>
            </a:r>
            <a:r>
              <a:rPr lang="ro-RO" sz="1400" dirty="0">
                <a:latin typeface="Trebuchet MS" panose="020B0603020202020204" pitchFamily="34" charset="0"/>
                <a:cs typeface="Arial" panose="020B0604020202020204" pitchFamily="34" charset="0"/>
              </a:rPr>
              <a:t>. </a:t>
            </a:r>
            <a:r>
              <a:rPr lang="ro-RO" sz="1400" b="1" dirty="0">
                <a:solidFill>
                  <a:srgbClr val="00B050"/>
                </a:solidFill>
                <a:latin typeface="Trebuchet MS" panose="020B0603020202020204" pitchFamily="34" charset="0"/>
              </a:rPr>
              <a:t>Fermierii fac dovada respectării acestei cerințe sub forma unor poze geoetichetate care se depun până la 30 noiembrie. În situația nerespectării acestui termen, APIA va realiza control la fața locului. Nefurnizarea dovezilor până la data de 15 octombrie inclusiv poate conduce la imposibilitatea acordării avansului. Arborii care se plantează trebuie marcați în aplicația AGI-Online.</a:t>
            </a:r>
            <a:endParaRPr lang="ro-RO" sz="1400" b="1" dirty="0">
              <a:solidFill>
                <a:srgbClr val="00B050"/>
              </a:solidFill>
              <a:latin typeface="Trebuchet MS" panose="020B0603020202020204" pitchFamily="34" charset="0"/>
              <a:cs typeface="Arial" panose="020B0604020202020204" pitchFamily="34" charset="0"/>
            </a:endParaRPr>
          </a:p>
          <a:p>
            <a:pPr marL="0" indent="0" algn="just">
              <a:spcBef>
                <a:spcPts val="0"/>
              </a:spcBef>
              <a:buFont typeface="Wingdings 2" panose="05020102010507070707" pitchFamily="18" charset="2"/>
              <a:buNone/>
              <a:defRPr/>
            </a:pPr>
            <a:r>
              <a:rPr lang="en-US" sz="1400" u="sng" dirty="0" err="1">
                <a:latin typeface="Trebuchet MS" panose="020B0603020202020204" pitchFamily="34" charset="0"/>
                <a:cs typeface="Arial" panose="020B0604020202020204" pitchFamily="34" charset="0"/>
              </a:rPr>
              <a:t>În</a:t>
            </a:r>
            <a:r>
              <a:rPr lang="en-US" sz="1400" u="sng" dirty="0">
                <a:latin typeface="Trebuchet MS" panose="020B0603020202020204" pitchFamily="34" charset="0"/>
                <a:cs typeface="Arial" panose="020B0604020202020204" pitchFamily="34" charset="0"/>
              </a:rPr>
              <a:t> </a:t>
            </a:r>
            <a:r>
              <a:rPr lang="en-US" sz="1400" u="sng" dirty="0" err="1">
                <a:latin typeface="Trebuchet MS" panose="020B0603020202020204" pitchFamily="34" charset="0"/>
                <a:cs typeface="Arial" panose="020B0604020202020204" pitchFamily="34" charset="0"/>
              </a:rPr>
              <a:t>cazul</a:t>
            </a:r>
            <a:r>
              <a:rPr lang="en-US" sz="1400" u="sng" dirty="0">
                <a:latin typeface="Trebuchet MS" panose="020B0603020202020204" pitchFamily="34" charset="0"/>
                <a:cs typeface="Arial" panose="020B0604020202020204" pitchFamily="34" charset="0"/>
              </a:rPr>
              <a:t> </a:t>
            </a:r>
            <a:r>
              <a:rPr lang="ro-RO" sz="1400" u="sng" dirty="0">
                <a:latin typeface="Trebuchet MS" panose="020B0603020202020204" pitchFamily="34" charset="0"/>
                <a:cs typeface="Arial" panose="020B0604020202020204" pitchFamily="34" charset="0"/>
              </a:rPr>
              <a:t>exploatațiilor</a:t>
            </a:r>
            <a:r>
              <a:rPr lang="en-US" sz="1400" u="sng" dirty="0">
                <a:latin typeface="Trebuchet MS" panose="020B0603020202020204" pitchFamily="34" charset="0"/>
                <a:cs typeface="Arial" panose="020B0604020202020204" pitchFamily="34" charset="0"/>
              </a:rPr>
              <a:t> care </a:t>
            </a:r>
            <a:r>
              <a:rPr lang="ro-RO" sz="1400" u="sng" dirty="0">
                <a:latin typeface="Trebuchet MS" panose="020B0603020202020204" pitchFamily="34" charset="0"/>
                <a:cs typeface="Arial" panose="020B0604020202020204" pitchFamily="34" charset="0"/>
              </a:rPr>
              <a:t>cuprind</a:t>
            </a:r>
            <a:r>
              <a:rPr lang="en-US" sz="1400" u="sng" dirty="0">
                <a:latin typeface="Trebuchet MS" panose="020B0603020202020204" pitchFamily="34" charset="0"/>
                <a:cs typeface="Arial" panose="020B0604020202020204" pitchFamily="34" charset="0"/>
              </a:rPr>
              <a:t> </a:t>
            </a:r>
            <a:r>
              <a:rPr lang="ro-RO" sz="1400" b="1" i="1" u="sng" dirty="0">
                <a:latin typeface="Trebuchet MS" panose="020B0603020202020204" pitchFamily="34" charset="0"/>
                <a:cs typeface="Arial" panose="020B0604020202020204" pitchFamily="34" charset="0"/>
              </a:rPr>
              <a:t>exclusiv </a:t>
            </a:r>
            <a:r>
              <a:rPr lang="en-US" sz="1400" b="1" i="1" u="sng" dirty="0" err="1">
                <a:latin typeface="Trebuchet MS" panose="020B0603020202020204" pitchFamily="34" charset="0"/>
                <a:cs typeface="Arial" panose="020B0604020202020204" pitchFamily="34" charset="0"/>
              </a:rPr>
              <a:t>suprafeţe</a:t>
            </a:r>
            <a:r>
              <a:rPr lang="en-US" sz="1400" b="1" i="1" u="sng" dirty="0">
                <a:latin typeface="Trebuchet MS" panose="020B0603020202020204" pitchFamily="34" charset="0"/>
                <a:cs typeface="Arial" panose="020B0604020202020204" pitchFamily="34" charset="0"/>
              </a:rPr>
              <a:t> de </a:t>
            </a:r>
            <a:r>
              <a:rPr lang="ro-RO" sz="1400" b="1" i="1" u="sng" dirty="0">
                <a:latin typeface="Trebuchet MS" panose="020B0603020202020204" pitchFamily="34" charset="0"/>
                <a:cs typeface="Arial" panose="020B0604020202020204" pitchFamily="34" charset="0"/>
              </a:rPr>
              <a:t>PP </a:t>
            </a:r>
            <a:r>
              <a:rPr lang="en-US" sz="1400" u="sng" dirty="0">
                <a:latin typeface="Trebuchet MS" panose="020B0603020202020204" pitchFamily="34" charset="0"/>
                <a:cs typeface="Arial" panose="020B0604020202020204" pitchFamily="34" charset="0"/>
              </a:rPr>
              <a:t>se </a:t>
            </a:r>
            <a:r>
              <a:rPr lang="ro-RO" sz="1400" u="sng" dirty="0">
                <a:latin typeface="Trebuchet MS" panose="020B0603020202020204" pitchFamily="34" charset="0"/>
                <a:cs typeface="Arial" panose="020B0604020202020204" pitchFamily="34" charset="0"/>
              </a:rPr>
              <a:t>poate alege </a:t>
            </a:r>
            <a:r>
              <a:rPr lang="ro-RO" sz="1400" b="1" i="1" u="sng" dirty="0">
                <a:latin typeface="Trebuchet MS" panose="020B0603020202020204" pitchFamily="34" charset="0"/>
                <a:cs typeface="Arial" panose="020B0604020202020204" pitchFamily="34" charset="0"/>
              </a:rPr>
              <a:t>doar</a:t>
            </a:r>
            <a:r>
              <a:rPr lang="ro-RO" sz="1400" u="sng" dirty="0">
                <a:latin typeface="Trebuchet MS" panose="020B0603020202020204" pitchFamily="34" charset="0"/>
                <a:cs typeface="Arial" panose="020B0604020202020204" pitchFamily="34" charset="0"/>
              </a:rPr>
              <a:t> această</a:t>
            </a:r>
            <a:r>
              <a:rPr lang="en-US" sz="1400" u="sng" dirty="0">
                <a:latin typeface="Trebuchet MS" panose="020B0603020202020204" pitchFamily="34" charset="0"/>
                <a:cs typeface="Arial" panose="020B0604020202020204" pitchFamily="34" charset="0"/>
              </a:rPr>
              <a:t> </a:t>
            </a:r>
            <a:r>
              <a:rPr lang="en-US" sz="1400" u="sng" dirty="0" err="1">
                <a:latin typeface="Trebuchet MS" panose="020B0603020202020204" pitchFamily="34" charset="0"/>
                <a:cs typeface="Arial" panose="020B0604020202020204" pitchFamily="34" charset="0"/>
              </a:rPr>
              <a:t>cerinţ</a:t>
            </a:r>
            <a:r>
              <a:rPr lang="ro-RO" sz="1400" u="sng" dirty="0">
                <a:latin typeface="Trebuchet MS" panose="020B0603020202020204" pitchFamily="34" charset="0"/>
                <a:cs typeface="Arial" panose="020B0604020202020204" pitchFamily="34" charset="0"/>
              </a:rPr>
              <a:t>ă. </a:t>
            </a:r>
          </a:p>
          <a:p>
            <a:pPr marL="0" indent="0" algn="just">
              <a:spcBef>
                <a:spcPts val="0"/>
              </a:spcBef>
              <a:buFont typeface="Wingdings 2" panose="05020102010507070707" pitchFamily="18" charset="2"/>
              <a:buNone/>
              <a:defRPr/>
            </a:pPr>
            <a:endParaRPr lang="ro-RO" sz="1400" b="1" dirty="0">
              <a:latin typeface="Trebuchet MS" panose="020B0603020202020204" pitchFamily="34" charset="0"/>
              <a:cs typeface="Arial" panose="020B0604020202020204" pitchFamily="34" charset="0"/>
            </a:endParaRPr>
          </a:p>
          <a:p>
            <a:pPr marL="0" indent="0" algn="just">
              <a:spcBef>
                <a:spcPts val="0"/>
              </a:spcBef>
              <a:buFont typeface="Wingdings 2" panose="05020102010507070707" pitchFamily="18" charset="2"/>
              <a:buNone/>
              <a:defRPr/>
            </a:pPr>
            <a:r>
              <a:rPr lang="en-US" sz="1400" b="1" dirty="0">
                <a:latin typeface="Trebuchet MS" panose="020B0603020202020204" pitchFamily="34" charset="0"/>
                <a:cs typeface="Arial" panose="020B0604020202020204" pitchFamily="34" charset="0"/>
              </a:rPr>
              <a:t>2</a:t>
            </a:r>
            <a:r>
              <a:rPr lang="en-US" sz="1400" dirty="0">
                <a:latin typeface="Trebuchet MS" panose="020B0603020202020204" pitchFamily="34" charset="0"/>
                <a:cs typeface="Arial" panose="020B0604020202020204" pitchFamily="34" charset="0"/>
              </a:rPr>
              <a:t>. </a:t>
            </a:r>
            <a:r>
              <a:rPr lang="ro-RO" sz="1400" dirty="0">
                <a:latin typeface="Trebuchet MS" panose="020B0603020202020204" pitchFamily="34" charset="0"/>
                <a:cs typeface="Arial" panose="020B0604020202020204" pitchFamily="34" charset="0"/>
              </a:rPr>
              <a:t>Acoperirea </a:t>
            </a:r>
            <a:r>
              <a:rPr lang="en-US" sz="1400" dirty="0" err="1">
                <a:latin typeface="Trebuchet MS" panose="020B0603020202020204" pitchFamily="34" charset="0"/>
                <a:cs typeface="Arial" panose="020B0604020202020204" pitchFamily="34" charset="0"/>
              </a:rPr>
              <a:t>terenul</a:t>
            </a:r>
            <a:r>
              <a:rPr lang="ro-RO" sz="1400" dirty="0">
                <a:latin typeface="Trebuchet MS" panose="020B0603020202020204" pitchFamily="34" charset="0"/>
                <a:cs typeface="Arial" panose="020B0604020202020204" pitchFamily="34" charset="0"/>
              </a:rPr>
              <a:t>ui</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în</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perioada</a:t>
            </a:r>
            <a:r>
              <a:rPr lang="en-US" sz="1400" dirty="0">
                <a:latin typeface="Trebuchet MS" panose="020B0603020202020204" pitchFamily="34" charset="0"/>
                <a:cs typeface="Arial" panose="020B0604020202020204" pitchFamily="34" charset="0"/>
              </a:rPr>
              <a:t> 15 iunie-15 </a:t>
            </a:r>
            <a:r>
              <a:rPr lang="en-US" sz="1400" dirty="0" err="1">
                <a:latin typeface="Trebuchet MS" panose="020B0603020202020204" pitchFamily="34" charset="0"/>
                <a:cs typeface="Arial" panose="020B0604020202020204" pitchFamily="34" charset="0"/>
              </a:rPr>
              <a:t>octombrie</a:t>
            </a:r>
            <a:r>
              <a:rPr lang="ro-RO" sz="1400" dirty="0">
                <a:latin typeface="Trebuchet MS" panose="020B0603020202020204" pitchFamily="34" charset="0"/>
                <a:cs typeface="Arial" panose="020B0604020202020204" pitchFamily="34" charset="0"/>
              </a:rPr>
              <a:t> astfel: </a:t>
            </a:r>
          </a:p>
          <a:p>
            <a:pPr algn="just">
              <a:spcBef>
                <a:spcPts val="0"/>
              </a:spcBef>
              <a:buFontTx/>
              <a:buChar char="-"/>
              <a:defRPr/>
            </a:pPr>
            <a:r>
              <a:rPr lang="ro-RO" sz="1400" dirty="0">
                <a:latin typeface="Trebuchet MS" panose="020B0603020202020204" pitchFamily="34" charset="0"/>
                <a:cs typeface="Arial" panose="020B0604020202020204" pitchFamily="34" charset="0"/>
              </a:rPr>
              <a:t>î</a:t>
            </a:r>
            <a:r>
              <a:rPr lang="en-US" sz="1400" dirty="0">
                <a:latin typeface="Trebuchet MS" panose="020B0603020202020204" pitchFamily="34" charset="0"/>
                <a:cs typeface="Arial" panose="020B0604020202020204" pitchFamily="34" charset="0"/>
              </a:rPr>
              <a:t>n</a:t>
            </a:r>
            <a:r>
              <a:rPr lang="ro-RO" sz="1400" dirty="0">
                <a:latin typeface="Trebuchet MS" panose="020B0603020202020204" pitchFamily="34" charset="0"/>
                <a:cs typeface="Arial" panose="020B0604020202020204" pitchFamily="34" charset="0"/>
              </a:rPr>
              <a:t> cazul TA, în</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proporţie</a:t>
            </a:r>
            <a:r>
              <a:rPr lang="en-US" sz="1400" dirty="0">
                <a:latin typeface="Trebuchet MS" panose="020B0603020202020204" pitchFamily="34" charset="0"/>
                <a:cs typeface="Arial" panose="020B0604020202020204" pitchFamily="34" charset="0"/>
              </a:rPr>
              <a:t> de </a:t>
            </a:r>
            <a:r>
              <a:rPr lang="en-US" sz="1400" dirty="0" err="1">
                <a:latin typeface="Trebuchet MS" panose="020B0603020202020204" pitchFamily="34" charset="0"/>
                <a:cs typeface="Arial" panose="020B0604020202020204" pitchFamily="34" charset="0"/>
              </a:rPr>
              <a:t>cel</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puţin</a:t>
            </a:r>
            <a:r>
              <a:rPr lang="en-US" sz="1400" dirty="0">
                <a:latin typeface="Trebuchet MS" panose="020B0603020202020204" pitchFamily="34" charset="0"/>
                <a:cs typeface="Arial" panose="020B0604020202020204" pitchFamily="34" charset="0"/>
              </a:rPr>
              <a:t> 85% din </a:t>
            </a:r>
            <a:r>
              <a:rPr lang="ro-RO" sz="1400" dirty="0">
                <a:latin typeface="Trebuchet MS" panose="020B0603020202020204" pitchFamily="34" charset="0"/>
                <a:cs typeface="Arial" panose="020B0604020202020204" pitchFamily="34" charset="0"/>
              </a:rPr>
              <a:t>supr</a:t>
            </a:r>
            <a:r>
              <a:rPr lang="en-US" sz="1400" dirty="0" err="1">
                <a:latin typeface="Trebuchet MS" panose="020B0603020202020204" pitchFamily="34" charset="0"/>
                <a:cs typeface="Arial" panose="020B0604020202020204" pitchFamily="34" charset="0"/>
              </a:rPr>
              <a:t>afaţa</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arabilă</a:t>
            </a:r>
            <a:r>
              <a:rPr lang="en-US" sz="1400" dirty="0">
                <a:latin typeface="Trebuchet MS" panose="020B0603020202020204" pitchFamily="34" charset="0"/>
                <a:cs typeface="Arial" panose="020B0604020202020204" pitchFamily="34" charset="0"/>
              </a:rPr>
              <a:t> a </a:t>
            </a:r>
            <a:r>
              <a:rPr lang="en-US" sz="1400" dirty="0" err="1">
                <a:latin typeface="Trebuchet MS" panose="020B0603020202020204" pitchFamily="34" charset="0"/>
                <a:cs typeface="Arial" panose="020B0604020202020204" pitchFamily="34" charset="0"/>
              </a:rPr>
              <a:t>exploataţiei</a:t>
            </a:r>
            <a:r>
              <a:rPr lang="ro-RO" sz="1400" dirty="0">
                <a:latin typeface="Trebuchet MS" panose="020B0603020202020204" pitchFamily="34" charset="0"/>
                <a:cs typeface="Arial" panose="020B0604020202020204" pitchFamily="34" charset="0"/>
              </a:rPr>
              <a:t> cu culturi agricole aflate în vegetaţie sau cu miriştea şi resturile vegetale rămase după recoltare sau culturi secundare sau culturi de acoperire verzi sau culturi de toamnă nou-înfiinţate, după recoltarea culturii principale;</a:t>
            </a:r>
          </a:p>
          <a:p>
            <a:pPr algn="just">
              <a:spcBef>
                <a:spcPts val="0"/>
              </a:spcBef>
              <a:buFontTx/>
              <a:buChar char="-"/>
              <a:defRPr/>
            </a:pPr>
            <a:r>
              <a:rPr lang="ro-RO" sz="1400" dirty="0">
                <a:latin typeface="Trebuchet MS" panose="020B0603020202020204" pitchFamily="34" charset="0"/>
                <a:cs typeface="Arial" panose="020B0604020202020204" pitchFamily="34" charset="0"/>
              </a:rPr>
              <a:t>î</a:t>
            </a:r>
            <a:r>
              <a:rPr lang="en-US" sz="1400" dirty="0">
                <a:latin typeface="Trebuchet MS" panose="020B0603020202020204" pitchFamily="34" charset="0"/>
                <a:cs typeface="Arial" panose="020B0604020202020204" pitchFamily="34" charset="0"/>
              </a:rPr>
              <a:t>n </a:t>
            </a:r>
            <a:r>
              <a:rPr lang="en-US" sz="1400" dirty="0" err="1">
                <a:latin typeface="Trebuchet MS" panose="020B0603020202020204" pitchFamily="34" charset="0"/>
                <a:cs typeface="Arial" panose="020B0604020202020204" pitchFamily="34" charset="0"/>
              </a:rPr>
              <a:t>cazul</a:t>
            </a:r>
            <a:r>
              <a:rPr lang="en-US" sz="1400" dirty="0">
                <a:latin typeface="Trebuchet MS" panose="020B0603020202020204" pitchFamily="34" charset="0"/>
                <a:cs typeface="Arial" panose="020B0604020202020204" pitchFamily="34" charset="0"/>
              </a:rPr>
              <a:t> </a:t>
            </a:r>
            <a:r>
              <a:rPr lang="ro-RO" sz="1400" b="1" dirty="0">
                <a:solidFill>
                  <a:srgbClr val="00B050"/>
                </a:solidFill>
                <a:latin typeface="Trebuchet MS" panose="020B0603020202020204" pitchFamily="34" charset="0"/>
                <a:cs typeface="Arial" panose="020B0604020202020204" pitchFamily="34" charset="0"/>
              </a:rPr>
              <a:t>CP eligibile PD-05</a:t>
            </a:r>
            <a:r>
              <a:rPr lang="en-US" sz="1400" dirty="0">
                <a:latin typeface="Trebuchet MS" panose="020B0603020202020204" pitchFamily="34" charset="0"/>
                <a:cs typeface="Arial" panose="020B0604020202020204" pitchFamily="34" charset="0"/>
              </a:rPr>
              <a:t>, </a:t>
            </a:r>
            <a:r>
              <a:rPr lang="ro-RO" sz="1400" b="1" dirty="0">
                <a:solidFill>
                  <a:srgbClr val="00B050"/>
                </a:solidFill>
                <a:latin typeface="Trebuchet MS" panose="020B0603020202020204" pitchFamily="34" charset="0"/>
                <a:cs typeface="Arial" panose="020B0604020202020204" pitchFamily="34" charset="0"/>
              </a:rPr>
              <a:t>toate</a:t>
            </a:r>
            <a:r>
              <a:rPr lang="ro-RO" sz="1400" dirty="0">
                <a:latin typeface="Trebuchet MS" panose="020B0603020202020204" pitchFamily="34" charset="0"/>
                <a:cs typeface="Arial" panose="020B0604020202020204" pitchFamily="34" charset="0"/>
              </a:rPr>
              <a:t> </a:t>
            </a:r>
            <a:r>
              <a:rPr lang="ro-RO" sz="1400" b="1" dirty="0">
                <a:solidFill>
                  <a:srgbClr val="00B050"/>
                </a:solidFill>
                <a:latin typeface="Trebuchet MS" panose="020B0603020202020204" pitchFamily="34" charset="0"/>
                <a:cs typeface="Arial" panose="020B0604020202020204" pitchFamily="34" charset="0"/>
              </a:rPr>
              <a:t>intervalele dintre rânduri </a:t>
            </a:r>
            <a:r>
              <a:rPr lang="en-US" sz="1400" dirty="0">
                <a:latin typeface="Trebuchet MS" panose="020B0603020202020204" pitchFamily="34" charset="0"/>
                <a:cs typeface="Arial" panose="020B0604020202020204" pitchFamily="34" charset="0"/>
              </a:rPr>
              <a:t>cu</a:t>
            </a:r>
            <a:r>
              <a:rPr lang="ro-RO" sz="1400" dirty="0">
                <a:latin typeface="Trebuchet MS" panose="020B0603020202020204" pitchFamily="34" charset="0"/>
                <a:cs typeface="Arial" panose="020B0604020202020204" pitchFamily="34" charset="0"/>
              </a:rPr>
              <a:t>:</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fâşii</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înierbate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între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rânduri</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mulci</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sau</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resturi</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vegetale</a:t>
            </a:r>
            <a:r>
              <a:rPr lang="en-US" sz="1400" dirty="0">
                <a:latin typeface="Trebuchet MS" panose="020B0603020202020204" pitchFamily="34" charset="0"/>
                <a:cs typeface="Arial" panose="020B0604020202020204" pitchFamily="34" charset="0"/>
              </a:rPr>
              <a:t>.</a:t>
            </a:r>
            <a:r>
              <a:rPr lang="ro-RO" sz="1400" dirty="0">
                <a:latin typeface="Trebuchet MS" panose="020B0603020202020204" pitchFamily="34" charset="0"/>
                <a:cs typeface="Arial" panose="020B0604020202020204" pitchFamily="34" charset="0"/>
              </a:rPr>
              <a:t> </a:t>
            </a:r>
          </a:p>
          <a:p>
            <a:pPr marL="0" indent="0" algn="just">
              <a:spcBef>
                <a:spcPts val="0"/>
              </a:spcBef>
              <a:buNone/>
              <a:defRPr/>
            </a:pPr>
            <a:endParaRPr lang="ro-RO" sz="1400" b="1" dirty="0">
              <a:latin typeface="Trebuchet MS" panose="020B0603020202020204" pitchFamily="34" charset="0"/>
            </a:endParaRPr>
          </a:p>
          <a:p>
            <a:pPr marL="0" indent="0" algn="just">
              <a:spcBef>
                <a:spcPts val="0"/>
              </a:spcBef>
              <a:buFont typeface="Wingdings 2" panose="05020102010507070707" pitchFamily="18" charset="2"/>
              <a:buNone/>
              <a:defRPr/>
            </a:pPr>
            <a:endParaRPr lang="ro-RO" sz="1400" dirty="0">
              <a:latin typeface="Trebuchet MS" panose="020B0603020202020204" pitchFamily="34" charset="0"/>
              <a:cs typeface="Arial" panose="020B0604020202020204" pitchFamily="34" charset="0"/>
            </a:endParaRPr>
          </a:p>
        </p:txBody>
      </p:sp>
    </p:spTree>
    <p:extLst>
      <p:ext uri="{BB962C8B-B14F-4D97-AF65-F5344CB8AC3E}">
        <p14:creationId xmlns:p14="http://schemas.microsoft.com/office/powerpoint/2010/main" val="10845513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879DDECA-A412-4DE7-BDD4-F49A68EFCAAF}"/>
              </a:ext>
            </a:extLst>
          </p:cNvPr>
          <p:cNvSpPr>
            <a:spLocks noGrp="1"/>
          </p:cNvSpPr>
          <p:nvPr>
            <p:ph type="title"/>
          </p:nvPr>
        </p:nvSpPr>
        <p:spPr>
          <a:xfrm>
            <a:off x="1084083" y="762000"/>
            <a:ext cx="7772400" cy="563562"/>
          </a:xfrm>
        </p:spPr>
        <p:txBody>
          <a:bodyPr/>
          <a:lstStyle/>
          <a:p>
            <a:pPr algn="ctr"/>
            <a:r>
              <a:rPr lang="ro-RO" altLang="en-US" sz="1600" b="1" dirty="0">
                <a:solidFill>
                  <a:schemeClr val="tx1"/>
                </a:solidFill>
                <a:latin typeface="Trebuchet MS" panose="020B0603020202020204" pitchFamily="34" charset="0"/>
                <a:cs typeface="Arial" panose="020B0604020202020204" pitchFamily="34" charset="0"/>
              </a:rPr>
              <a:t>PD-0</a:t>
            </a:r>
            <a:r>
              <a:rPr lang="en-US" altLang="en-US" sz="1600" b="1" dirty="0">
                <a:solidFill>
                  <a:schemeClr val="tx1"/>
                </a:solidFill>
                <a:latin typeface="Trebuchet MS" panose="020B0603020202020204" pitchFamily="34" charset="0"/>
                <a:cs typeface="Arial" panose="020B0604020202020204" pitchFamily="34" charset="0"/>
              </a:rPr>
              <a:t>5</a:t>
            </a:r>
            <a:r>
              <a:rPr lang="ro-RO" altLang="en-US" sz="1600" b="1" dirty="0">
                <a:solidFill>
                  <a:schemeClr val="tx1"/>
                </a:solidFill>
                <a:latin typeface="Trebuchet MS" panose="020B0603020202020204" pitchFamily="34" charset="0"/>
                <a:cs typeface="Arial" panose="020B0604020202020204" pitchFamily="34" charset="0"/>
              </a:rPr>
              <a:t> - </a:t>
            </a:r>
            <a:r>
              <a:rPr lang="vi-VN" altLang="en-US" sz="1600" b="1" dirty="0">
                <a:solidFill>
                  <a:schemeClr val="tx1"/>
                </a:solidFill>
                <a:latin typeface="Arial" panose="020B0604020202020204" pitchFamily="34" charset="0"/>
                <a:cs typeface="Arial" panose="020B0604020202020204" pitchFamily="34" charset="0"/>
              </a:rPr>
              <a:t>Practicarea unei agriculturi prietenoase cu mediul în fermele mici, respectiv gospodăriile tradiționale </a:t>
            </a:r>
            <a:endParaRPr lang="en-US" altLang="en-US" sz="1600" dirty="0">
              <a:solidFill>
                <a:schemeClr val="tx1"/>
              </a:solidFill>
              <a:latin typeface="Trebuchet MS" panose="020B0603020202020204" pitchFamily="34" charset="0"/>
            </a:endParaRPr>
          </a:p>
        </p:txBody>
      </p:sp>
      <p:sp>
        <p:nvSpPr>
          <p:cNvPr id="4" name="Content Placeholder 3">
            <a:extLst>
              <a:ext uri="{FF2B5EF4-FFF2-40B4-BE49-F238E27FC236}">
                <a16:creationId xmlns:a16="http://schemas.microsoft.com/office/drawing/2014/main" id="{9FD8DDC7-3D1A-40B3-B117-C889112B4037}"/>
              </a:ext>
            </a:extLst>
          </p:cNvPr>
          <p:cNvSpPr>
            <a:spLocks noGrp="1"/>
          </p:cNvSpPr>
          <p:nvPr>
            <p:ph sz="quarter" idx="1"/>
          </p:nvPr>
        </p:nvSpPr>
        <p:spPr>
          <a:xfrm>
            <a:off x="644950" y="1325562"/>
            <a:ext cx="8211533" cy="1951038"/>
          </a:xfrm>
        </p:spPr>
        <p:txBody>
          <a:bodyPr/>
          <a:lstStyle/>
          <a:p>
            <a:pPr marL="0" indent="0" algn="just">
              <a:spcBef>
                <a:spcPts val="0"/>
              </a:spcBef>
              <a:buNone/>
              <a:defRPr/>
            </a:pPr>
            <a:r>
              <a:rPr lang="ro-RO" sz="1400" b="1" u="sng" dirty="0">
                <a:latin typeface="Trebuchet MS" panose="020B0603020202020204" pitchFamily="34" charset="0"/>
                <a:cs typeface="Times New Roman" panose="02020603050405020304" pitchFamily="18" charset="0"/>
              </a:rPr>
              <a:t>Completarea automată a secţiunii II.C din cererea de plată</a:t>
            </a:r>
            <a:endParaRPr lang="en-US" sz="1400" b="1" u="sng" dirty="0">
              <a:latin typeface="Trebuchet MS" panose="020B0603020202020204" pitchFamily="34" charset="0"/>
              <a:cs typeface="Times New Roman" panose="02020603050405020304" pitchFamily="18" charset="0"/>
            </a:endParaRPr>
          </a:p>
          <a:p>
            <a:pPr marL="0" indent="0" algn="just">
              <a:spcBef>
                <a:spcPts val="0"/>
              </a:spcBef>
              <a:buNone/>
              <a:defRPr/>
            </a:pPr>
            <a:endParaRPr lang="ro-RO" sz="1400" b="1" dirty="0">
              <a:latin typeface="Trebuchet MS" panose="020B0603020202020204" pitchFamily="34" charset="0"/>
            </a:endParaRPr>
          </a:p>
          <a:p>
            <a:pPr marL="0" indent="0" algn="just">
              <a:spcBef>
                <a:spcPts val="0"/>
              </a:spcBef>
              <a:buNone/>
              <a:defRPr/>
            </a:pPr>
            <a:r>
              <a:rPr lang="en-US" sz="1200" b="1" dirty="0" err="1">
                <a:latin typeface="Trebuchet MS" panose="020B0603020202020204" pitchFamily="34" charset="0"/>
              </a:rPr>
              <a:t>În</a:t>
            </a:r>
            <a:r>
              <a:rPr lang="en-US" sz="1200" b="1" dirty="0">
                <a:latin typeface="Trebuchet MS" panose="020B0603020202020204" pitchFamily="34" charset="0"/>
              </a:rPr>
              <a:t> </a:t>
            </a:r>
            <a:r>
              <a:rPr lang="en-US" sz="1200" b="1" dirty="0" err="1">
                <a:latin typeface="Trebuchet MS" panose="020B0603020202020204" pitchFamily="34" charset="0"/>
              </a:rPr>
              <a:t>aplicaţia</a:t>
            </a:r>
            <a:r>
              <a:rPr lang="en-US" sz="1200" b="1" dirty="0">
                <a:latin typeface="Trebuchet MS" panose="020B0603020202020204" pitchFamily="34" charset="0"/>
              </a:rPr>
              <a:t> AGI-Online</a:t>
            </a:r>
            <a:r>
              <a:rPr lang="en-US" sz="1200" dirty="0">
                <a:latin typeface="Trebuchet MS" panose="020B0603020202020204" pitchFamily="34" charset="0"/>
              </a:rPr>
              <a:t>, la </a:t>
            </a:r>
            <a:r>
              <a:rPr lang="en-US" sz="1200" dirty="0" err="1">
                <a:latin typeface="Trebuchet MS" panose="020B0603020202020204" pitchFamily="34" charset="0"/>
              </a:rPr>
              <a:t>accesarea</a:t>
            </a:r>
            <a:r>
              <a:rPr lang="en-US" sz="1200" dirty="0">
                <a:latin typeface="Trebuchet MS" panose="020B0603020202020204" pitchFamily="34" charset="0"/>
              </a:rPr>
              <a:t> eco-</a:t>
            </a:r>
            <a:r>
              <a:rPr lang="en-US" sz="1200" dirty="0" err="1">
                <a:latin typeface="Trebuchet MS" panose="020B0603020202020204" pitchFamily="34" charset="0"/>
              </a:rPr>
              <a:t>schemei</a:t>
            </a:r>
            <a:r>
              <a:rPr lang="en-US" sz="1200" dirty="0">
                <a:latin typeface="Trebuchet MS" panose="020B0603020202020204" pitchFamily="34" charset="0"/>
              </a:rPr>
              <a:t> PD-05, </a:t>
            </a:r>
            <a:r>
              <a:rPr lang="en-US" sz="1200" b="1" dirty="0" err="1">
                <a:latin typeface="Trebuchet MS" panose="020B0603020202020204" pitchFamily="34" charset="0"/>
              </a:rPr>
              <a:t>dacă</a:t>
            </a:r>
            <a:r>
              <a:rPr lang="en-US" sz="1200" b="1" dirty="0">
                <a:latin typeface="Trebuchet MS" panose="020B0603020202020204" pitchFamily="34" charset="0"/>
              </a:rPr>
              <a:t> </a:t>
            </a:r>
            <a:r>
              <a:rPr lang="en-US" sz="1200" b="1" dirty="0" err="1">
                <a:latin typeface="Trebuchet MS" panose="020B0603020202020204" pitchFamily="34" charset="0"/>
              </a:rPr>
              <a:t>fermierul</a:t>
            </a:r>
            <a:r>
              <a:rPr lang="en-US" sz="1200" b="1" dirty="0">
                <a:latin typeface="Trebuchet MS" panose="020B0603020202020204" pitchFamily="34" charset="0"/>
              </a:rPr>
              <a:t> </a:t>
            </a:r>
            <a:r>
              <a:rPr lang="en-US" sz="1200" b="1" dirty="0" err="1">
                <a:latin typeface="Trebuchet MS" panose="020B0603020202020204" pitchFamily="34" charset="0"/>
              </a:rPr>
              <a:t>exploatează</a:t>
            </a:r>
            <a:r>
              <a:rPr lang="en-US" sz="1200" b="1" dirty="0">
                <a:latin typeface="Trebuchet MS" panose="020B0603020202020204" pitchFamily="34" charset="0"/>
              </a:rPr>
              <a:t> </a:t>
            </a:r>
            <a:r>
              <a:rPr lang="en-US" sz="1200" b="1" dirty="0" err="1">
                <a:latin typeface="Trebuchet MS" panose="020B0603020202020204" pitchFamily="34" charset="0"/>
              </a:rPr>
              <a:t>teren</a:t>
            </a:r>
            <a:r>
              <a:rPr lang="en-US" sz="1200" b="1" dirty="0">
                <a:latin typeface="Trebuchet MS" panose="020B0603020202020204" pitchFamily="34" charset="0"/>
              </a:rPr>
              <a:t> </a:t>
            </a:r>
            <a:r>
              <a:rPr lang="en-US" sz="1200" b="1" dirty="0" err="1">
                <a:latin typeface="Trebuchet MS" panose="020B0603020202020204" pitchFamily="34" charset="0"/>
              </a:rPr>
              <a:t>arabil</a:t>
            </a:r>
            <a:r>
              <a:rPr lang="en-US" sz="1200" dirty="0">
                <a:latin typeface="Trebuchet MS" panose="020B0603020202020204" pitchFamily="34" charset="0"/>
              </a:rPr>
              <a:t>, se </a:t>
            </a:r>
            <a:r>
              <a:rPr lang="en-US" sz="1200" dirty="0" err="1">
                <a:latin typeface="Trebuchet MS" panose="020B0603020202020204" pitchFamily="34" charset="0"/>
              </a:rPr>
              <a:t>va</a:t>
            </a:r>
            <a:r>
              <a:rPr lang="en-US" sz="1200" dirty="0">
                <a:latin typeface="Trebuchet MS" panose="020B0603020202020204" pitchFamily="34" charset="0"/>
              </a:rPr>
              <a:t> </a:t>
            </a:r>
            <a:r>
              <a:rPr lang="en-US" sz="1200" dirty="0" err="1">
                <a:latin typeface="Trebuchet MS" panose="020B0603020202020204" pitchFamily="34" charset="0"/>
              </a:rPr>
              <a:t>afișa</a:t>
            </a:r>
            <a:r>
              <a:rPr lang="en-US" sz="1200" dirty="0">
                <a:latin typeface="Trebuchet MS" panose="020B0603020202020204" pitchFamily="34" charset="0"/>
              </a:rPr>
              <a:t> </a:t>
            </a:r>
            <a:r>
              <a:rPr lang="en-US" sz="1200" b="1" i="1" dirty="0" err="1">
                <a:latin typeface="Trebuchet MS" panose="020B0603020202020204" pitchFamily="34" charset="0"/>
              </a:rPr>
              <a:t>formularul</a:t>
            </a:r>
            <a:r>
              <a:rPr lang="en-US" sz="1200" b="1" i="1" dirty="0">
                <a:latin typeface="Trebuchet MS" panose="020B0603020202020204" pitchFamily="34" charset="0"/>
              </a:rPr>
              <a:t> II.C Eco-schema PD-05- </a:t>
            </a:r>
            <a:r>
              <a:rPr lang="en-US" sz="1200" b="1" i="1" dirty="0" err="1">
                <a:latin typeface="Trebuchet MS" panose="020B0603020202020204" pitchFamily="34" charset="0"/>
              </a:rPr>
              <a:t>Practicarea</a:t>
            </a:r>
            <a:r>
              <a:rPr lang="en-US" sz="1200" b="1" i="1" dirty="0">
                <a:latin typeface="Trebuchet MS" panose="020B0603020202020204" pitchFamily="34" charset="0"/>
              </a:rPr>
              <a:t> </a:t>
            </a:r>
            <a:r>
              <a:rPr lang="en-US" sz="1200" b="1" i="1" dirty="0" err="1">
                <a:latin typeface="Trebuchet MS" panose="020B0603020202020204" pitchFamily="34" charset="0"/>
              </a:rPr>
              <a:t>unei</a:t>
            </a:r>
            <a:r>
              <a:rPr lang="en-US" sz="1200" b="1" i="1" dirty="0">
                <a:latin typeface="Trebuchet MS" panose="020B0603020202020204" pitchFamily="34" charset="0"/>
              </a:rPr>
              <a:t> </a:t>
            </a:r>
            <a:r>
              <a:rPr lang="en-US" sz="1200" b="1" i="1" dirty="0" err="1">
                <a:latin typeface="Trebuchet MS" panose="020B0603020202020204" pitchFamily="34" charset="0"/>
              </a:rPr>
              <a:t>agriculturi</a:t>
            </a:r>
            <a:r>
              <a:rPr lang="en-US" sz="1200" b="1" i="1" dirty="0">
                <a:latin typeface="Trebuchet MS" panose="020B0603020202020204" pitchFamily="34" charset="0"/>
              </a:rPr>
              <a:t> </a:t>
            </a:r>
            <a:r>
              <a:rPr lang="en-US" sz="1200" b="1" i="1" dirty="0" err="1">
                <a:latin typeface="Trebuchet MS" panose="020B0603020202020204" pitchFamily="34" charset="0"/>
              </a:rPr>
              <a:t>prietenoase</a:t>
            </a:r>
            <a:r>
              <a:rPr lang="en-US" sz="1200" b="1" i="1" dirty="0">
                <a:latin typeface="Trebuchet MS" panose="020B0603020202020204" pitchFamily="34" charset="0"/>
              </a:rPr>
              <a:t> cu </a:t>
            </a:r>
            <a:r>
              <a:rPr lang="en-US" sz="1200" b="1" i="1" dirty="0" err="1">
                <a:latin typeface="Trebuchet MS" panose="020B0603020202020204" pitchFamily="34" charset="0"/>
              </a:rPr>
              <a:t>mediul</a:t>
            </a:r>
            <a:r>
              <a:rPr lang="en-US" sz="1200" b="1" i="1" dirty="0">
                <a:latin typeface="Trebuchet MS" panose="020B0603020202020204" pitchFamily="34" charset="0"/>
              </a:rPr>
              <a:t> </a:t>
            </a:r>
            <a:r>
              <a:rPr lang="en-US" sz="1200" b="1" i="1" dirty="0" err="1">
                <a:latin typeface="Trebuchet MS" panose="020B0603020202020204" pitchFamily="34" charset="0"/>
              </a:rPr>
              <a:t>în</a:t>
            </a:r>
            <a:r>
              <a:rPr lang="en-US" sz="1200" b="1" i="1" dirty="0">
                <a:latin typeface="Trebuchet MS" panose="020B0603020202020204" pitchFamily="34" charset="0"/>
              </a:rPr>
              <a:t> </a:t>
            </a:r>
            <a:r>
              <a:rPr lang="en-US" sz="1200" b="1" i="1" dirty="0" err="1">
                <a:latin typeface="Trebuchet MS" panose="020B0603020202020204" pitchFamily="34" charset="0"/>
              </a:rPr>
              <a:t>fermele</a:t>
            </a:r>
            <a:r>
              <a:rPr lang="en-US" sz="1200" b="1" i="1" dirty="0">
                <a:latin typeface="Trebuchet MS" panose="020B0603020202020204" pitchFamily="34" charset="0"/>
              </a:rPr>
              <a:t> </a:t>
            </a:r>
            <a:r>
              <a:rPr lang="en-US" sz="1200" b="1" i="1" dirty="0" err="1">
                <a:latin typeface="Trebuchet MS" panose="020B0603020202020204" pitchFamily="34" charset="0"/>
              </a:rPr>
              <a:t>mici</a:t>
            </a:r>
            <a:r>
              <a:rPr lang="en-US" sz="1200" b="1" i="1" dirty="0">
                <a:latin typeface="Trebuchet MS" panose="020B0603020202020204" pitchFamily="34" charset="0"/>
              </a:rPr>
              <a:t> (</a:t>
            </a:r>
            <a:r>
              <a:rPr lang="en-US" sz="1200" b="1" i="1" dirty="0" err="1">
                <a:latin typeface="Trebuchet MS" panose="020B0603020202020204" pitchFamily="34" charset="0"/>
              </a:rPr>
              <a:t>gospodăriile</a:t>
            </a:r>
            <a:r>
              <a:rPr lang="en-US" sz="1200" b="1" i="1" dirty="0">
                <a:latin typeface="Trebuchet MS" panose="020B0603020202020204" pitchFamily="34" charset="0"/>
              </a:rPr>
              <a:t> </a:t>
            </a:r>
            <a:r>
              <a:rPr lang="en-US" sz="1200" b="1" i="1" dirty="0" err="1">
                <a:latin typeface="Trebuchet MS" panose="020B0603020202020204" pitchFamily="34" charset="0"/>
              </a:rPr>
              <a:t>tradiționale</a:t>
            </a:r>
            <a:r>
              <a:rPr lang="en-US" sz="1200" b="1" i="1" dirty="0">
                <a:latin typeface="Trebuchet MS" panose="020B0603020202020204" pitchFamily="34" charset="0"/>
              </a:rPr>
              <a:t>) – 2025 - CERINȚA SPECIFICĂ OBLIGATORIE 2 – PONDERE </a:t>
            </a:r>
            <a:r>
              <a:rPr lang="en-US" sz="1200" b="1" i="1" dirty="0" err="1">
                <a:latin typeface="Trebuchet MS" panose="020B0603020202020204" pitchFamily="34" charset="0"/>
              </a:rPr>
              <a:t>plante</a:t>
            </a:r>
            <a:r>
              <a:rPr lang="en-US" sz="1200" b="1" i="1" dirty="0">
                <a:latin typeface="Trebuchet MS" panose="020B0603020202020204" pitchFamily="34" charset="0"/>
              </a:rPr>
              <a:t> </a:t>
            </a:r>
            <a:r>
              <a:rPr lang="en-US" sz="1200" b="1" i="1" dirty="0" err="1">
                <a:latin typeface="Trebuchet MS" panose="020B0603020202020204" pitchFamily="34" charset="0"/>
              </a:rPr>
              <a:t>leguminoase</a:t>
            </a:r>
            <a:r>
              <a:rPr lang="en-US" sz="1200" b="1" i="1" dirty="0">
                <a:latin typeface="Trebuchet MS" panose="020B0603020202020204" pitchFamily="34" charset="0"/>
              </a:rPr>
              <a:t>, </a:t>
            </a:r>
            <a:r>
              <a:rPr lang="en-US" sz="1200" b="1" i="1" dirty="0" err="1">
                <a:latin typeface="Trebuchet MS" panose="020B0603020202020204" pitchFamily="34" charset="0"/>
              </a:rPr>
              <a:t>fixatoare</a:t>
            </a:r>
            <a:r>
              <a:rPr lang="en-US" sz="1200" b="1" i="1" dirty="0">
                <a:latin typeface="Trebuchet MS" panose="020B0603020202020204" pitchFamily="34" charset="0"/>
              </a:rPr>
              <a:t> </a:t>
            </a:r>
            <a:r>
              <a:rPr lang="en-US" sz="1200" b="1" i="1" dirty="0" err="1">
                <a:latin typeface="Trebuchet MS" panose="020B0603020202020204" pitchFamily="34" charset="0"/>
              </a:rPr>
              <a:t>azot</a:t>
            </a:r>
            <a:r>
              <a:rPr lang="en-US" sz="1200" b="1" i="1" dirty="0">
                <a:latin typeface="Trebuchet MS" panose="020B0603020202020204" pitchFamily="34" charset="0"/>
              </a:rPr>
              <a:t> </a:t>
            </a:r>
            <a:r>
              <a:rPr lang="en-US" sz="1200" b="1" i="1" dirty="0" err="1">
                <a:latin typeface="Trebuchet MS" panose="020B0603020202020204" pitchFamily="34" charset="0"/>
              </a:rPr>
              <a:t>şi</a:t>
            </a:r>
            <a:r>
              <a:rPr lang="en-US" sz="1200" b="1" i="1" dirty="0">
                <a:latin typeface="Trebuchet MS" panose="020B0603020202020204" pitchFamily="34" charset="0"/>
              </a:rPr>
              <a:t> </a:t>
            </a:r>
            <a:r>
              <a:rPr lang="en-US" sz="1200" b="1" i="1" dirty="0" err="1">
                <a:latin typeface="Trebuchet MS" panose="020B0603020202020204" pitchFamily="34" charset="0"/>
              </a:rPr>
              <a:t>plante</a:t>
            </a:r>
            <a:r>
              <a:rPr lang="en-US" sz="1200" b="1" i="1" dirty="0">
                <a:latin typeface="Trebuchet MS" panose="020B0603020202020204" pitchFamily="34" charset="0"/>
              </a:rPr>
              <a:t> </a:t>
            </a:r>
            <a:r>
              <a:rPr lang="en-US" sz="1200" b="1" i="1" dirty="0" err="1">
                <a:latin typeface="Trebuchet MS" panose="020B0603020202020204" pitchFamily="34" charset="0"/>
              </a:rPr>
              <a:t>furajere</a:t>
            </a:r>
            <a:r>
              <a:rPr lang="en-US" sz="1200" b="1" i="1" dirty="0">
                <a:latin typeface="Trebuchet MS" panose="020B0603020202020204" pitchFamily="34" charset="0"/>
              </a:rPr>
              <a:t> </a:t>
            </a:r>
            <a:r>
              <a:rPr lang="en-US" sz="1200" b="1" i="1" dirty="0" err="1">
                <a:latin typeface="Trebuchet MS" panose="020B0603020202020204" pitchFamily="34" charset="0"/>
              </a:rPr>
              <a:t>sau</a:t>
            </a:r>
            <a:r>
              <a:rPr lang="en-US" sz="1200" b="1" i="1" dirty="0">
                <a:latin typeface="Trebuchet MS" panose="020B0603020202020204" pitchFamily="34" charset="0"/>
              </a:rPr>
              <a:t> </a:t>
            </a:r>
            <a:r>
              <a:rPr lang="en-US" sz="1200" b="1" i="1" dirty="0" err="1">
                <a:latin typeface="Trebuchet MS" panose="020B0603020202020204" pitchFamily="34" charset="0"/>
              </a:rPr>
              <a:t>pajiște</a:t>
            </a:r>
            <a:r>
              <a:rPr lang="en-US" sz="1200" b="1" i="1" dirty="0">
                <a:latin typeface="Trebuchet MS" panose="020B0603020202020204" pitchFamily="34" charset="0"/>
              </a:rPr>
              <a:t> </a:t>
            </a:r>
            <a:r>
              <a:rPr lang="en-US" sz="1200" b="1" i="1" dirty="0" err="1">
                <a:latin typeface="Trebuchet MS" panose="020B0603020202020204" pitchFamily="34" charset="0"/>
              </a:rPr>
              <a:t>temporară</a:t>
            </a:r>
            <a:r>
              <a:rPr lang="en-US" sz="1200" b="1" i="1" dirty="0">
                <a:latin typeface="Trebuchet MS" panose="020B0603020202020204" pitchFamily="34" charset="0"/>
              </a:rPr>
              <a:t> (</a:t>
            </a:r>
            <a:r>
              <a:rPr lang="en-US" sz="1200" b="1" i="1" dirty="0" err="1">
                <a:latin typeface="Trebuchet MS" panose="020B0603020202020204" pitchFamily="34" charset="0"/>
              </a:rPr>
              <a:t>dacă</a:t>
            </a:r>
            <a:r>
              <a:rPr lang="en-US" sz="1200" b="1" i="1" dirty="0">
                <a:latin typeface="Trebuchet MS" panose="020B0603020202020204" pitchFamily="34" charset="0"/>
              </a:rPr>
              <a:t> </a:t>
            </a:r>
            <a:r>
              <a:rPr lang="en-US" sz="1200" b="1" i="1" dirty="0" err="1">
                <a:latin typeface="Trebuchet MS" panose="020B0603020202020204" pitchFamily="34" charset="0"/>
              </a:rPr>
              <a:t>fermierul</a:t>
            </a:r>
            <a:r>
              <a:rPr lang="en-US" sz="1200" b="1" i="1" dirty="0">
                <a:latin typeface="Trebuchet MS" panose="020B0603020202020204" pitchFamily="34" charset="0"/>
              </a:rPr>
              <a:t> </a:t>
            </a:r>
            <a:r>
              <a:rPr lang="en-US" sz="1200" b="1" i="1" dirty="0" err="1">
                <a:latin typeface="Trebuchet MS" panose="020B0603020202020204" pitchFamily="34" charset="0"/>
              </a:rPr>
              <a:t>exploatează</a:t>
            </a:r>
            <a:r>
              <a:rPr lang="en-US" sz="1200" b="1" i="1" dirty="0">
                <a:latin typeface="Trebuchet MS" panose="020B0603020202020204" pitchFamily="34" charset="0"/>
              </a:rPr>
              <a:t> </a:t>
            </a:r>
            <a:r>
              <a:rPr lang="en-US" sz="1200" b="1" i="1" dirty="0" err="1">
                <a:latin typeface="Trebuchet MS" panose="020B0603020202020204" pitchFamily="34" charset="0"/>
              </a:rPr>
              <a:t>teren</a:t>
            </a:r>
            <a:r>
              <a:rPr lang="en-US" sz="1200" b="1" i="1" dirty="0">
                <a:latin typeface="Trebuchet MS" panose="020B0603020202020204" pitchFamily="34" charset="0"/>
              </a:rPr>
              <a:t> </a:t>
            </a:r>
            <a:r>
              <a:rPr lang="en-US" sz="1200" b="1" i="1" dirty="0" err="1">
                <a:latin typeface="Trebuchet MS" panose="020B0603020202020204" pitchFamily="34" charset="0"/>
              </a:rPr>
              <a:t>arabil</a:t>
            </a:r>
            <a:r>
              <a:rPr lang="en-US" sz="1200" b="1" i="1" dirty="0">
                <a:latin typeface="Trebuchet MS" panose="020B0603020202020204" pitchFamily="34" charset="0"/>
              </a:rPr>
              <a:t>)</a:t>
            </a:r>
            <a:r>
              <a:rPr lang="en-US" sz="1200" dirty="0">
                <a:latin typeface="Trebuchet MS" panose="020B0603020202020204" pitchFamily="34" charset="0"/>
              </a:rPr>
              <a:t>. </a:t>
            </a:r>
            <a:r>
              <a:rPr lang="en-US" sz="1200" dirty="0" err="1">
                <a:latin typeface="Trebuchet MS" panose="020B0603020202020204" pitchFamily="34" charset="0"/>
              </a:rPr>
              <a:t>Solicitanţii</a:t>
            </a:r>
            <a:r>
              <a:rPr lang="en-US" sz="1200" dirty="0">
                <a:latin typeface="Trebuchet MS" panose="020B0603020202020204" pitchFamily="34" charset="0"/>
              </a:rPr>
              <a:t> </a:t>
            </a:r>
            <a:r>
              <a:rPr lang="en-US" sz="1200" dirty="0" err="1">
                <a:latin typeface="Trebuchet MS" panose="020B0603020202020204" pitchFamily="34" charset="0"/>
              </a:rPr>
              <a:t>vor</a:t>
            </a:r>
            <a:r>
              <a:rPr lang="en-US" sz="1200" dirty="0">
                <a:latin typeface="Trebuchet MS" panose="020B0603020202020204" pitchFamily="34" charset="0"/>
              </a:rPr>
              <a:t> </a:t>
            </a:r>
            <a:r>
              <a:rPr lang="en-US" sz="1200" dirty="0" err="1">
                <a:latin typeface="Trebuchet MS" panose="020B0603020202020204" pitchFamily="34" charset="0"/>
              </a:rPr>
              <a:t>declara</a:t>
            </a:r>
            <a:r>
              <a:rPr lang="en-US" sz="1200" dirty="0">
                <a:latin typeface="Trebuchet MS" panose="020B0603020202020204" pitchFamily="34" charset="0"/>
              </a:rPr>
              <a:t> </a:t>
            </a:r>
            <a:r>
              <a:rPr lang="en-US" sz="1200" dirty="0" err="1">
                <a:latin typeface="Trebuchet MS" panose="020B0603020202020204" pitchFamily="34" charset="0"/>
              </a:rPr>
              <a:t>culturile</a:t>
            </a:r>
            <a:r>
              <a:rPr lang="en-US" sz="1200" dirty="0">
                <a:latin typeface="Trebuchet MS" panose="020B0603020202020204" pitchFamily="34" charset="0"/>
              </a:rPr>
              <a:t> </a:t>
            </a:r>
            <a:r>
              <a:rPr lang="en-US" sz="1200" dirty="0" err="1">
                <a:latin typeface="Trebuchet MS" panose="020B0603020202020204" pitchFamily="34" charset="0"/>
              </a:rPr>
              <a:t>completând</a:t>
            </a:r>
            <a:r>
              <a:rPr lang="en-US" sz="1200" dirty="0">
                <a:latin typeface="Trebuchet MS" panose="020B0603020202020204" pitchFamily="34" charset="0"/>
              </a:rPr>
              <a:t> </a:t>
            </a:r>
            <a:r>
              <a:rPr lang="en-US" sz="1200" dirty="0" err="1">
                <a:latin typeface="Trebuchet MS" panose="020B0603020202020204" pitchFamily="34" charset="0"/>
              </a:rPr>
              <a:t>partea</a:t>
            </a:r>
            <a:r>
              <a:rPr lang="en-US" sz="1200" dirty="0">
                <a:latin typeface="Trebuchet MS" panose="020B0603020202020204" pitchFamily="34" charset="0"/>
              </a:rPr>
              <a:t> II.A </a:t>
            </a:r>
            <a:r>
              <a:rPr lang="en-US" sz="1200" dirty="0" err="1">
                <a:latin typeface="Trebuchet MS" panose="020B0603020202020204" pitchFamily="34" charset="0"/>
              </a:rPr>
              <a:t>Declaraţia</a:t>
            </a:r>
            <a:r>
              <a:rPr lang="en-US" sz="1200" dirty="0">
                <a:latin typeface="Trebuchet MS" panose="020B0603020202020204" pitchFamily="34" charset="0"/>
              </a:rPr>
              <a:t> de </a:t>
            </a:r>
            <a:r>
              <a:rPr lang="en-US" sz="1200" dirty="0" err="1">
                <a:latin typeface="Trebuchet MS" panose="020B0603020202020204" pitchFamily="34" charset="0"/>
              </a:rPr>
              <a:t>suprafaţă</a:t>
            </a:r>
            <a:r>
              <a:rPr lang="en-US" sz="1200" dirty="0">
                <a:latin typeface="Trebuchet MS" panose="020B0603020202020204" pitchFamily="34" charset="0"/>
              </a:rPr>
              <a:t> 2025, </a:t>
            </a:r>
            <a:r>
              <a:rPr lang="en-US" sz="1200" dirty="0" err="1">
                <a:latin typeface="Trebuchet MS" panose="020B0603020202020204" pitchFamily="34" charset="0"/>
              </a:rPr>
              <a:t>iar</a:t>
            </a:r>
            <a:r>
              <a:rPr lang="en-US" sz="1200" dirty="0">
                <a:latin typeface="Trebuchet MS" panose="020B0603020202020204" pitchFamily="34" charset="0"/>
              </a:rPr>
              <a:t> </a:t>
            </a:r>
            <a:r>
              <a:rPr lang="en-US" sz="1200" dirty="0" err="1">
                <a:latin typeface="Trebuchet MS" panose="020B0603020202020204" pitchFamily="34" charset="0"/>
              </a:rPr>
              <a:t>calculul</a:t>
            </a:r>
            <a:r>
              <a:rPr lang="en-US" sz="1200" dirty="0">
                <a:latin typeface="Trebuchet MS" panose="020B0603020202020204" pitchFamily="34" charset="0"/>
              </a:rPr>
              <a:t> </a:t>
            </a:r>
            <a:r>
              <a:rPr lang="en-US" sz="1200" dirty="0" err="1">
                <a:latin typeface="Trebuchet MS" panose="020B0603020202020204" pitchFamily="34" charset="0"/>
              </a:rPr>
              <a:t>privind</a:t>
            </a:r>
            <a:r>
              <a:rPr lang="en-US" sz="1200" dirty="0">
                <a:latin typeface="Trebuchet MS" panose="020B0603020202020204" pitchFamily="34" charset="0"/>
              </a:rPr>
              <a:t> </a:t>
            </a:r>
            <a:r>
              <a:rPr lang="en-US" sz="1200" dirty="0" err="1">
                <a:latin typeface="Trebuchet MS" panose="020B0603020202020204" pitchFamily="34" charset="0"/>
              </a:rPr>
              <a:t>respectarea</a:t>
            </a:r>
            <a:r>
              <a:rPr lang="en-US" sz="1200" dirty="0">
                <a:latin typeface="Trebuchet MS" panose="020B0603020202020204" pitchFamily="34" charset="0"/>
              </a:rPr>
              <a:t> </a:t>
            </a:r>
            <a:r>
              <a:rPr lang="en-US" sz="1200" dirty="0" err="1">
                <a:latin typeface="Trebuchet MS" panose="020B0603020202020204" pitchFamily="34" charset="0"/>
              </a:rPr>
              <a:t>cerinței</a:t>
            </a:r>
            <a:r>
              <a:rPr lang="en-US" sz="1200" dirty="0">
                <a:latin typeface="Trebuchet MS" panose="020B0603020202020204" pitchFamily="34" charset="0"/>
              </a:rPr>
              <a:t> se </a:t>
            </a:r>
            <a:r>
              <a:rPr lang="en-US" sz="1200" dirty="0" err="1">
                <a:latin typeface="Trebuchet MS" panose="020B0603020202020204" pitchFamily="34" charset="0"/>
              </a:rPr>
              <a:t>va</a:t>
            </a:r>
            <a:r>
              <a:rPr lang="en-US" sz="1200" dirty="0">
                <a:latin typeface="Trebuchet MS" panose="020B0603020202020204" pitchFamily="34" charset="0"/>
              </a:rPr>
              <a:t> </a:t>
            </a:r>
            <a:r>
              <a:rPr lang="en-US" sz="1200" dirty="0" err="1">
                <a:latin typeface="Trebuchet MS" panose="020B0603020202020204" pitchFamily="34" charset="0"/>
              </a:rPr>
              <a:t>realiza</a:t>
            </a:r>
            <a:r>
              <a:rPr lang="en-US" sz="1200" dirty="0">
                <a:latin typeface="Trebuchet MS" panose="020B0603020202020204" pitchFamily="34" charset="0"/>
              </a:rPr>
              <a:t> </a:t>
            </a:r>
            <a:r>
              <a:rPr lang="en-US" sz="1200" dirty="0" err="1">
                <a:latin typeface="Trebuchet MS" panose="020B0603020202020204" pitchFamily="34" charset="0"/>
              </a:rPr>
              <a:t>în</a:t>
            </a:r>
            <a:r>
              <a:rPr lang="en-US" sz="1200" dirty="0">
                <a:latin typeface="Trebuchet MS" panose="020B0603020202020204" pitchFamily="34" charset="0"/>
              </a:rPr>
              <a:t> mod automat </a:t>
            </a:r>
            <a:r>
              <a:rPr lang="en-US" sz="1200" dirty="0" err="1">
                <a:latin typeface="Trebuchet MS" panose="020B0603020202020204" pitchFamily="34" charset="0"/>
              </a:rPr>
              <a:t>în</a:t>
            </a:r>
            <a:r>
              <a:rPr lang="en-US" sz="1200" dirty="0">
                <a:latin typeface="Trebuchet MS" panose="020B0603020202020204" pitchFamily="34" charset="0"/>
              </a:rPr>
              <a:t> </a:t>
            </a:r>
            <a:r>
              <a:rPr lang="en-US" sz="1200" dirty="0" err="1">
                <a:latin typeface="Trebuchet MS" panose="020B0603020202020204" pitchFamily="34" charset="0"/>
              </a:rPr>
              <a:t>centralizatorul</a:t>
            </a:r>
            <a:r>
              <a:rPr lang="en-US" sz="1200" dirty="0">
                <a:latin typeface="Trebuchet MS" panose="020B0603020202020204" pitchFamily="34" charset="0"/>
              </a:rPr>
              <a:t> II.C, </a:t>
            </a:r>
            <a:r>
              <a:rPr lang="en-US" sz="1200" dirty="0" err="1">
                <a:latin typeface="Trebuchet MS" panose="020B0603020202020204" pitchFamily="34" charset="0"/>
              </a:rPr>
              <a:t>luând</a:t>
            </a:r>
            <a:r>
              <a:rPr lang="en-US" sz="1200" dirty="0">
                <a:latin typeface="Trebuchet MS" panose="020B0603020202020204" pitchFamily="34" charset="0"/>
              </a:rPr>
              <a:t> </a:t>
            </a:r>
            <a:r>
              <a:rPr lang="en-US" sz="1200" dirty="0" err="1">
                <a:latin typeface="Trebuchet MS" panose="020B0603020202020204" pitchFamily="34" charset="0"/>
              </a:rPr>
              <a:t>în</a:t>
            </a:r>
            <a:r>
              <a:rPr lang="en-US" sz="1200" dirty="0">
                <a:latin typeface="Trebuchet MS" panose="020B0603020202020204" pitchFamily="34" charset="0"/>
              </a:rPr>
              <a:t> </a:t>
            </a:r>
            <a:r>
              <a:rPr lang="en-US" sz="1200" dirty="0" err="1">
                <a:latin typeface="Trebuchet MS" panose="020B0603020202020204" pitchFamily="34" charset="0"/>
              </a:rPr>
              <a:t>considerare</a:t>
            </a:r>
            <a:r>
              <a:rPr lang="en-US" sz="1200" dirty="0">
                <a:latin typeface="Trebuchet MS" panose="020B0603020202020204" pitchFamily="34" charset="0"/>
              </a:rPr>
              <a:t> </a:t>
            </a:r>
            <a:r>
              <a:rPr lang="en-US" sz="1200" dirty="0" err="1">
                <a:latin typeface="Trebuchet MS" panose="020B0603020202020204" pitchFamily="34" charset="0"/>
              </a:rPr>
              <a:t>culturile</a:t>
            </a:r>
            <a:r>
              <a:rPr lang="en-US" sz="1200" dirty="0">
                <a:latin typeface="Trebuchet MS" panose="020B0603020202020204" pitchFamily="34" charset="0"/>
              </a:rPr>
              <a:t> din</a:t>
            </a:r>
            <a:r>
              <a:rPr lang="ro-RO" sz="1200" dirty="0">
                <a:latin typeface="Trebuchet MS" panose="020B0603020202020204" pitchFamily="34" charset="0"/>
              </a:rPr>
              <a:t> </a:t>
            </a:r>
            <a:r>
              <a:rPr lang="en-US" sz="1200" dirty="0" err="1">
                <a:latin typeface="Trebuchet MS" panose="020B0603020202020204" pitchFamily="34" charset="0"/>
                <a:cs typeface="Arial" panose="020B0604020202020204" pitchFamily="34" charset="0"/>
              </a:rPr>
              <a:t>anex</a:t>
            </a:r>
            <a:r>
              <a:rPr lang="ro-RO" sz="1200" dirty="0">
                <a:latin typeface="Trebuchet MS" panose="020B0603020202020204" pitchFamily="34" charset="0"/>
                <a:cs typeface="Arial" panose="020B0604020202020204" pitchFamily="34" charset="0"/>
              </a:rPr>
              <a:t>ele</a:t>
            </a:r>
            <a:r>
              <a:rPr lang="en-US" sz="1200" dirty="0">
                <a:latin typeface="Trebuchet MS" panose="020B0603020202020204" pitchFamily="34" charset="0"/>
                <a:cs typeface="Arial" panose="020B0604020202020204" pitchFamily="34" charset="0"/>
              </a:rPr>
              <a:t> </a:t>
            </a:r>
            <a:r>
              <a:rPr lang="en-US" sz="1200" dirty="0" err="1">
                <a:latin typeface="Trebuchet MS" panose="020B0603020202020204" pitchFamily="34" charset="0"/>
                <a:cs typeface="Arial" panose="020B0604020202020204" pitchFamily="34" charset="0"/>
              </a:rPr>
              <a:t>nr</a:t>
            </a:r>
            <a:r>
              <a:rPr lang="en-US" sz="1200" dirty="0">
                <a:latin typeface="Trebuchet MS" panose="020B0603020202020204" pitchFamily="34" charset="0"/>
                <a:cs typeface="Arial" panose="020B0604020202020204" pitchFamily="34" charset="0"/>
              </a:rPr>
              <a:t>.</a:t>
            </a:r>
            <a:r>
              <a:rPr lang="ro-RO" sz="1200" dirty="0">
                <a:latin typeface="Trebuchet MS" panose="020B0603020202020204" pitchFamily="34" charset="0"/>
                <a:cs typeface="Arial" panose="020B0604020202020204" pitchFamily="34" charset="0"/>
              </a:rPr>
              <a:t> 12 și</a:t>
            </a:r>
            <a:r>
              <a:rPr lang="en-US" sz="1200" dirty="0">
                <a:latin typeface="Trebuchet MS" panose="020B0603020202020204" pitchFamily="34" charset="0"/>
                <a:cs typeface="Arial" panose="020B0604020202020204" pitchFamily="34" charset="0"/>
              </a:rPr>
              <a:t> 13 la </a:t>
            </a:r>
            <a:r>
              <a:rPr lang="ro-RO" sz="1200" dirty="0">
                <a:latin typeface="Trebuchet MS" panose="020B0603020202020204" pitchFamily="34" charset="0"/>
                <a:cs typeface="Arial" panose="020B0604020202020204" pitchFamily="34" charset="0"/>
              </a:rPr>
              <a:t>Ordinul MADR </a:t>
            </a:r>
            <a:r>
              <a:rPr lang="ro-RO" sz="1200" dirty="0">
                <a:solidFill>
                  <a:prstClr val="black"/>
                </a:solidFill>
                <a:latin typeface="Trebuchet MS" panose="020B0603020202020204" pitchFamily="34" charset="0"/>
                <a:cs typeface="Arial" panose="020B0604020202020204" pitchFamily="34" charset="0"/>
              </a:rPr>
              <a:t>nr. 106/2024</a:t>
            </a:r>
            <a:r>
              <a:rPr lang="en-US" sz="1200" dirty="0">
                <a:latin typeface="Trebuchet MS" panose="020B0603020202020204" pitchFamily="34" charset="0"/>
              </a:rPr>
              <a:t>. </a:t>
            </a:r>
            <a:r>
              <a:rPr lang="en-US" sz="1200" dirty="0" err="1">
                <a:latin typeface="Trebuchet MS" panose="020B0603020202020204" pitchFamily="34" charset="0"/>
              </a:rPr>
              <a:t>Formularul</a:t>
            </a:r>
            <a:r>
              <a:rPr lang="en-US" sz="1200" dirty="0">
                <a:latin typeface="Trebuchet MS" panose="020B0603020202020204" pitchFamily="34" charset="0"/>
              </a:rPr>
              <a:t> </a:t>
            </a:r>
            <a:r>
              <a:rPr lang="en-US" sz="1200" dirty="0" err="1">
                <a:latin typeface="Trebuchet MS" panose="020B0603020202020204" pitchFamily="34" charset="0"/>
              </a:rPr>
              <a:t>va</a:t>
            </a:r>
            <a:r>
              <a:rPr lang="en-US" sz="1200" dirty="0">
                <a:latin typeface="Trebuchet MS" panose="020B0603020202020204" pitchFamily="34" charset="0"/>
              </a:rPr>
              <a:t> </a:t>
            </a:r>
            <a:r>
              <a:rPr lang="en-US" sz="1200" dirty="0" err="1">
                <a:latin typeface="Trebuchet MS" panose="020B0603020202020204" pitchFamily="34" charset="0"/>
              </a:rPr>
              <a:t>avea</a:t>
            </a:r>
            <a:r>
              <a:rPr lang="en-US" sz="1200" dirty="0">
                <a:latin typeface="Trebuchet MS" panose="020B0603020202020204" pitchFamily="34" charset="0"/>
              </a:rPr>
              <a:t>, </a:t>
            </a:r>
            <a:r>
              <a:rPr lang="en-US" sz="1200" dirty="0" err="1">
                <a:latin typeface="Trebuchet MS" panose="020B0603020202020204" pitchFamily="34" charset="0"/>
              </a:rPr>
              <a:t>după</a:t>
            </a:r>
            <a:r>
              <a:rPr lang="en-US" sz="1200" dirty="0">
                <a:latin typeface="Trebuchet MS" panose="020B0603020202020204" pitchFamily="34" charset="0"/>
              </a:rPr>
              <a:t> </a:t>
            </a:r>
            <a:r>
              <a:rPr lang="en-US" sz="1200" dirty="0" err="1">
                <a:latin typeface="Trebuchet MS" panose="020B0603020202020204" pitchFamily="34" charset="0"/>
              </a:rPr>
              <a:t>caz</a:t>
            </a:r>
            <a:r>
              <a:rPr lang="en-US" sz="1200" dirty="0">
                <a:latin typeface="Trebuchet MS" panose="020B0603020202020204" pitchFamily="34" charset="0"/>
              </a:rPr>
              <a:t>, </a:t>
            </a:r>
            <a:r>
              <a:rPr lang="en-US" sz="1200" dirty="0" err="1">
                <a:latin typeface="Trebuchet MS" panose="020B0603020202020204" pitchFamily="34" charset="0"/>
              </a:rPr>
              <a:t>mesaje</a:t>
            </a:r>
            <a:r>
              <a:rPr lang="en-US" sz="1200" dirty="0">
                <a:latin typeface="Trebuchet MS" panose="020B0603020202020204" pitchFamily="34" charset="0"/>
              </a:rPr>
              <a:t> de </a:t>
            </a:r>
            <a:r>
              <a:rPr lang="en-US" sz="1200" dirty="0" err="1">
                <a:latin typeface="Trebuchet MS" panose="020B0603020202020204" pitchFamily="34" charset="0"/>
              </a:rPr>
              <a:t>atenționare</a:t>
            </a:r>
            <a:r>
              <a:rPr lang="en-US" sz="1200" dirty="0">
                <a:latin typeface="Trebuchet MS" panose="020B0603020202020204" pitchFamily="34" charset="0"/>
              </a:rPr>
              <a:t> </a:t>
            </a:r>
            <a:r>
              <a:rPr lang="en-US" sz="1200" dirty="0" err="1">
                <a:latin typeface="Trebuchet MS" panose="020B0603020202020204" pitchFamily="34" charset="0"/>
              </a:rPr>
              <a:t>referitoare</a:t>
            </a:r>
            <a:r>
              <a:rPr lang="en-US" sz="1200" dirty="0">
                <a:latin typeface="Trebuchet MS" panose="020B0603020202020204" pitchFamily="34" charset="0"/>
              </a:rPr>
              <a:t> la </a:t>
            </a:r>
            <a:r>
              <a:rPr lang="en-US" sz="1200" dirty="0" err="1">
                <a:latin typeface="Trebuchet MS" panose="020B0603020202020204" pitchFamily="34" charset="0"/>
              </a:rPr>
              <a:t>respectarea</a:t>
            </a:r>
            <a:r>
              <a:rPr lang="en-US" sz="1200" dirty="0">
                <a:latin typeface="Trebuchet MS" panose="020B0603020202020204" pitchFamily="34" charset="0"/>
              </a:rPr>
              <a:t> </a:t>
            </a:r>
            <a:r>
              <a:rPr lang="en-US" sz="1200" dirty="0" err="1">
                <a:latin typeface="Trebuchet MS" panose="020B0603020202020204" pitchFamily="34" charset="0"/>
              </a:rPr>
              <a:t>sau</a:t>
            </a:r>
            <a:r>
              <a:rPr lang="en-US" sz="1200" dirty="0">
                <a:latin typeface="Trebuchet MS" panose="020B0603020202020204" pitchFamily="34" charset="0"/>
              </a:rPr>
              <a:t> </a:t>
            </a:r>
            <a:r>
              <a:rPr lang="en-US" sz="1200" dirty="0" err="1">
                <a:latin typeface="Trebuchet MS" panose="020B0603020202020204" pitchFamily="34" charset="0"/>
              </a:rPr>
              <a:t>nerespectarea</a:t>
            </a:r>
            <a:r>
              <a:rPr lang="en-US" sz="1200" dirty="0">
                <a:latin typeface="Trebuchet MS" panose="020B0603020202020204" pitchFamily="34" charset="0"/>
              </a:rPr>
              <a:t> </a:t>
            </a:r>
            <a:r>
              <a:rPr lang="en-US" sz="1200" dirty="0" err="1">
                <a:latin typeface="Trebuchet MS" panose="020B0603020202020204" pitchFamily="34" charset="0"/>
              </a:rPr>
              <a:t>cerinței</a:t>
            </a:r>
            <a:r>
              <a:rPr lang="en-US" sz="1200" dirty="0">
                <a:latin typeface="Trebuchet MS" panose="020B0603020202020204" pitchFamily="34" charset="0"/>
              </a:rPr>
              <a:t> </a:t>
            </a:r>
            <a:r>
              <a:rPr lang="en-US" sz="1200" dirty="0" err="1">
                <a:latin typeface="Trebuchet MS" panose="020B0603020202020204" pitchFamily="34" charset="0"/>
              </a:rPr>
              <a:t>obligatorii</a:t>
            </a:r>
            <a:r>
              <a:rPr lang="en-US" sz="1200" dirty="0">
                <a:latin typeface="Trebuchet MS" panose="020B0603020202020204" pitchFamily="34" charset="0"/>
              </a:rPr>
              <a:t> </a:t>
            </a:r>
            <a:r>
              <a:rPr lang="en-US" sz="1200" dirty="0" err="1">
                <a:latin typeface="Trebuchet MS" panose="020B0603020202020204" pitchFamily="34" charset="0"/>
              </a:rPr>
              <a:t>nr</a:t>
            </a:r>
            <a:r>
              <a:rPr lang="en-US" sz="1200" dirty="0">
                <a:latin typeface="Trebuchet MS" panose="020B0603020202020204" pitchFamily="34" charset="0"/>
              </a:rPr>
              <a:t>. 2. </a:t>
            </a:r>
            <a:endParaRPr lang="ro-RO" sz="1200" dirty="0">
              <a:latin typeface="Trebuchet MS" panose="020B0603020202020204" pitchFamily="34" charset="0"/>
            </a:endParaRPr>
          </a:p>
          <a:p>
            <a:pPr marL="0" indent="0" algn="just">
              <a:spcBef>
                <a:spcPts val="0"/>
              </a:spcBef>
              <a:buFont typeface="Wingdings 2" panose="05020102010507070707" pitchFamily="18" charset="2"/>
              <a:buNone/>
              <a:defRPr/>
            </a:pPr>
            <a:endParaRPr lang="ro-RO" sz="1400" dirty="0">
              <a:latin typeface="Trebuchet MS" panose="020B0603020202020204" pitchFamily="34" charset="0"/>
              <a:cs typeface="Arial" panose="020B0604020202020204" pitchFamily="34" charset="0"/>
            </a:endParaRPr>
          </a:p>
        </p:txBody>
      </p:sp>
      <p:pic>
        <p:nvPicPr>
          <p:cNvPr id="2" name="Picture 1"/>
          <p:cNvPicPr>
            <a:picLocks noChangeAspect="1"/>
          </p:cNvPicPr>
          <p:nvPr/>
        </p:nvPicPr>
        <p:blipFill>
          <a:blip r:embed="rId3"/>
          <a:stretch>
            <a:fillRect/>
          </a:stretch>
        </p:blipFill>
        <p:spPr>
          <a:xfrm>
            <a:off x="644950" y="3276600"/>
            <a:ext cx="8008071" cy="3352800"/>
          </a:xfrm>
          <a:prstGeom prst="rect">
            <a:avLst/>
          </a:prstGeom>
        </p:spPr>
      </p:pic>
    </p:spTree>
    <p:extLst>
      <p:ext uri="{BB962C8B-B14F-4D97-AF65-F5344CB8AC3E}">
        <p14:creationId xmlns:p14="http://schemas.microsoft.com/office/powerpoint/2010/main" val="4288063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u 1">
            <a:extLst>
              <a:ext uri="{FF2B5EF4-FFF2-40B4-BE49-F238E27FC236}">
                <a16:creationId xmlns:a16="http://schemas.microsoft.com/office/drawing/2014/main" id="{F88D65DF-1A99-44EC-A1C4-5AE788605E29}"/>
              </a:ext>
            </a:extLst>
          </p:cNvPr>
          <p:cNvSpPr>
            <a:spLocks noGrp="1"/>
          </p:cNvSpPr>
          <p:nvPr>
            <p:ph type="title"/>
          </p:nvPr>
        </p:nvSpPr>
        <p:spPr>
          <a:xfrm>
            <a:off x="914400" y="274638"/>
            <a:ext cx="7772400" cy="411162"/>
          </a:xfrm>
        </p:spPr>
        <p:txBody>
          <a:bodyPr/>
          <a:lstStyle/>
          <a:p>
            <a:pPr algn="ctr"/>
            <a:r>
              <a:rPr lang="ro-RO" altLang="en-US" sz="1600" b="1" dirty="0">
                <a:solidFill>
                  <a:schemeClr val="tx1"/>
                </a:solidFill>
                <a:latin typeface="Trebuchet MS" panose="020B0603020202020204" pitchFamily="34" charset="0"/>
                <a:cs typeface="Arial" panose="020B0604020202020204" pitchFamily="34" charset="0"/>
              </a:rPr>
              <a:t>LEGISLAȚIE</a:t>
            </a:r>
            <a:r>
              <a:rPr lang="ro-RO" altLang="en-US" sz="1400" dirty="0">
                <a:solidFill>
                  <a:schemeClr val="tx1"/>
                </a:solidFill>
                <a:latin typeface="Trebuchet MS" panose="020B0603020202020204" pitchFamily="34" charset="0"/>
              </a:rPr>
              <a:t> </a:t>
            </a:r>
            <a:r>
              <a:rPr lang="ro-RO" altLang="en-US" sz="1600" b="1" dirty="0">
                <a:solidFill>
                  <a:schemeClr val="tx1"/>
                </a:solidFill>
                <a:latin typeface="Trebuchet MS" panose="020B0603020202020204" pitchFamily="34" charset="0"/>
                <a:cs typeface="Arial" panose="020B0604020202020204" pitchFamily="34" charset="0"/>
              </a:rPr>
              <a:t>NAȚIONALĂ</a:t>
            </a:r>
            <a:endParaRPr lang="en-US" altLang="en-US" sz="1600" b="1" dirty="0">
              <a:solidFill>
                <a:schemeClr val="tx1"/>
              </a:solidFill>
              <a:latin typeface="Arial" panose="020B0604020202020204" pitchFamily="34" charset="0"/>
              <a:cs typeface="Arial" panose="020B0604020202020204" pitchFamily="34" charset="0"/>
            </a:endParaRPr>
          </a:p>
        </p:txBody>
      </p:sp>
      <p:sp>
        <p:nvSpPr>
          <p:cNvPr id="3" name="Substituent conținut 2">
            <a:extLst>
              <a:ext uri="{FF2B5EF4-FFF2-40B4-BE49-F238E27FC236}">
                <a16:creationId xmlns:a16="http://schemas.microsoft.com/office/drawing/2014/main" id="{58B15657-7199-4E33-AD91-A4990F4CEA60}"/>
              </a:ext>
            </a:extLst>
          </p:cNvPr>
          <p:cNvSpPr>
            <a:spLocks noGrp="1"/>
          </p:cNvSpPr>
          <p:nvPr>
            <p:ph sz="quarter" idx="1"/>
          </p:nvPr>
        </p:nvSpPr>
        <p:spPr>
          <a:xfrm>
            <a:off x="533400" y="762000"/>
            <a:ext cx="8153400" cy="5486400"/>
          </a:xfrm>
        </p:spPr>
        <p:txBody>
          <a:bodyPr/>
          <a:lstStyle/>
          <a:p>
            <a:pPr algn="just">
              <a:spcBef>
                <a:spcPts val="0"/>
              </a:spcBef>
              <a:defRPr/>
            </a:pPr>
            <a:r>
              <a:rPr lang="en-US" sz="1800" b="1" dirty="0" err="1">
                <a:latin typeface="Trebuchet MS" panose="020B0603020202020204" pitchFamily="34" charset="0"/>
                <a:cs typeface="Arial" panose="020B0604020202020204" pitchFamily="34" charset="0"/>
              </a:rPr>
              <a:t>Planul</a:t>
            </a:r>
            <a:r>
              <a:rPr lang="en-US" sz="1800" b="1" dirty="0">
                <a:latin typeface="Trebuchet MS" panose="020B0603020202020204" pitchFamily="34" charset="0"/>
                <a:cs typeface="Arial" panose="020B0604020202020204" pitchFamily="34" charset="0"/>
              </a:rPr>
              <a:t> strategic PAC 2023-2027</a:t>
            </a:r>
            <a:r>
              <a:rPr lang="ro-RO" sz="1800" b="1" dirty="0">
                <a:latin typeface="Trebuchet MS" panose="020B0603020202020204" pitchFamily="34" charset="0"/>
                <a:cs typeface="Arial" panose="020B0604020202020204" pitchFamily="34" charset="0"/>
              </a:rPr>
              <a:t> </a:t>
            </a:r>
            <a:r>
              <a:rPr lang="ro-RO" sz="1800" dirty="0">
                <a:latin typeface="Trebuchet MS" panose="020B0603020202020204" pitchFamily="34" charset="0"/>
                <a:cs typeface="Arial" panose="020B0604020202020204" pitchFamily="34" charset="0"/>
              </a:rPr>
              <a:t>(</a:t>
            </a:r>
            <a:r>
              <a:rPr lang="en-US" sz="1800" dirty="0">
                <a:latin typeface="Trebuchet MS" panose="020B0603020202020204" pitchFamily="34" charset="0"/>
                <a:cs typeface="Arial" panose="020B0604020202020204" pitchFamily="34" charset="0"/>
              </a:rPr>
              <a:t>PS 2023-2027</a:t>
            </a:r>
            <a:r>
              <a:rPr lang="ro-RO" sz="1800" dirty="0">
                <a:latin typeface="Trebuchet MS" panose="020B0603020202020204" pitchFamily="34" charset="0"/>
                <a:cs typeface="Arial" panose="020B0604020202020204" pitchFamily="34" charset="0"/>
              </a:rPr>
              <a:t>) – </a:t>
            </a:r>
            <a:r>
              <a:rPr lang="ro-RO" sz="1800" dirty="0">
                <a:solidFill>
                  <a:srgbClr val="00B050"/>
                </a:solidFill>
                <a:latin typeface="Trebuchet MS" panose="020B0603020202020204" pitchFamily="34" charset="0"/>
                <a:cs typeface="Arial" panose="020B0604020202020204" pitchFamily="34" charset="0"/>
              </a:rPr>
              <a:t>Versiunea 7</a:t>
            </a:r>
            <a:r>
              <a:rPr lang="en-US" sz="1800" dirty="0">
                <a:solidFill>
                  <a:srgbClr val="00B050"/>
                </a:solidFill>
                <a:latin typeface="Trebuchet MS" panose="020B0603020202020204" pitchFamily="34" charset="0"/>
                <a:cs typeface="Arial" panose="020B0604020202020204" pitchFamily="34" charset="0"/>
              </a:rPr>
              <a:t>.</a:t>
            </a:r>
            <a:r>
              <a:rPr lang="ro-RO" sz="1800" dirty="0">
                <a:solidFill>
                  <a:srgbClr val="00B050"/>
                </a:solidFill>
                <a:latin typeface="Trebuchet MS" panose="020B0603020202020204" pitchFamily="34" charset="0"/>
                <a:cs typeface="Arial" panose="020B0604020202020204" pitchFamily="34" charset="0"/>
              </a:rPr>
              <a:t>1</a:t>
            </a:r>
          </a:p>
          <a:p>
            <a:pPr marL="0" indent="0" algn="just">
              <a:spcBef>
                <a:spcPts val="0"/>
              </a:spcBef>
              <a:buNone/>
              <a:defRPr/>
            </a:pPr>
            <a:endParaRPr lang="ro-RO" sz="1800" b="1" dirty="0">
              <a:solidFill>
                <a:srgbClr val="00B050"/>
              </a:solidFill>
              <a:latin typeface="Trebuchet MS" panose="020B0603020202020204" pitchFamily="34" charset="0"/>
              <a:cs typeface="Arial" panose="020B0604020202020204" pitchFamily="34" charset="0"/>
            </a:endParaRPr>
          </a:p>
          <a:p>
            <a:pPr algn="just">
              <a:spcBef>
                <a:spcPts val="0"/>
              </a:spcBef>
              <a:defRPr/>
            </a:pPr>
            <a:r>
              <a:rPr lang="en-US" sz="1800" b="1" dirty="0" err="1">
                <a:latin typeface="Trebuchet MS" panose="020B0603020202020204" pitchFamily="34" charset="0"/>
                <a:cs typeface="Arial" panose="020B0604020202020204" pitchFamily="34" charset="0"/>
              </a:rPr>
              <a:t>Hotărârea</a:t>
            </a:r>
            <a:r>
              <a:rPr lang="en-US" sz="1800" b="1" dirty="0">
                <a:latin typeface="Trebuchet MS" panose="020B0603020202020204" pitchFamily="34" charset="0"/>
                <a:cs typeface="Arial" panose="020B0604020202020204" pitchFamily="34" charset="0"/>
              </a:rPr>
              <a:t> nr. 1571/</a:t>
            </a:r>
            <a:r>
              <a:rPr lang="ro-RO" sz="1800" b="1" dirty="0">
                <a:latin typeface="Trebuchet MS" panose="020B0603020202020204" pitchFamily="34" charset="0"/>
                <a:cs typeface="Arial" panose="020B0604020202020204" pitchFamily="34" charset="0"/>
              </a:rPr>
              <a:t>decembrie </a:t>
            </a:r>
            <a:r>
              <a:rPr lang="en-US" sz="1800" b="1" dirty="0">
                <a:latin typeface="Trebuchet MS" panose="020B0603020202020204" pitchFamily="34" charset="0"/>
                <a:cs typeface="Arial" panose="020B0604020202020204" pitchFamily="34" charset="0"/>
              </a:rPr>
              <a:t>2022 </a:t>
            </a:r>
            <a:r>
              <a:rPr lang="en-US" sz="1800" dirty="0" err="1">
                <a:latin typeface="Trebuchet MS" panose="020B0603020202020204" pitchFamily="34" charset="0"/>
                <a:cs typeface="Arial" panose="020B0604020202020204" pitchFamily="34" charset="0"/>
              </a:rPr>
              <a:t>privind</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stabilirea</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cadrului</a:t>
            </a:r>
            <a:r>
              <a:rPr lang="en-US" sz="1800" dirty="0">
                <a:latin typeface="Trebuchet MS" panose="020B0603020202020204" pitchFamily="34" charset="0"/>
                <a:cs typeface="Arial" panose="020B0604020202020204" pitchFamily="34" charset="0"/>
              </a:rPr>
              <a:t> general de </a:t>
            </a:r>
            <a:r>
              <a:rPr lang="en-US" sz="1800" dirty="0" err="1">
                <a:latin typeface="Trebuchet MS" panose="020B0603020202020204" pitchFamily="34" charset="0"/>
                <a:cs typeface="Arial" panose="020B0604020202020204" pitchFamily="34" charset="0"/>
              </a:rPr>
              <a:t>implementare</a:t>
            </a:r>
            <a:r>
              <a:rPr lang="en-US" sz="1800" dirty="0">
                <a:latin typeface="Trebuchet MS" panose="020B0603020202020204" pitchFamily="34" charset="0"/>
                <a:cs typeface="Arial" panose="020B0604020202020204" pitchFamily="34" charset="0"/>
              </a:rPr>
              <a:t> a </a:t>
            </a:r>
            <a:r>
              <a:rPr lang="en-US" sz="1800" dirty="0" err="1">
                <a:latin typeface="Trebuchet MS" panose="020B0603020202020204" pitchFamily="34" charset="0"/>
                <a:cs typeface="Arial" panose="020B0604020202020204" pitchFamily="34" charset="0"/>
              </a:rPr>
              <a:t>intervenţiilor</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aferente</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sectoarelor</a:t>
            </a:r>
            <a:r>
              <a:rPr lang="en-US" sz="1800" dirty="0">
                <a:latin typeface="Trebuchet MS" panose="020B0603020202020204" pitchFamily="34" charset="0"/>
                <a:cs typeface="Arial" panose="020B0604020202020204" pitchFamily="34" charset="0"/>
              </a:rPr>
              <a:t> vegetal </a:t>
            </a:r>
            <a:r>
              <a:rPr lang="en-US" sz="1800" dirty="0" err="1">
                <a:latin typeface="Trebuchet MS" panose="020B0603020202020204" pitchFamily="34" charset="0"/>
                <a:cs typeface="Arial" panose="020B0604020202020204" pitchFamily="34" charset="0"/>
              </a:rPr>
              <a:t>şi</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zootehnic</a:t>
            </a:r>
            <a:r>
              <a:rPr lang="en-US" sz="1800" dirty="0">
                <a:latin typeface="Trebuchet MS" panose="020B0603020202020204" pitchFamily="34" charset="0"/>
                <a:cs typeface="Arial" panose="020B0604020202020204" pitchFamily="34" charset="0"/>
              </a:rPr>
              <a:t> din </a:t>
            </a:r>
            <a:r>
              <a:rPr lang="en-US" sz="1800" dirty="0" err="1">
                <a:latin typeface="Trebuchet MS" panose="020B0603020202020204" pitchFamily="34" charset="0"/>
                <a:cs typeface="Arial" panose="020B0604020202020204" pitchFamily="34" charset="0"/>
              </a:rPr>
              <a:t>cadrul</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Planului</a:t>
            </a:r>
            <a:r>
              <a:rPr lang="en-US" sz="1800" dirty="0">
                <a:latin typeface="Trebuchet MS" panose="020B0603020202020204" pitchFamily="34" charset="0"/>
                <a:cs typeface="Arial" panose="020B0604020202020204" pitchFamily="34" charset="0"/>
              </a:rPr>
              <a:t> strategic PAC 2023-2027, </a:t>
            </a:r>
            <a:r>
              <a:rPr lang="en-US" sz="1800" dirty="0" err="1">
                <a:latin typeface="Trebuchet MS" panose="020B0603020202020204" pitchFamily="34" charset="0"/>
                <a:cs typeface="Arial" panose="020B0604020202020204" pitchFamily="34" charset="0"/>
              </a:rPr>
              <a:t>finanţate</a:t>
            </a:r>
            <a:r>
              <a:rPr lang="en-US" sz="1800" dirty="0">
                <a:latin typeface="Trebuchet MS" panose="020B0603020202020204" pitchFamily="34" charset="0"/>
                <a:cs typeface="Arial" panose="020B0604020202020204" pitchFamily="34" charset="0"/>
              </a:rPr>
              <a:t> din Fondul </a:t>
            </a:r>
            <a:r>
              <a:rPr lang="en-US" sz="1800" dirty="0" err="1">
                <a:latin typeface="Trebuchet MS" panose="020B0603020202020204" pitchFamily="34" charset="0"/>
                <a:cs typeface="Arial" panose="020B0604020202020204" pitchFamily="34" charset="0"/>
              </a:rPr>
              <a:t>european</a:t>
            </a:r>
            <a:r>
              <a:rPr lang="en-US" sz="1800" dirty="0">
                <a:latin typeface="Trebuchet MS" panose="020B0603020202020204" pitchFamily="34" charset="0"/>
                <a:cs typeface="Arial" panose="020B0604020202020204" pitchFamily="34" charset="0"/>
              </a:rPr>
              <a:t> de </a:t>
            </a:r>
            <a:r>
              <a:rPr lang="en-US" sz="1800" dirty="0" err="1">
                <a:latin typeface="Trebuchet MS" panose="020B0603020202020204" pitchFamily="34" charset="0"/>
                <a:cs typeface="Arial" panose="020B0604020202020204" pitchFamily="34" charset="0"/>
              </a:rPr>
              <a:t>garantare</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agricolă</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şi</a:t>
            </a:r>
            <a:r>
              <a:rPr lang="en-US" sz="1800" dirty="0">
                <a:latin typeface="Trebuchet MS" panose="020B0603020202020204" pitchFamily="34" charset="0"/>
                <a:cs typeface="Arial" panose="020B0604020202020204" pitchFamily="34" charset="0"/>
              </a:rPr>
              <a:t> de la </a:t>
            </a:r>
            <a:r>
              <a:rPr lang="en-US" sz="1800" dirty="0" err="1">
                <a:latin typeface="Trebuchet MS" panose="020B0603020202020204" pitchFamily="34" charset="0"/>
                <a:cs typeface="Arial" panose="020B0604020202020204" pitchFamily="34" charset="0"/>
              </a:rPr>
              <a:t>bugetul</a:t>
            </a:r>
            <a:r>
              <a:rPr lang="en-US" sz="1800" dirty="0">
                <a:latin typeface="Trebuchet MS" panose="020B0603020202020204" pitchFamily="34" charset="0"/>
                <a:cs typeface="Arial" panose="020B0604020202020204" pitchFamily="34" charset="0"/>
              </a:rPr>
              <a:t> de stat</a:t>
            </a:r>
            <a:r>
              <a:rPr lang="ro-RO" sz="1800" dirty="0">
                <a:latin typeface="Trebuchet MS" panose="020B0603020202020204" pitchFamily="34" charset="0"/>
                <a:cs typeface="Arial" panose="020B0604020202020204" pitchFamily="34" charset="0"/>
              </a:rPr>
              <a:t>, cu modificări și completări ulterioare</a:t>
            </a:r>
          </a:p>
          <a:p>
            <a:pPr marL="0" indent="0" algn="just">
              <a:spcBef>
                <a:spcPts val="0"/>
              </a:spcBef>
              <a:buNone/>
              <a:defRPr/>
            </a:pPr>
            <a:endParaRPr lang="ro-RO" sz="1800" dirty="0">
              <a:latin typeface="Trebuchet MS" panose="020B0603020202020204" pitchFamily="34" charset="0"/>
              <a:cs typeface="Arial" panose="020B0604020202020204" pitchFamily="34" charset="0"/>
            </a:endParaRPr>
          </a:p>
          <a:p>
            <a:pPr algn="just">
              <a:spcBef>
                <a:spcPts val="0"/>
              </a:spcBef>
              <a:defRPr/>
            </a:pPr>
            <a:r>
              <a:rPr lang="ro-RO" sz="1800" b="1" dirty="0">
                <a:latin typeface="Trebuchet MS" panose="020B0603020202020204" pitchFamily="34" charset="0"/>
                <a:cs typeface="Arial" panose="020B0604020202020204" pitchFamily="34" charset="0"/>
              </a:rPr>
              <a:t>O</a:t>
            </a:r>
            <a:r>
              <a:rPr lang="en-US" sz="1800" b="1" dirty="0" err="1">
                <a:latin typeface="Trebuchet MS" panose="020B0603020202020204" pitchFamily="34" charset="0"/>
                <a:cs typeface="Arial" panose="020B0604020202020204" pitchFamily="34" charset="0"/>
              </a:rPr>
              <a:t>rdin</a:t>
            </a:r>
            <a:r>
              <a:rPr lang="ro-RO" sz="1800" b="1" dirty="0">
                <a:latin typeface="Trebuchet MS" panose="020B0603020202020204" pitchFamily="34" charset="0"/>
                <a:cs typeface="Arial" panose="020B0604020202020204" pitchFamily="34" charset="0"/>
              </a:rPr>
              <a:t>ul MADR nr. 106/2024 </a:t>
            </a:r>
            <a:r>
              <a:rPr lang="ro-RO" sz="1800" dirty="0">
                <a:latin typeface="Trebuchet MS" panose="020B0603020202020204" pitchFamily="34" charset="0"/>
                <a:cs typeface="Arial" panose="020B0604020202020204" pitchFamily="34" charset="0"/>
              </a:rPr>
              <a:t>privind modalitatea de implementare a intervențiilor aferente sectoarelor vegetal și zootehnic prevăzute la art. 1 alin. (2) lit. a)–b) din HG nr. 1571/2022, </a:t>
            </a:r>
            <a:r>
              <a:rPr lang="en-US" sz="1800" dirty="0" err="1">
                <a:latin typeface="Trebuchet MS" panose="020B0603020202020204" pitchFamily="34" charset="0"/>
                <a:cs typeface="Arial" panose="020B0604020202020204" pitchFamily="34" charset="0"/>
              </a:rPr>
              <a:t>completat</a:t>
            </a:r>
            <a:r>
              <a:rPr lang="en-US" sz="1800" dirty="0">
                <a:latin typeface="Trebuchet MS" panose="020B0603020202020204" pitchFamily="34" charset="0"/>
                <a:cs typeface="Arial" panose="020B0604020202020204" pitchFamily="34" charset="0"/>
              </a:rPr>
              <a:t> </a:t>
            </a:r>
            <a:r>
              <a:rPr lang="ro-RO" sz="1800" dirty="0">
                <a:latin typeface="Trebuchet MS" panose="020B0603020202020204" pitchFamily="34" charset="0"/>
                <a:cs typeface="Arial" panose="020B0604020202020204" pitchFamily="34" charset="0"/>
              </a:rPr>
              <a:t>și modificat pentru anul 2025 prin </a:t>
            </a:r>
            <a:r>
              <a:rPr lang="en-US" sz="1800" b="1" dirty="0" err="1">
                <a:solidFill>
                  <a:srgbClr val="00B050"/>
                </a:solidFill>
                <a:latin typeface="Trebuchet MS" panose="020B0603020202020204" pitchFamily="34" charset="0"/>
                <a:cs typeface="Times New Roman" panose="02020603050405020304" pitchFamily="18" charset="0"/>
              </a:rPr>
              <a:t>Ordinul</a:t>
            </a:r>
            <a:r>
              <a:rPr lang="en-US" sz="1800" b="1" dirty="0">
                <a:solidFill>
                  <a:srgbClr val="00B050"/>
                </a:solidFill>
                <a:latin typeface="Trebuchet MS" panose="020B0603020202020204" pitchFamily="34" charset="0"/>
                <a:cs typeface="Times New Roman" panose="02020603050405020304" pitchFamily="18" charset="0"/>
              </a:rPr>
              <a:t> </a:t>
            </a:r>
            <a:r>
              <a:rPr lang="ro-RO" sz="1800" b="1" dirty="0">
                <a:solidFill>
                  <a:srgbClr val="00B050"/>
                </a:solidFill>
                <a:latin typeface="Trebuchet MS" panose="020B0603020202020204" pitchFamily="34" charset="0"/>
                <a:cs typeface="Times New Roman" panose="02020603050405020304" pitchFamily="18" charset="0"/>
              </a:rPr>
              <a:t>MADR </a:t>
            </a:r>
            <a:r>
              <a:rPr lang="en-US" sz="1800" b="1" dirty="0">
                <a:solidFill>
                  <a:srgbClr val="00B050"/>
                </a:solidFill>
                <a:latin typeface="Trebuchet MS" panose="020B0603020202020204" pitchFamily="34" charset="0"/>
                <a:cs typeface="Times New Roman" panose="02020603050405020304" pitchFamily="18" charset="0"/>
              </a:rPr>
              <a:t>nr. 42/2025 </a:t>
            </a:r>
            <a:endParaRPr lang="ro-RO" sz="1800" b="1" dirty="0">
              <a:solidFill>
                <a:srgbClr val="00B050"/>
              </a:solidFill>
              <a:latin typeface="Trebuchet MS" panose="020B0603020202020204" pitchFamily="34" charset="0"/>
              <a:cs typeface="Times New Roman" panose="02020603050405020304" pitchFamily="18" charset="0"/>
            </a:endParaRPr>
          </a:p>
          <a:p>
            <a:pPr marL="0" indent="0" algn="just">
              <a:spcBef>
                <a:spcPts val="0"/>
              </a:spcBef>
              <a:buNone/>
              <a:defRPr/>
            </a:pPr>
            <a:endParaRPr lang="en-US" sz="1800" dirty="0">
              <a:solidFill>
                <a:srgbClr val="00B050"/>
              </a:solidFill>
              <a:latin typeface="Trebuchet MS" panose="020B0603020202020204" pitchFamily="34" charset="0"/>
              <a:cs typeface="Times New Roman" panose="02020603050405020304" pitchFamily="18" charset="0"/>
            </a:endParaRPr>
          </a:p>
          <a:p>
            <a:pPr algn="just">
              <a:spcBef>
                <a:spcPts val="0"/>
              </a:spcBef>
              <a:defRPr/>
            </a:pPr>
            <a:r>
              <a:rPr lang="ro-RO" sz="1800" b="1" dirty="0">
                <a:solidFill>
                  <a:srgbClr val="00B050"/>
                </a:solidFill>
                <a:latin typeface="Trebuchet MS" panose="020B0603020202020204" pitchFamily="34" charset="0"/>
                <a:cs typeface="Arial" panose="020B0604020202020204" pitchFamily="34" charset="0"/>
              </a:rPr>
              <a:t>Ordinul MADR </a:t>
            </a:r>
            <a:r>
              <a:rPr lang="ro-RO" sz="1800" dirty="0">
                <a:solidFill>
                  <a:srgbClr val="00B050"/>
                </a:solidFill>
                <a:latin typeface="Trebuchet MS" panose="020B0603020202020204" pitchFamily="34" charset="0"/>
                <a:cs typeface="Arial" panose="020B0604020202020204" pitchFamily="34" charset="0"/>
              </a:rPr>
              <a:t>privind aprobarea Formularului cererii de plată pentru 2025</a:t>
            </a:r>
          </a:p>
          <a:p>
            <a:pPr marL="0" indent="0" algn="just">
              <a:spcBef>
                <a:spcPts val="0"/>
              </a:spcBef>
              <a:buNone/>
              <a:defRPr/>
            </a:pPr>
            <a:endParaRPr lang="ro-RO" sz="1800" dirty="0">
              <a:solidFill>
                <a:srgbClr val="00B050"/>
              </a:solidFill>
              <a:latin typeface="Trebuchet MS" panose="020B0603020202020204" pitchFamily="34" charset="0"/>
              <a:cs typeface="Arial" panose="020B0604020202020204" pitchFamily="34" charset="0"/>
            </a:endParaRPr>
          </a:p>
          <a:p>
            <a:pPr algn="just">
              <a:spcBef>
                <a:spcPts val="0"/>
              </a:spcBef>
            </a:pPr>
            <a:r>
              <a:rPr lang="en-US" sz="1800" b="1" dirty="0" err="1">
                <a:latin typeface="Trebuchet MS" panose="020B0603020202020204" pitchFamily="34" charset="0"/>
                <a:cs typeface="Arial" panose="020B0604020202020204" pitchFamily="34" charset="0"/>
              </a:rPr>
              <a:t>Ordinul</a:t>
            </a:r>
            <a:r>
              <a:rPr lang="en-US" sz="1800" b="1" dirty="0">
                <a:latin typeface="Trebuchet MS" panose="020B0603020202020204" pitchFamily="34" charset="0"/>
                <a:cs typeface="Arial" panose="020B0604020202020204" pitchFamily="34" charset="0"/>
              </a:rPr>
              <a:t> nr. 125/2024 </a:t>
            </a:r>
            <a:r>
              <a:rPr lang="en-US" sz="1800" dirty="0" err="1">
                <a:latin typeface="Trebuchet MS" panose="020B0603020202020204" pitchFamily="34" charset="0"/>
                <a:cs typeface="Arial" panose="020B0604020202020204" pitchFamily="34" charset="0"/>
              </a:rPr>
              <a:t>pentru</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aprobarea</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criteriilor</a:t>
            </a:r>
            <a:r>
              <a:rPr lang="en-US" sz="1800" dirty="0">
                <a:latin typeface="Trebuchet MS" panose="020B0603020202020204" pitchFamily="34" charset="0"/>
                <a:cs typeface="Arial" panose="020B0604020202020204" pitchFamily="34" charset="0"/>
              </a:rPr>
              <a:t> de </a:t>
            </a:r>
            <a:r>
              <a:rPr lang="en-US" sz="1800" dirty="0" err="1">
                <a:latin typeface="Trebuchet MS" panose="020B0603020202020204" pitchFamily="34" charset="0"/>
                <a:cs typeface="Arial" panose="020B0604020202020204" pitchFamily="34" charset="0"/>
              </a:rPr>
              <a:t>eligibilitate</a:t>
            </a:r>
            <a:r>
              <a:rPr lang="en-US" sz="1800" dirty="0">
                <a:latin typeface="Trebuchet MS" panose="020B0603020202020204" pitchFamily="34" charset="0"/>
                <a:cs typeface="Arial" panose="020B0604020202020204" pitchFamily="34" charset="0"/>
              </a:rPr>
              <a:t>, a </a:t>
            </a:r>
            <a:r>
              <a:rPr lang="en-US" sz="1800" dirty="0" err="1">
                <a:latin typeface="Trebuchet MS" panose="020B0603020202020204" pitchFamily="34" charset="0"/>
                <a:cs typeface="Arial" panose="020B0604020202020204" pitchFamily="34" charset="0"/>
              </a:rPr>
              <a:t>documentelor</a:t>
            </a:r>
            <a:r>
              <a:rPr lang="en-US" sz="1800" dirty="0">
                <a:latin typeface="Trebuchet MS" panose="020B0603020202020204" pitchFamily="34" charset="0"/>
                <a:cs typeface="Arial" panose="020B0604020202020204" pitchFamily="34" charset="0"/>
              </a:rPr>
              <a:t> justificative </a:t>
            </a:r>
            <a:r>
              <a:rPr lang="en-US" sz="1800" dirty="0" err="1">
                <a:latin typeface="Trebuchet MS" panose="020B0603020202020204" pitchFamily="34" charset="0"/>
                <a:cs typeface="Arial" panose="020B0604020202020204" pitchFamily="34" charset="0"/>
              </a:rPr>
              <a:t>şi</a:t>
            </a:r>
            <a:r>
              <a:rPr lang="en-US" sz="1800" dirty="0">
                <a:latin typeface="Trebuchet MS" panose="020B0603020202020204" pitchFamily="34" charset="0"/>
                <a:cs typeface="Arial" panose="020B0604020202020204" pitchFamily="34" charset="0"/>
              </a:rPr>
              <a:t> a </a:t>
            </a:r>
            <a:r>
              <a:rPr lang="en-US" sz="1800" dirty="0" err="1">
                <a:latin typeface="Trebuchet MS" panose="020B0603020202020204" pitchFamily="34" charset="0"/>
                <a:cs typeface="Arial" panose="020B0604020202020204" pitchFamily="34" charset="0"/>
              </a:rPr>
              <a:t>condiţiilor</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pentru</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implementarea</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intervenţiilor</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aferente</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sectoarelor</a:t>
            </a:r>
            <a:r>
              <a:rPr lang="en-US" sz="1800" dirty="0">
                <a:latin typeface="Trebuchet MS" panose="020B0603020202020204" pitchFamily="34" charset="0"/>
                <a:cs typeface="Arial" panose="020B0604020202020204" pitchFamily="34" charset="0"/>
              </a:rPr>
              <a:t> vegetal </a:t>
            </a:r>
            <a:r>
              <a:rPr lang="en-US" sz="1800" dirty="0" err="1">
                <a:latin typeface="Trebuchet MS" panose="020B0603020202020204" pitchFamily="34" charset="0"/>
                <a:cs typeface="Arial" panose="020B0604020202020204" pitchFamily="34" charset="0"/>
              </a:rPr>
              <a:t>şi</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zootehnic</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prevăzute</a:t>
            </a:r>
            <a:r>
              <a:rPr lang="en-US" sz="1800" dirty="0">
                <a:latin typeface="Trebuchet MS" panose="020B0603020202020204" pitchFamily="34" charset="0"/>
                <a:cs typeface="Arial" panose="020B0604020202020204" pitchFamily="34" charset="0"/>
              </a:rPr>
              <a:t> la art. 1 </a:t>
            </a:r>
            <a:r>
              <a:rPr lang="en-US" sz="1800" dirty="0" err="1">
                <a:latin typeface="Trebuchet MS" panose="020B0603020202020204" pitchFamily="34" charset="0"/>
                <a:cs typeface="Arial" panose="020B0604020202020204" pitchFamily="34" charset="0"/>
              </a:rPr>
              <a:t>alin</a:t>
            </a:r>
            <a:r>
              <a:rPr lang="en-US" sz="1800" dirty="0">
                <a:latin typeface="Trebuchet MS" panose="020B0603020202020204" pitchFamily="34" charset="0"/>
                <a:cs typeface="Arial" panose="020B0604020202020204" pitchFamily="34" charset="0"/>
              </a:rPr>
              <a:t>. (2) lit. c) din </a:t>
            </a:r>
            <a:r>
              <a:rPr lang="en-US" sz="1800" dirty="0" err="1">
                <a:latin typeface="Trebuchet MS" panose="020B0603020202020204" pitchFamily="34" charset="0"/>
                <a:cs typeface="Arial" panose="020B0604020202020204" pitchFamily="34" charset="0"/>
              </a:rPr>
              <a:t>Hotărârea</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Guvernului</a:t>
            </a:r>
            <a:r>
              <a:rPr lang="en-US" sz="1800" dirty="0">
                <a:latin typeface="Trebuchet MS" panose="020B0603020202020204" pitchFamily="34" charset="0"/>
                <a:cs typeface="Arial" panose="020B0604020202020204" pitchFamily="34" charset="0"/>
              </a:rPr>
              <a:t> nr. 1.571/2022</a:t>
            </a:r>
            <a:r>
              <a:rPr lang="ro-RO" sz="1800" dirty="0">
                <a:latin typeface="Trebuchet MS" panose="020B0603020202020204" pitchFamily="34" charset="0"/>
                <a:cs typeface="Arial" panose="020B0604020202020204" pitchFamily="34" charset="0"/>
              </a:rPr>
              <a:t> </a:t>
            </a:r>
            <a:r>
              <a:rPr lang="ro-RO" sz="1800" dirty="0">
                <a:solidFill>
                  <a:srgbClr val="00B050"/>
                </a:solidFill>
                <a:latin typeface="Trebuchet MS" panose="020B0603020202020204" pitchFamily="34" charset="0"/>
                <a:cs typeface="Arial" panose="020B0604020202020204" pitchFamily="34" charset="0"/>
              </a:rPr>
              <a:t>(</a:t>
            </a:r>
            <a:r>
              <a:rPr lang="ro-RO" sz="1800" b="1" dirty="0">
                <a:solidFill>
                  <a:srgbClr val="00B050"/>
                </a:solidFill>
                <a:latin typeface="Trebuchet MS" panose="020B0603020202020204" pitchFamily="34" charset="0"/>
                <a:cs typeface="Arial" panose="020B0604020202020204" pitchFamily="34" charset="0"/>
              </a:rPr>
              <a:t>(Ordinul MADR ANT) </a:t>
            </a:r>
            <a:endParaRPr lang="en-US" sz="1800" dirty="0">
              <a:solidFill>
                <a:srgbClr val="00B050"/>
              </a:solidFill>
              <a:latin typeface="Arial" panose="020B0604020202020204" pitchFamily="34" charset="0"/>
              <a:cs typeface="Arial" panose="020B0604020202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879DDECA-A412-4DE7-BDD4-F49A68EFCAAF}"/>
              </a:ext>
            </a:extLst>
          </p:cNvPr>
          <p:cNvSpPr>
            <a:spLocks noGrp="1"/>
          </p:cNvSpPr>
          <p:nvPr>
            <p:ph type="title"/>
          </p:nvPr>
        </p:nvSpPr>
        <p:spPr>
          <a:xfrm>
            <a:off x="1066800" y="762000"/>
            <a:ext cx="7772400" cy="563562"/>
          </a:xfrm>
        </p:spPr>
        <p:txBody>
          <a:bodyPr/>
          <a:lstStyle/>
          <a:p>
            <a:pPr algn="ctr"/>
            <a:r>
              <a:rPr lang="ro-RO" altLang="en-US" sz="1600" b="1" dirty="0">
                <a:solidFill>
                  <a:schemeClr val="tx1"/>
                </a:solidFill>
                <a:latin typeface="Trebuchet MS" panose="020B0603020202020204" pitchFamily="34" charset="0"/>
                <a:cs typeface="Arial" panose="020B0604020202020204" pitchFamily="34" charset="0"/>
              </a:rPr>
              <a:t>PD-0</a:t>
            </a:r>
            <a:r>
              <a:rPr lang="en-US" altLang="en-US" sz="1600" b="1" dirty="0">
                <a:solidFill>
                  <a:schemeClr val="tx1"/>
                </a:solidFill>
                <a:latin typeface="Trebuchet MS" panose="020B0603020202020204" pitchFamily="34" charset="0"/>
                <a:cs typeface="Arial" panose="020B0604020202020204" pitchFamily="34" charset="0"/>
              </a:rPr>
              <a:t>5</a:t>
            </a:r>
            <a:r>
              <a:rPr lang="ro-RO" altLang="en-US" sz="1600" b="1" dirty="0">
                <a:solidFill>
                  <a:schemeClr val="tx1"/>
                </a:solidFill>
                <a:latin typeface="Trebuchet MS" panose="020B0603020202020204" pitchFamily="34" charset="0"/>
                <a:cs typeface="Arial" panose="020B0604020202020204" pitchFamily="34" charset="0"/>
              </a:rPr>
              <a:t> - </a:t>
            </a:r>
            <a:r>
              <a:rPr lang="vi-VN" altLang="en-US" sz="1600" b="1" dirty="0">
                <a:solidFill>
                  <a:schemeClr val="tx1"/>
                </a:solidFill>
                <a:latin typeface="Arial" panose="020B0604020202020204" pitchFamily="34" charset="0"/>
                <a:cs typeface="Arial" panose="020B0604020202020204" pitchFamily="34" charset="0"/>
              </a:rPr>
              <a:t>Practicarea unei agriculturi prietenoase cu mediul în fermele mici, respectiv gospodăriile tradiționale </a:t>
            </a:r>
            <a:r>
              <a:rPr lang="ro-RO" altLang="en-US" sz="1600" b="1" dirty="0">
                <a:solidFill>
                  <a:schemeClr val="tx1"/>
                </a:solidFill>
                <a:latin typeface="Arial" panose="020B0604020202020204" pitchFamily="34" charset="0"/>
                <a:cs typeface="Arial" panose="020B0604020202020204" pitchFamily="34" charset="0"/>
              </a:rPr>
              <a:t>- ANGAJAMENT</a:t>
            </a:r>
            <a:endParaRPr lang="en-US" altLang="en-US" sz="1600" dirty="0">
              <a:solidFill>
                <a:schemeClr val="tx1"/>
              </a:solidFill>
              <a:latin typeface="Trebuchet MS" panose="020B0603020202020204" pitchFamily="34" charset="0"/>
            </a:endParaRPr>
          </a:p>
        </p:txBody>
      </p:sp>
      <p:pic>
        <p:nvPicPr>
          <p:cNvPr id="3" name="Picture 2"/>
          <p:cNvPicPr>
            <a:picLocks noChangeAspect="1"/>
          </p:cNvPicPr>
          <p:nvPr/>
        </p:nvPicPr>
        <p:blipFill>
          <a:blip r:embed="rId2"/>
          <a:stretch>
            <a:fillRect/>
          </a:stretch>
        </p:blipFill>
        <p:spPr>
          <a:xfrm>
            <a:off x="914400" y="1249362"/>
            <a:ext cx="7620000" cy="5024831"/>
          </a:xfrm>
          <a:prstGeom prst="rect">
            <a:avLst/>
          </a:prstGeom>
        </p:spPr>
      </p:pic>
    </p:spTree>
    <p:extLst>
      <p:ext uri="{BB962C8B-B14F-4D97-AF65-F5344CB8AC3E}">
        <p14:creationId xmlns:p14="http://schemas.microsoft.com/office/powerpoint/2010/main" val="14196732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3AB37B1C-3C32-4B86-AD0D-59F206568F11}"/>
              </a:ext>
            </a:extLst>
          </p:cNvPr>
          <p:cNvSpPr>
            <a:spLocks noGrp="1"/>
          </p:cNvSpPr>
          <p:nvPr>
            <p:ph type="title"/>
          </p:nvPr>
        </p:nvSpPr>
        <p:spPr>
          <a:xfrm>
            <a:off x="1066800" y="838200"/>
            <a:ext cx="7772400" cy="563562"/>
          </a:xfrm>
        </p:spPr>
        <p:txBody>
          <a:bodyPr/>
          <a:lstStyle/>
          <a:p>
            <a:pPr algn="ctr"/>
            <a:r>
              <a:rPr lang="ro-RO" altLang="en-US" sz="1600" b="1" dirty="0">
                <a:solidFill>
                  <a:schemeClr val="tx1"/>
                </a:solidFill>
                <a:latin typeface="Trebuchet MS" panose="020B0603020202020204" pitchFamily="34" charset="0"/>
                <a:cs typeface="Arial" panose="020B0604020202020204" pitchFamily="34" charset="0"/>
              </a:rPr>
              <a:t>PD-06  Înierbarea intervalului dintre rânduri în plantațiile pomicole, viticole, pepiniere și hameiști</a:t>
            </a:r>
            <a:endParaRPr lang="en-US" altLang="en-US" sz="1600" dirty="0">
              <a:solidFill>
                <a:schemeClr val="tx1"/>
              </a:solidFill>
              <a:latin typeface="Trebuchet MS" panose="020B0603020202020204" pitchFamily="34" charset="0"/>
            </a:endParaRPr>
          </a:p>
        </p:txBody>
      </p:sp>
      <p:sp>
        <p:nvSpPr>
          <p:cNvPr id="3" name="Content Placeholder 2">
            <a:extLst>
              <a:ext uri="{FF2B5EF4-FFF2-40B4-BE49-F238E27FC236}">
                <a16:creationId xmlns:a16="http://schemas.microsoft.com/office/drawing/2014/main" id="{66DCC10A-CD20-4CE0-BCF4-B21E668F6682}"/>
              </a:ext>
            </a:extLst>
          </p:cNvPr>
          <p:cNvSpPr>
            <a:spLocks noGrp="1"/>
          </p:cNvSpPr>
          <p:nvPr>
            <p:ph sz="quarter" idx="1"/>
          </p:nvPr>
        </p:nvSpPr>
        <p:spPr>
          <a:xfrm>
            <a:off x="457200" y="1401762"/>
            <a:ext cx="8382000" cy="5084975"/>
          </a:xfrm>
        </p:spPr>
        <p:txBody>
          <a:bodyPr/>
          <a:lstStyle/>
          <a:p>
            <a:pPr algn="just">
              <a:lnSpc>
                <a:spcPct val="120000"/>
              </a:lnSpc>
              <a:spcBef>
                <a:spcPts val="0"/>
              </a:spcBef>
              <a:buFont typeface="Wingdings" panose="05000000000000000000" pitchFamily="2" charset="2"/>
              <a:buChar char="Ø"/>
              <a:defRPr/>
            </a:pPr>
            <a:r>
              <a:rPr lang="en-US" sz="1400" dirty="0">
                <a:latin typeface="Trebuchet MS" panose="020B0603020202020204" pitchFamily="34" charset="0"/>
                <a:cs typeface="Arial" panose="020B0604020202020204" pitchFamily="34" charset="0"/>
              </a:rPr>
              <a:t>e</a:t>
            </a:r>
            <a:r>
              <a:rPr lang="ro-RO" sz="1400" dirty="0">
                <a:latin typeface="Trebuchet MS" panose="020B0603020202020204" pitchFamily="34" charset="0"/>
                <a:cs typeface="Arial" panose="020B0604020202020204" pitchFamily="34" charset="0"/>
              </a:rPr>
              <a:t>ste o intervenție pentru care fermierul aplică </a:t>
            </a:r>
            <a:r>
              <a:rPr lang="ro-RO" sz="1400" b="1" dirty="0">
                <a:latin typeface="Trebuchet MS" panose="020B0603020202020204" pitchFamily="34" charset="0"/>
                <a:cs typeface="Arial" panose="020B0604020202020204" pitchFamily="34" charset="0"/>
              </a:rPr>
              <a:t>voluntar, cu semnarea un</a:t>
            </a:r>
            <a:r>
              <a:rPr lang="en-US" sz="1400" b="1" dirty="0">
                <a:latin typeface="Trebuchet MS" panose="020B0603020202020204" pitchFamily="34" charset="0"/>
                <a:cs typeface="Arial" panose="020B0604020202020204" pitchFamily="34" charset="0"/>
              </a:rPr>
              <a:t>u</a:t>
            </a:r>
            <a:r>
              <a:rPr lang="ro-RO" sz="1400" b="1" dirty="0">
                <a:latin typeface="Trebuchet MS" panose="020B0603020202020204" pitchFamily="34" charset="0"/>
                <a:cs typeface="Arial" panose="020B0604020202020204" pitchFamily="34" charset="0"/>
              </a:rPr>
              <a:t>i angajament anual</a:t>
            </a:r>
          </a:p>
          <a:p>
            <a:pPr algn="just">
              <a:lnSpc>
                <a:spcPct val="120000"/>
              </a:lnSpc>
              <a:spcBef>
                <a:spcPts val="0"/>
              </a:spcBef>
              <a:buFont typeface="Wingdings" panose="05000000000000000000" pitchFamily="2" charset="2"/>
              <a:buChar char="Ø"/>
              <a:defRPr/>
            </a:pPr>
            <a:r>
              <a:rPr lang="en-US" sz="1400" dirty="0">
                <a:latin typeface="Trebuchet MS" panose="020B0603020202020204" pitchFamily="34" charset="0"/>
                <a:cs typeface="Arial" panose="020B0604020202020204" pitchFamily="34" charset="0"/>
              </a:rPr>
              <a:t>se </a:t>
            </a:r>
            <a:r>
              <a:rPr lang="ro-RO" sz="1400" dirty="0">
                <a:latin typeface="Trebuchet MS" panose="020B0603020202020204" pitchFamily="34" charset="0"/>
                <a:cs typeface="Arial" panose="020B0604020202020204" pitchFamily="34" charset="0"/>
              </a:rPr>
              <a:t>acordă </a:t>
            </a:r>
            <a:r>
              <a:rPr lang="en-US" sz="1400" dirty="0">
                <a:latin typeface="Trebuchet MS" panose="020B0603020202020204" pitchFamily="34" charset="0"/>
                <a:cs typeface="Arial" panose="020B0604020202020204" pitchFamily="34" charset="0"/>
              </a:rPr>
              <a:t>per </a:t>
            </a:r>
            <a:r>
              <a:rPr lang="en-US" sz="1400" dirty="0" err="1">
                <a:latin typeface="Trebuchet MS" panose="020B0603020202020204" pitchFamily="34" charset="0"/>
                <a:cs typeface="Arial" panose="020B0604020202020204" pitchFamily="34" charset="0"/>
              </a:rPr>
              <a:t>hectar</a:t>
            </a:r>
            <a:r>
              <a:rPr lang="ro-RO" sz="1400" dirty="0">
                <a:latin typeface="Trebuchet MS" panose="020B0603020202020204" pitchFamily="34" charset="0"/>
                <a:cs typeface="Arial" panose="020B0604020202020204" pitchFamily="34" charset="0"/>
              </a:rPr>
              <a:t>, </a:t>
            </a:r>
            <a:r>
              <a:rPr lang="ro-RO" sz="1400" b="1" dirty="0">
                <a:latin typeface="Trebuchet MS" panose="020B0603020202020204" pitchFamily="34" charset="0"/>
                <a:cs typeface="Arial" panose="020B0604020202020204" pitchFamily="34" charset="0"/>
              </a:rPr>
              <a:t>c</a:t>
            </a:r>
            <a:r>
              <a:rPr lang="en-US" sz="1400" b="1" dirty="0">
                <a:latin typeface="Trebuchet MS" panose="020B0603020202020204" pitchFamily="34" charset="0"/>
                <a:cs typeface="Arial" panose="020B0604020202020204" pitchFamily="34" charset="0"/>
              </a:rPr>
              <a:t>a </a:t>
            </a:r>
            <a:r>
              <a:rPr lang="en-US" sz="1400" b="1" dirty="0" err="1">
                <a:latin typeface="Trebuchet MS" panose="020B0603020202020204" pitchFamily="34" charset="0"/>
                <a:cs typeface="Arial" panose="020B0604020202020204" pitchFamily="34" charset="0"/>
              </a:rPr>
              <a:t>plată</a:t>
            </a:r>
            <a:r>
              <a:rPr lang="en-US" sz="1400" b="1" dirty="0">
                <a:latin typeface="Trebuchet MS" panose="020B0603020202020204" pitchFamily="34" charset="0"/>
                <a:cs typeface="Arial" panose="020B0604020202020204" pitchFamily="34" charset="0"/>
              </a:rPr>
              <a:t> </a:t>
            </a:r>
            <a:r>
              <a:rPr lang="ro-RO" sz="1400" b="1" dirty="0">
                <a:latin typeface="Trebuchet MS" panose="020B0603020202020204" pitchFamily="34" charset="0"/>
                <a:cs typeface="Arial" panose="020B0604020202020204" pitchFamily="34" charset="0"/>
              </a:rPr>
              <a:t>anuală </a:t>
            </a:r>
            <a:r>
              <a:rPr lang="en-US" sz="1400" b="1" dirty="0" err="1">
                <a:latin typeface="Trebuchet MS" panose="020B0603020202020204" pitchFamily="34" charset="0"/>
                <a:cs typeface="Arial" panose="020B0604020202020204" pitchFamily="34" charset="0"/>
              </a:rPr>
              <a:t>su</a:t>
            </a:r>
            <a:r>
              <a:rPr lang="ro-RO" sz="1400" b="1" dirty="0">
                <a:latin typeface="Trebuchet MS" panose="020B0603020202020204" pitchFamily="34" charset="0"/>
                <a:cs typeface="Arial" panose="020B0604020202020204" pitchFamily="34" charset="0"/>
              </a:rPr>
              <a:t>p</a:t>
            </a:r>
            <a:r>
              <a:rPr lang="en-US" sz="1400" b="1" dirty="0" err="1">
                <a:latin typeface="Trebuchet MS" panose="020B0603020202020204" pitchFamily="34" charset="0"/>
                <a:cs typeface="Arial" panose="020B0604020202020204" pitchFamily="34" charset="0"/>
              </a:rPr>
              <a:t>limentar</a:t>
            </a:r>
            <a:r>
              <a:rPr lang="ro-RO" sz="1400" b="1" dirty="0">
                <a:latin typeface="Trebuchet MS" panose="020B0603020202020204" pitchFamily="34" charset="0"/>
                <a:cs typeface="Arial" panose="020B0604020202020204" pitchFamily="34" charset="0"/>
              </a:rPr>
              <a:t>ă</a:t>
            </a:r>
            <a:r>
              <a:rPr lang="en-US" sz="1400" b="1" dirty="0">
                <a:latin typeface="Trebuchet MS" panose="020B0603020202020204" pitchFamily="34" charset="0"/>
                <a:cs typeface="Arial" panose="020B0604020202020204" pitchFamily="34" charset="0"/>
              </a:rPr>
              <a:t> </a:t>
            </a:r>
            <a:r>
              <a:rPr lang="ro-RO" sz="1400" b="1" dirty="0">
                <a:latin typeface="Trebuchet MS" panose="020B0603020202020204" pitchFamily="34" charset="0"/>
                <a:cs typeface="Arial" panose="020B0604020202020204" pitchFamily="34" charset="0"/>
              </a:rPr>
              <a:t>față de </a:t>
            </a:r>
            <a:r>
              <a:rPr lang="en-US" sz="1400" b="1" dirty="0">
                <a:latin typeface="Trebuchet MS" panose="020B0603020202020204" pitchFamily="34" charset="0"/>
                <a:cs typeface="Arial" panose="020B0604020202020204" pitchFamily="34" charset="0"/>
              </a:rPr>
              <a:t>BISS</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și</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vizează</a:t>
            </a:r>
            <a:r>
              <a:rPr lang="en-US" sz="1400" dirty="0">
                <a:latin typeface="Trebuchet MS" panose="020B0603020202020204" pitchFamily="34" charset="0"/>
                <a:cs typeface="Arial" panose="020B0604020202020204" pitchFamily="34" charset="0"/>
              </a:rPr>
              <a:t> </a:t>
            </a:r>
            <a:r>
              <a:rPr lang="ro-RO" sz="1400" dirty="0">
                <a:latin typeface="Trebuchet MS" panose="020B0603020202020204" pitchFamily="34" charset="0"/>
                <a:cs typeface="Arial" panose="020B0604020202020204" pitchFamily="34" charset="0"/>
              </a:rPr>
              <a:t>suprafețele de </a:t>
            </a:r>
            <a:r>
              <a:rPr lang="ro-RO" sz="1400" b="1" dirty="0">
                <a:latin typeface="Trebuchet MS" panose="020B0603020202020204" pitchFamily="34" charset="0"/>
                <a:cs typeface="Arial" panose="020B0604020202020204" pitchFamily="34" charset="0"/>
              </a:rPr>
              <a:t>culturi permanente </a:t>
            </a:r>
            <a:r>
              <a:rPr lang="ro-RO" sz="1400" dirty="0">
                <a:latin typeface="Trebuchet MS" panose="020B0603020202020204" pitchFamily="34" charset="0"/>
                <a:cs typeface="Arial" panose="020B0604020202020204" pitchFamily="34" charset="0"/>
              </a:rPr>
              <a:t>cu plantații pomicole, inclusiv arbusti fructiferi, plantații viticole, pepiniere și hameiști.</a:t>
            </a:r>
          </a:p>
          <a:p>
            <a:pPr algn="just">
              <a:lnSpc>
                <a:spcPct val="120000"/>
              </a:lnSpc>
              <a:spcBef>
                <a:spcPts val="0"/>
              </a:spcBef>
              <a:defRPr/>
            </a:pPr>
            <a:r>
              <a:rPr lang="ro-RO" sz="1400" dirty="0">
                <a:latin typeface="Trebuchet MS" panose="020B0603020202020204" pitchFamily="34" charset="0"/>
                <a:cs typeface="Arial" panose="020B0604020202020204" pitchFamily="34" charset="0"/>
              </a:rPr>
              <a:t>Cuantumul </a:t>
            </a:r>
            <a:r>
              <a:rPr lang="es-ES" sz="1400" dirty="0" err="1">
                <a:latin typeface="Trebuchet MS" panose="020B0603020202020204" pitchFamily="34" charset="0"/>
                <a:cs typeface="Arial" panose="020B0604020202020204" pitchFamily="34" charset="0"/>
              </a:rPr>
              <a:t>unitar</a:t>
            </a:r>
            <a:r>
              <a:rPr lang="es-ES" sz="1400" dirty="0">
                <a:latin typeface="Trebuchet MS" panose="020B0603020202020204" pitchFamily="34" charset="0"/>
                <a:cs typeface="Arial" panose="020B0604020202020204" pitchFamily="34" charset="0"/>
              </a:rPr>
              <a:t> </a:t>
            </a:r>
            <a:r>
              <a:rPr lang="es-ES" sz="1400" dirty="0" err="1">
                <a:latin typeface="Trebuchet MS" panose="020B0603020202020204" pitchFamily="34" charset="0"/>
                <a:cs typeface="Arial" panose="020B0604020202020204" pitchFamily="34" charset="0"/>
              </a:rPr>
              <a:t>planificat</a:t>
            </a:r>
            <a:r>
              <a:rPr lang="es-ES" sz="1400" dirty="0">
                <a:latin typeface="Trebuchet MS" panose="020B0603020202020204" pitchFamily="34" charset="0"/>
                <a:cs typeface="Arial" panose="020B0604020202020204" pitchFamily="34" charset="0"/>
              </a:rPr>
              <a:t> </a:t>
            </a:r>
            <a:r>
              <a:rPr lang="es-ES" sz="1400" dirty="0" err="1">
                <a:latin typeface="Trebuchet MS" panose="020B0603020202020204" pitchFamily="34" charset="0"/>
                <a:cs typeface="Arial" panose="020B0604020202020204" pitchFamily="34" charset="0"/>
              </a:rPr>
              <a:t>în</a:t>
            </a:r>
            <a:r>
              <a:rPr lang="es-ES" sz="1400" dirty="0">
                <a:latin typeface="Trebuchet MS" panose="020B0603020202020204" pitchFamily="34" charset="0"/>
                <a:cs typeface="Arial" panose="020B0604020202020204" pitchFamily="34" charset="0"/>
              </a:rPr>
              <a:t> </a:t>
            </a:r>
            <a:r>
              <a:rPr lang="es-ES" sz="1400" dirty="0" err="1">
                <a:latin typeface="Trebuchet MS" panose="020B0603020202020204" pitchFamily="34" charset="0"/>
                <a:cs typeface="Arial" panose="020B0604020202020204" pitchFamily="34" charset="0"/>
              </a:rPr>
              <a:t>perioada</a:t>
            </a:r>
            <a:r>
              <a:rPr lang="es-ES" sz="1400" dirty="0">
                <a:latin typeface="Trebuchet MS" panose="020B0603020202020204" pitchFamily="34" charset="0"/>
                <a:cs typeface="Arial" panose="020B0604020202020204" pitchFamily="34" charset="0"/>
              </a:rPr>
              <a:t> 2023-2027 este de </a:t>
            </a:r>
            <a:r>
              <a:rPr lang="ro-RO" sz="1400" b="1" dirty="0">
                <a:solidFill>
                  <a:srgbClr val="00B050"/>
                </a:solidFill>
                <a:latin typeface="Trebuchet MS" panose="020B0603020202020204" pitchFamily="34" charset="0"/>
                <a:cs typeface="Arial" panose="020B0604020202020204" pitchFamily="34" charset="0"/>
              </a:rPr>
              <a:t>100</a:t>
            </a:r>
            <a:r>
              <a:rPr lang="es-ES" sz="1400" b="1" dirty="0">
                <a:solidFill>
                  <a:srgbClr val="00B050"/>
                </a:solidFill>
                <a:latin typeface="Trebuchet MS" panose="020B0603020202020204" pitchFamily="34" charset="0"/>
                <a:cs typeface="Arial" panose="020B0604020202020204" pitchFamily="34" charset="0"/>
              </a:rPr>
              <a:t> euro/ha</a:t>
            </a:r>
            <a:r>
              <a:rPr lang="ro-RO" sz="1400" dirty="0">
                <a:latin typeface="Trebuchet MS" panose="020B0603020202020204" pitchFamily="34" charset="0"/>
                <a:cs typeface="Arial" panose="020B0604020202020204" pitchFamily="34" charset="0"/>
              </a:rPr>
              <a:t> </a:t>
            </a:r>
            <a:r>
              <a:rPr lang="ro-RO" sz="1400" dirty="0">
                <a:solidFill>
                  <a:prstClr val="black"/>
                </a:solidFill>
                <a:latin typeface="Trebuchet MS" panose="020B0603020202020204" pitchFamily="34" charset="0"/>
                <a:cs typeface="Arial" panose="020B0604020202020204" pitchFamily="34" charset="0"/>
              </a:rPr>
              <a:t>(</a:t>
            </a:r>
            <a:r>
              <a:rPr lang="ro-RO" sz="1400" b="1" dirty="0">
                <a:solidFill>
                  <a:prstClr val="black"/>
                </a:solidFill>
                <a:latin typeface="Trebuchet MS" panose="020B0603020202020204" pitchFamily="34" charset="0"/>
                <a:cs typeface="Arial" panose="020B0604020202020204" pitchFamily="34" charset="0"/>
              </a:rPr>
              <a:t>marire de la 85,5 euro/ha</a:t>
            </a:r>
            <a:r>
              <a:rPr lang="ro-RO" sz="1400" dirty="0">
                <a:solidFill>
                  <a:prstClr val="black"/>
                </a:solidFill>
                <a:latin typeface="Trebuchet MS" panose="020B0603020202020204" pitchFamily="34" charset="0"/>
                <a:cs typeface="Arial" panose="020B0604020202020204" pitchFamily="34" charset="0"/>
              </a:rPr>
              <a:t>)</a:t>
            </a:r>
            <a:r>
              <a:rPr lang="es-ES" sz="1400" dirty="0">
                <a:solidFill>
                  <a:prstClr val="black"/>
                </a:solidFill>
                <a:latin typeface="Trebuchet MS" panose="020B0603020202020204" pitchFamily="34" charset="0"/>
                <a:cs typeface="Arial" panose="020B0604020202020204" pitchFamily="34" charset="0"/>
              </a:rPr>
              <a:t>, </a:t>
            </a:r>
            <a:r>
              <a:rPr lang="es-ES" sz="1400" dirty="0" err="1">
                <a:solidFill>
                  <a:prstClr val="black"/>
                </a:solidFill>
                <a:latin typeface="Trebuchet MS" panose="020B0603020202020204" pitchFamily="34" charset="0"/>
                <a:cs typeface="Arial" panose="020B0604020202020204" pitchFamily="34" charset="0"/>
              </a:rPr>
              <a:t>cel</a:t>
            </a:r>
            <a:r>
              <a:rPr lang="es-ES" sz="1400" dirty="0">
                <a:solidFill>
                  <a:prstClr val="black"/>
                </a:solidFill>
                <a:latin typeface="Trebuchet MS" panose="020B0603020202020204" pitchFamily="34" charset="0"/>
                <a:cs typeface="Arial" panose="020B0604020202020204" pitchFamily="34" charset="0"/>
              </a:rPr>
              <a:t> </a:t>
            </a:r>
            <a:r>
              <a:rPr lang="es-ES" sz="1400" dirty="0" err="1">
                <a:solidFill>
                  <a:prstClr val="black"/>
                </a:solidFill>
                <a:latin typeface="Trebuchet MS" panose="020B0603020202020204" pitchFamily="34" charset="0"/>
                <a:cs typeface="Arial" panose="020B0604020202020204" pitchFamily="34" charset="0"/>
              </a:rPr>
              <a:t>minim</a:t>
            </a:r>
            <a:r>
              <a:rPr lang="es-ES" sz="1400" dirty="0">
                <a:solidFill>
                  <a:prstClr val="black"/>
                </a:solidFill>
                <a:latin typeface="Trebuchet MS" panose="020B0603020202020204" pitchFamily="34" charset="0"/>
                <a:cs typeface="Arial" panose="020B0604020202020204" pitchFamily="34" charset="0"/>
              </a:rPr>
              <a:t> de </a:t>
            </a:r>
            <a:r>
              <a:rPr lang="ro-RO" sz="1400" b="1" dirty="0">
                <a:solidFill>
                  <a:srgbClr val="00B050"/>
                </a:solidFill>
                <a:latin typeface="Trebuchet MS" panose="020B0603020202020204" pitchFamily="34" charset="0"/>
                <a:cs typeface="Arial" panose="020B0604020202020204" pitchFamily="34" charset="0"/>
              </a:rPr>
              <a:t>85</a:t>
            </a:r>
            <a:r>
              <a:rPr lang="es-ES" sz="1400" b="1" dirty="0">
                <a:solidFill>
                  <a:srgbClr val="00B050"/>
                </a:solidFill>
                <a:latin typeface="Trebuchet MS" panose="020B0603020202020204" pitchFamily="34" charset="0"/>
                <a:cs typeface="Arial" panose="020B0604020202020204" pitchFamily="34" charset="0"/>
              </a:rPr>
              <a:t> euro/ha </a:t>
            </a:r>
            <a:r>
              <a:rPr lang="ro-RO" sz="1400" dirty="0">
                <a:solidFill>
                  <a:prstClr val="black"/>
                </a:solidFill>
                <a:latin typeface="Trebuchet MS" panose="020B0603020202020204" pitchFamily="34" charset="0"/>
                <a:cs typeface="Arial" panose="020B0604020202020204" pitchFamily="34" charset="0"/>
              </a:rPr>
              <a:t>și</a:t>
            </a:r>
            <a:r>
              <a:rPr lang="es-ES" sz="1400" dirty="0">
                <a:solidFill>
                  <a:prstClr val="black"/>
                </a:solidFill>
                <a:latin typeface="Trebuchet MS" panose="020B0603020202020204" pitchFamily="34" charset="0"/>
                <a:cs typeface="Arial" panose="020B0604020202020204" pitchFamily="34" charset="0"/>
              </a:rPr>
              <a:t> </a:t>
            </a:r>
            <a:r>
              <a:rPr lang="es-ES" sz="1400" dirty="0" err="1">
                <a:solidFill>
                  <a:prstClr val="black"/>
                </a:solidFill>
                <a:latin typeface="Trebuchet MS" panose="020B0603020202020204" pitchFamily="34" charset="0"/>
                <a:cs typeface="Arial" panose="020B0604020202020204" pitchFamily="34" charset="0"/>
              </a:rPr>
              <a:t>cel</a:t>
            </a:r>
            <a:r>
              <a:rPr lang="es-ES" sz="1400" dirty="0">
                <a:solidFill>
                  <a:prstClr val="black"/>
                </a:solidFill>
                <a:latin typeface="Trebuchet MS" panose="020B0603020202020204" pitchFamily="34" charset="0"/>
                <a:cs typeface="Arial" panose="020B0604020202020204" pitchFamily="34" charset="0"/>
              </a:rPr>
              <a:t> </a:t>
            </a:r>
            <a:r>
              <a:rPr lang="es-ES" sz="1400" dirty="0" err="1">
                <a:solidFill>
                  <a:prstClr val="black"/>
                </a:solidFill>
                <a:latin typeface="Trebuchet MS" panose="020B0603020202020204" pitchFamily="34" charset="0"/>
                <a:cs typeface="Arial" panose="020B0604020202020204" pitchFamily="34" charset="0"/>
              </a:rPr>
              <a:t>maxim</a:t>
            </a:r>
            <a:r>
              <a:rPr lang="ro-RO" sz="1400" dirty="0">
                <a:solidFill>
                  <a:prstClr val="black"/>
                </a:solidFill>
                <a:latin typeface="Trebuchet MS" panose="020B0603020202020204" pitchFamily="34" charset="0"/>
                <a:cs typeface="Arial" panose="020B0604020202020204" pitchFamily="34" charset="0"/>
              </a:rPr>
              <a:t> este de </a:t>
            </a:r>
            <a:r>
              <a:rPr lang="ro-RO" sz="1400" b="1" dirty="0">
                <a:solidFill>
                  <a:srgbClr val="00B050"/>
                </a:solidFill>
                <a:latin typeface="Trebuchet MS" panose="020B0603020202020204" pitchFamily="34" charset="0"/>
                <a:cs typeface="Arial" panose="020B0604020202020204" pitchFamily="34" charset="0"/>
              </a:rPr>
              <a:t>130 euro/ha</a:t>
            </a:r>
            <a:r>
              <a:rPr lang="es-ES" sz="1400" dirty="0">
                <a:solidFill>
                  <a:prstClr val="black"/>
                </a:solidFill>
                <a:latin typeface="Trebuchet MS" panose="020B0603020202020204" pitchFamily="34" charset="0"/>
                <a:cs typeface="Arial" panose="020B0604020202020204" pitchFamily="34" charset="0"/>
              </a:rPr>
              <a:t>. </a:t>
            </a:r>
          </a:p>
          <a:p>
            <a:pPr marL="0" indent="0" algn="just">
              <a:lnSpc>
                <a:spcPct val="120000"/>
              </a:lnSpc>
              <a:spcBef>
                <a:spcPts val="0"/>
              </a:spcBef>
              <a:buFont typeface="Wingdings 2" panose="05020102010507070707" pitchFamily="18" charset="2"/>
              <a:buNone/>
              <a:defRPr/>
            </a:pPr>
            <a:endParaRPr lang="ro-RO" sz="1400" dirty="0">
              <a:latin typeface="Trebuchet MS" panose="020B0603020202020204" pitchFamily="34" charset="0"/>
              <a:cs typeface="Arial" panose="020B0604020202020204" pitchFamily="34" charset="0"/>
            </a:endParaRPr>
          </a:p>
          <a:p>
            <a:pPr marL="0" indent="0" algn="just">
              <a:lnSpc>
                <a:spcPct val="120000"/>
              </a:lnSpc>
              <a:spcBef>
                <a:spcPts val="0"/>
              </a:spcBef>
              <a:buFont typeface="Wingdings 2" panose="05020102010507070707" pitchFamily="18" charset="2"/>
              <a:buNone/>
              <a:defRPr/>
            </a:pPr>
            <a:r>
              <a:rPr lang="ro-RO" sz="1400" b="1" dirty="0">
                <a:latin typeface="Trebuchet MS" panose="020B0603020202020204" pitchFamily="34" charset="0"/>
                <a:cs typeface="Arial" panose="020B0604020202020204" pitchFamily="34" charset="0"/>
              </a:rPr>
              <a:t> </a:t>
            </a:r>
            <a:r>
              <a:rPr lang="ro-RO" sz="1400" b="1" u="sng" dirty="0">
                <a:latin typeface="Trebuchet MS" panose="020B0603020202020204" pitchFamily="34" charset="0"/>
                <a:cs typeface="Arial" panose="020B0604020202020204" pitchFamily="34" charset="0"/>
              </a:rPr>
              <a:t>CONDIȚIILE DE ELIGIBILITATE</a:t>
            </a:r>
            <a:r>
              <a:rPr lang="ro-RO" sz="1400" b="1" dirty="0">
                <a:latin typeface="Trebuchet MS" panose="020B0603020202020204" pitchFamily="34" charset="0"/>
                <a:cs typeface="Arial" panose="020B0604020202020204" pitchFamily="34" charset="0"/>
              </a:rPr>
              <a:t> care trebuie îndeplinite în mod cumulativ</a:t>
            </a:r>
            <a:r>
              <a:rPr lang="en-US" sz="1400" b="1" dirty="0">
                <a:latin typeface="Trebuchet MS" panose="020B0603020202020204" pitchFamily="34" charset="0"/>
                <a:cs typeface="Arial" panose="020B0604020202020204" pitchFamily="34" charset="0"/>
              </a:rPr>
              <a:t>:</a:t>
            </a:r>
            <a:r>
              <a:rPr lang="ro-RO" sz="1400" b="1" dirty="0">
                <a:latin typeface="Trebuchet MS" panose="020B0603020202020204" pitchFamily="34" charset="0"/>
                <a:cs typeface="Arial" panose="020B0604020202020204" pitchFamily="34" charset="0"/>
              </a:rPr>
              <a:t> </a:t>
            </a:r>
          </a:p>
          <a:p>
            <a:pPr algn="just">
              <a:spcBef>
                <a:spcPts val="0"/>
              </a:spcBef>
              <a:buFont typeface="Wingdings" panose="05000000000000000000" pitchFamily="2" charset="2"/>
              <a:buChar char="Ø"/>
              <a:defRPr/>
            </a:pPr>
            <a:r>
              <a:rPr lang="ro-RO" sz="1400" dirty="0">
                <a:solidFill>
                  <a:prstClr val="black"/>
                </a:solidFill>
                <a:latin typeface="Trebuchet MS" panose="020B0603020202020204" pitchFamily="34" charset="0"/>
                <a:cs typeface="Arial" panose="020B0604020202020204" pitchFamily="34" charset="0"/>
              </a:rPr>
              <a:t>fermierul are calitatea de fermier activ și de beneficiar BISS; este utilizatorul unei suprafețe agricole în Romania, identificabilă în IACS (</a:t>
            </a:r>
            <a:r>
              <a:rPr lang="ro-RO" sz="1400" dirty="0">
                <a:latin typeface="Trebuchet MS" panose="020B0603020202020204" pitchFamily="34" charset="0"/>
                <a:cs typeface="Arial" panose="020B0604020202020204" pitchFamily="34" charset="0"/>
              </a:rPr>
              <a:t>plantații pomicole, inclusiv arbusti fructiferi, plantații viticole, pepiniere și hameiști</a:t>
            </a:r>
            <a:r>
              <a:rPr lang="ro-RO" sz="1400" dirty="0">
                <a:solidFill>
                  <a:prstClr val="black"/>
                </a:solidFill>
                <a:latin typeface="Trebuchet MS" panose="020B0603020202020204" pitchFamily="34" charset="0"/>
                <a:cs typeface="Arial" panose="020B0604020202020204" pitchFamily="34" charset="0"/>
              </a:rPr>
              <a:t>)</a:t>
            </a:r>
            <a:endParaRPr lang="en-US" sz="1400" dirty="0">
              <a:solidFill>
                <a:prstClr val="black"/>
              </a:solidFill>
              <a:latin typeface="Trebuchet MS" panose="020B0603020202020204" pitchFamily="34" charset="0"/>
              <a:cs typeface="Arial" panose="020B0604020202020204" pitchFamily="34" charset="0"/>
            </a:endParaRPr>
          </a:p>
          <a:p>
            <a:pPr algn="just">
              <a:lnSpc>
                <a:spcPct val="120000"/>
              </a:lnSpc>
              <a:spcBef>
                <a:spcPts val="0"/>
              </a:spcBef>
              <a:buFont typeface="Wingdings" panose="05000000000000000000" pitchFamily="2" charset="2"/>
              <a:buChar char="Ø"/>
              <a:defRPr/>
            </a:pPr>
            <a:r>
              <a:rPr lang="ro-RO" sz="1400" dirty="0">
                <a:latin typeface="Trebuchet MS" panose="020B0603020202020204" pitchFamily="34" charset="0"/>
              </a:rPr>
              <a:t>dimensiunea exploataţiei agricole este de minimum 1 ha, constituită din suprafeţele însumate ale tuturor parcelelor eligibile, iar parcelele eligibile sunt de minimum 0,1 ha culturi permanente pe care sunt înființate plantații pomicole (inclusiv arbuști fructiferi), plantații viticole, pepiniere și hameiști </a:t>
            </a:r>
          </a:p>
          <a:p>
            <a:pPr algn="just">
              <a:lnSpc>
                <a:spcPct val="120000"/>
              </a:lnSpc>
              <a:spcBef>
                <a:spcPts val="0"/>
              </a:spcBef>
              <a:buFont typeface="Wingdings" panose="05000000000000000000" pitchFamily="2" charset="2"/>
              <a:buChar char="Ø"/>
              <a:defRPr/>
            </a:pPr>
            <a:r>
              <a:rPr lang="ro-RO" sz="1400" dirty="0">
                <a:solidFill>
                  <a:prstClr val="black"/>
                </a:solidFill>
                <a:latin typeface="Trebuchet MS" panose="020B0603020202020204" pitchFamily="34" charset="0"/>
                <a:cs typeface="Arial" panose="020B0604020202020204" pitchFamily="34" charset="0"/>
              </a:rPr>
              <a:t>fermierul respectă anual toate cerințele de bază relevante și specifice și ține o evidența a activităților agricole (</a:t>
            </a:r>
            <a:r>
              <a:rPr lang="ro-RO" sz="1400" b="1" dirty="0">
                <a:solidFill>
                  <a:srgbClr val="00B050"/>
                </a:solidFill>
                <a:latin typeface="Trebuchet MS" panose="020B0603020202020204" pitchFamily="34" charset="0"/>
                <a:cs typeface="Arial" panose="020B0604020202020204" pitchFamily="34" charset="0"/>
              </a:rPr>
              <a:t>CAIET PENTRU ECO-SCHEME </a:t>
            </a:r>
            <a:r>
              <a:rPr lang="ro-RO" sz="1400" b="1" dirty="0">
                <a:latin typeface="Trebuchet MS" panose="020B0603020202020204" pitchFamily="34" charset="0"/>
                <a:cs typeface="Arial" panose="020B0604020202020204" pitchFamily="34" charset="0"/>
              </a:rPr>
              <a:t>prezentat în Ghidul solicitantului pentru eco-scheme)</a:t>
            </a:r>
          </a:p>
          <a:p>
            <a:pPr marL="0" indent="0" algn="just">
              <a:lnSpc>
                <a:spcPct val="120000"/>
              </a:lnSpc>
              <a:spcBef>
                <a:spcPts val="0"/>
              </a:spcBef>
              <a:buNone/>
              <a:defRPr/>
            </a:pPr>
            <a:r>
              <a:rPr lang="pt-PT" sz="1400" b="1" u="sng" dirty="0">
                <a:latin typeface="Trebuchet MS" panose="020B0603020202020204" pitchFamily="34" charset="0"/>
                <a:cs typeface="Arial" panose="020B0604020202020204" pitchFamily="34" charset="0"/>
              </a:rPr>
              <a:t>Fermierii care nu respectă condiţiile de eligibilitate nu sunt eligibili pentru eco</a:t>
            </a:r>
            <a:r>
              <a:rPr lang="ro-RO" sz="1400" b="1" u="sng" dirty="0">
                <a:latin typeface="Trebuchet MS" panose="020B0603020202020204" pitchFamily="34" charset="0"/>
                <a:cs typeface="Arial" panose="020B0604020202020204" pitchFamily="34" charset="0"/>
              </a:rPr>
              <a:t>-</a:t>
            </a:r>
            <a:r>
              <a:rPr lang="pt-PT" sz="1400" b="1" u="sng" dirty="0">
                <a:latin typeface="Trebuchet MS" panose="020B0603020202020204" pitchFamily="34" charset="0"/>
                <a:cs typeface="Arial" panose="020B0604020202020204" pitchFamily="34" charset="0"/>
              </a:rPr>
              <a:t>schema PD-0</a:t>
            </a:r>
            <a:r>
              <a:rPr lang="ro-RO" sz="1400" b="1" u="sng" dirty="0">
                <a:latin typeface="Trebuchet MS" panose="020B0603020202020204" pitchFamily="34" charset="0"/>
                <a:cs typeface="Arial" panose="020B0604020202020204" pitchFamily="34" charset="0"/>
              </a:rPr>
              <a:t>6</a:t>
            </a:r>
            <a:r>
              <a:rPr lang="pt-PT" sz="1400" b="1" u="sng" dirty="0">
                <a:latin typeface="Trebuchet MS" panose="020B0603020202020204" pitchFamily="34" charset="0"/>
                <a:cs typeface="Arial" panose="020B0604020202020204" pitchFamily="34" charset="0"/>
              </a:rPr>
              <a:t>.</a:t>
            </a:r>
            <a:endParaRPr lang="en-US" sz="1400" b="1" u="sng" dirty="0">
              <a:latin typeface="Trebuchet MS" panose="020B0603020202020204" pitchFamily="34" charset="0"/>
              <a:cs typeface="Arial" panose="020B0604020202020204" pitchFamily="34" charset="0"/>
            </a:endParaRPr>
          </a:p>
        </p:txBody>
      </p:sp>
    </p:spTree>
    <p:extLst>
      <p:ext uri="{BB962C8B-B14F-4D97-AF65-F5344CB8AC3E}">
        <p14:creationId xmlns:p14="http://schemas.microsoft.com/office/powerpoint/2010/main" val="26894221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3AB37B1C-3C32-4B86-AD0D-59F206568F11}"/>
              </a:ext>
            </a:extLst>
          </p:cNvPr>
          <p:cNvSpPr>
            <a:spLocks noGrp="1"/>
          </p:cNvSpPr>
          <p:nvPr>
            <p:ph type="title"/>
          </p:nvPr>
        </p:nvSpPr>
        <p:spPr>
          <a:xfrm>
            <a:off x="1066800" y="838200"/>
            <a:ext cx="7772400" cy="563562"/>
          </a:xfrm>
        </p:spPr>
        <p:txBody>
          <a:bodyPr/>
          <a:lstStyle/>
          <a:p>
            <a:pPr algn="ctr"/>
            <a:r>
              <a:rPr lang="ro-RO" altLang="en-US" sz="1600" b="1" dirty="0">
                <a:solidFill>
                  <a:schemeClr val="tx1"/>
                </a:solidFill>
                <a:latin typeface="Trebuchet MS" panose="020B0603020202020204" pitchFamily="34" charset="0"/>
                <a:cs typeface="Arial" panose="020B0604020202020204" pitchFamily="34" charset="0"/>
              </a:rPr>
              <a:t>PD-06  Înierbarea intervalului dintre rânduri în plantațiile pomicole, viticole, pepiniere și hameiști</a:t>
            </a:r>
            <a:endParaRPr lang="en-US" altLang="en-US" sz="1600" dirty="0">
              <a:solidFill>
                <a:schemeClr val="tx1"/>
              </a:solidFill>
              <a:latin typeface="Trebuchet MS" panose="020B0603020202020204" pitchFamily="34" charset="0"/>
            </a:endParaRPr>
          </a:p>
        </p:txBody>
      </p:sp>
      <p:sp>
        <p:nvSpPr>
          <p:cNvPr id="3" name="Content Placeholder 2">
            <a:extLst>
              <a:ext uri="{FF2B5EF4-FFF2-40B4-BE49-F238E27FC236}">
                <a16:creationId xmlns:a16="http://schemas.microsoft.com/office/drawing/2014/main" id="{66DCC10A-CD20-4CE0-BCF4-B21E668F6682}"/>
              </a:ext>
            </a:extLst>
          </p:cNvPr>
          <p:cNvSpPr>
            <a:spLocks noGrp="1"/>
          </p:cNvSpPr>
          <p:nvPr>
            <p:ph sz="quarter" idx="1"/>
          </p:nvPr>
        </p:nvSpPr>
        <p:spPr>
          <a:xfrm>
            <a:off x="457200" y="1401762"/>
            <a:ext cx="8382000" cy="5084975"/>
          </a:xfrm>
        </p:spPr>
        <p:txBody>
          <a:bodyPr/>
          <a:lstStyle/>
          <a:p>
            <a:pPr algn="just">
              <a:lnSpc>
                <a:spcPct val="120000"/>
              </a:lnSpc>
              <a:spcBef>
                <a:spcPts val="0"/>
              </a:spcBef>
              <a:buFont typeface="Wingdings" panose="05000000000000000000" pitchFamily="2" charset="2"/>
              <a:buChar char="Ø"/>
              <a:defRPr/>
            </a:pPr>
            <a:endParaRPr lang="ro-RO" sz="1200" dirty="0">
              <a:latin typeface="Trebuchet MS" panose="020B0603020202020204" pitchFamily="34" charset="0"/>
              <a:cs typeface="Arial" panose="020B0604020202020204" pitchFamily="34" charset="0"/>
            </a:endParaRPr>
          </a:p>
          <a:p>
            <a:pPr marL="0" indent="0" algn="just">
              <a:lnSpc>
                <a:spcPct val="120000"/>
              </a:lnSpc>
              <a:spcBef>
                <a:spcPts val="0"/>
              </a:spcBef>
              <a:buNone/>
              <a:defRPr/>
            </a:pPr>
            <a:r>
              <a:rPr lang="ro-RO" sz="1400" b="1" dirty="0">
                <a:solidFill>
                  <a:srgbClr val="00B050"/>
                </a:solidFill>
                <a:latin typeface="Trebuchet MS" panose="020B0603020202020204" pitchFamily="34" charset="0"/>
                <a:cs typeface="Arial" panose="020B0604020202020204" pitchFamily="34" charset="0"/>
              </a:rPr>
              <a:t>Lista cerințe de bază (standarde relevante): </a:t>
            </a:r>
            <a:r>
              <a:rPr lang="ro-RO" sz="1400" dirty="0">
                <a:latin typeface="Trebuchet MS" panose="020B0603020202020204" pitchFamily="34" charset="0"/>
                <a:cs typeface="Arial" panose="020B0604020202020204" pitchFamily="34" charset="0"/>
              </a:rPr>
              <a:t>GAEC 5, GAEC 6. </a:t>
            </a:r>
            <a:r>
              <a:rPr lang="en-US" sz="1400" b="1" dirty="0" err="1">
                <a:latin typeface="Trebuchet MS" panose="020B0603020202020204" pitchFamily="34" charset="0"/>
              </a:rPr>
              <a:t>Condiționalitatea</a:t>
            </a:r>
            <a:r>
              <a:rPr lang="en-US" sz="1400" dirty="0">
                <a:latin typeface="Trebuchet MS" panose="020B0603020202020204" pitchFamily="34" charset="0"/>
              </a:rPr>
              <a:t> </a:t>
            </a:r>
            <a:r>
              <a:rPr lang="en-US" sz="1400" dirty="0" err="1">
                <a:latin typeface="Trebuchet MS" panose="020B0603020202020204" pitchFamily="34" charset="0"/>
              </a:rPr>
              <a:t>prevazută</a:t>
            </a:r>
            <a:r>
              <a:rPr lang="en-US" sz="1400" dirty="0">
                <a:latin typeface="Trebuchet MS" panose="020B0603020202020204" pitchFamily="34" charset="0"/>
              </a:rPr>
              <a:t> </a:t>
            </a:r>
            <a:r>
              <a:rPr lang="en-US" sz="1400" dirty="0" err="1">
                <a:latin typeface="Trebuchet MS" panose="020B0603020202020204" pitchFamily="34" charset="0"/>
              </a:rPr>
              <a:t>în</a:t>
            </a:r>
            <a:r>
              <a:rPr lang="en-US" sz="1400" dirty="0">
                <a:latin typeface="Trebuchet MS" panose="020B0603020202020204" pitchFamily="34" charset="0"/>
              </a:rPr>
              <a:t> </a:t>
            </a:r>
            <a:r>
              <a:rPr lang="en-US" sz="1400" dirty="0" err="1">
                <a:latin typeface="Trebuchet MS" panose="020B0603020202020204" pitchFamily="34" charset="0"/>
              </a:rPr>
              <a:t>Ordinul</a:t>
            </a:r>
            <a:r>
              <a:rPr lang="en-US" sz="1400" dirty="0">
                <a:latin typeface="Trebuchet MS" panose="020B0603020202020204" pitchFamily="34" charset="0"/>
              </a:rPr>
              <a:t> </a:t>
            </a:r>
            <a:r>
              <a:rPr lang="en-US" sz="1400" dirty="0" err="1">
                <a:latin typeface="Trebuchet MS" panose="020B0603020202020204" pitchFamily="34" charset="0"/>
              </a:rPr>
              <a:t>nr</a:t>
            </a:r>
            <a:r>
              <a:rPr lang="en-US" sz="1400" dirty="0">
                <a:latin typeface="Trebuchet MS" panose="020B0603020202020204" pitchFamily="34" charset="0"/>
              </a:rPr>
              <a:t>. 54/570/32/2023, cu </a:t>
            </a:r>
            <a:r>
              <a:rPr lang="en-US" sz="1400" dirty="0" err="1">
                <a:latin typeface="Trebuchet MS" panose="020B0603020202020204" pitchFamily="34" charset="0"/>
              </a:rPr>
              <a:t>modificările</a:t>
            </a:r>
            <a:r>
              <a:rPr lang="en-US" sz="1400" dirty="0">
                <a:latin typeface="Trebuchet MS" panose="020B0603020202020204" pitchFamily="34" charset="0"/>
              </a:rPr>
              <a:t> </a:t>
            </a:r>
            <a:r>
              <a:rPr lang="en-US" sz="1400" dirty="0" err="1">
                <a:latin typeface="Trebuchet MS" panose="020B0603020202020204" pitchFamily="34" charset="0"/>
              </a:rPr>
              <a:t>și</a:t>
            </a:r>
            <a:r>
              <a:rPr lang="en-US" sz="1400" dirty="0">
                <a:latin typeface="Trebuchet MS" panose="020B0603020202020204" pitchFamily="34" charset="0"/>
              </a:rPr>
              <a:t> </a:t>
            </a:r>
            <a:r>
              <a:rPr lang="en-US" sz="1400" dirty="0" err="1">
                <a:latin typeface="Trebuchet MS" panose="020B0603020202020204" pitchFamily="34" charset="0"/>
              </a:rPr>
              <a:t>completările</a:t>
            </a:r>
            <a:r>
              <a:rPr lang="en-US" sz="1400" dirty="0">
                <a:latin typeface="Trebuchet MS" panose="020B0603020202020204" pitchFamily="34" charset="0"/>
              </a:rPr>
              <a:t> </a:t>
            </a:r>
            <a:r>
              <a:rPr lang="en-US" sz="1400" dirty="0" err="1">
                <a:latin typeface="Trebuchet MS" panose="020B0603020202020204" pitchFamily="34" charset="0"/>
              </a:rPr>
              <a:t>ulterioare</a:t>
            </a:r>
            <a:r>
              <a:rPr lang="en-US" sz="1400" dirty="0">
                <a:latin typeface="Trebuchet MS" panose="020B0603020202020204" pitchFamily="34" charset="0"/>
              </a:rPr>
              <a:t>, </a:t>
            </a:r>
            <a:r>
              <a:rPr lang="en-US" sz="1400" u="sng" dirty="0">
                <a:latin typeface="Trebuchet MS" panose="020B0603020202020204" pitchFamily="34" charset="0"/>
              </a:rPr>
              <a:t>se </a:t>
            </a:r>
            <a:r>
              <a:rPr lang="en-US" sz="1400" u="sng" dirty="0" err="1">
                <a:latin typeface="Trebuchet MS" panose="020B0603020202020204" pitchFamily="34" charset="0"/>
              </a:rPr>
              <a:t>respectă</a:t>
            </a:r>
            <a:r>
              <a:rPr lang="en-US" sz="1400" u="sng" dirty="0">
                <a:latin typeface="Trebuchet MS" panose="020B0603020202020204" pitchFamily="34" charset="0"/>
              </a:rPr>
              <a:t> la </a:t>
            </a:r>
            <a:r>
              <a:rPr lang="en-US" sz="1400" u="sng" dirty="0" err="1">
                <a:latin typeface="Trebuchet MS" panose="020B0603020202020204" pitchFamily="34" charset="0"/>
              </a:rPr>
              <a:t>nivelul</a:t>
            </a:r>
            <a:r>
              <a:rPr lang="en-US" sz="1400" u="sng" dirty="0">
                <a:latin typeface="Trebuchet MS" panose="020B0603020202020204" pitchFamily="34" charset="0"/>
              </a:rPr>
              <a:t> </a:t>
            </a:r>
            <a:r>
              <a:rPr lang="en-US" sz="1400" u="sng" dirty="0" err="1">
                <a:latin typeface="Trebuchet MS" panose="020B0603020202020204" pitchFamily="34" charset="0"/>
              </a:rPr>
              <a:t>întregii</a:t>
            </a:r>
            <a:r>
              <a:rPr lang="en-US" sz="1400" u="sng" dirty="0">
                <a:latin typeface="Trebuchet MS" panose="020B0603020202020204" pitchFamily="34" charset="0"/>
              </a:rPr>
              <a:t> </a:t>
            </a:r>
            <a:r>
              <a:rPr lang="en-US" sz="1400" u="sng" dirty="0" err="1">
                <a:latin typeface="Trebuchet MS" panose="020B0603020202020204" pitchFamily="34" charset="0"/>
              </a:rPr>
              <a:t>exploatații</a:t>
            </a:r>
            <a:r>
              <a:rPr lang="en-US" sz="1400" u="sng" dirty="0">
                <a:latin typeface="Trebuchet MS" panose="020B0603020202020204" pitchFamily="34" charset="0"/>
              </a:rPr>
              <a:t> </a:t>
            </a:r>
            <a:r>
              <a:rPr lang="en-US" sz="1400" u="sng" dirty="0" err="1">
                <a:latin typeface="Trebuchet MS" panose="020B0603020202020204" pitchFamily="34" charset="0"/>
              </a:rPr>
              <a:t>agricole</a:t>
            </a:r>
            <a:r>
              <a:rPr lang="en-US" sz="1400" u="sng" dirty="0">
                <a:latin typeface="Trebuchet MS" panose="020B0603020202020204" pitchFamily="34" charset="0"/>
              </a:rPr>
              <a:t> </a:t>
            </a:r>
            <a:r>
              <a:rPr lang="en-US" sz="1400" u="sng" dirty="0" err="1">
                <a:latin typeface="Trebuchet MS" panose="020B0603020202020204" pitchFamily="34" charset="0"/>
              </a:rPr>
              <a:t>pe</a:t>
            </a:r>
            <a:r>
              <a:rPr lang="en-US" sz="1400" u="sng" dirty="0">
                <a:latin typeface="Trebuchet MS" panose="020B0603020202020204" pitchFamily="34" charset="0"/>
              </a:rPr>
              <a:t> </a:t>
            </a:r>
            <a:r>
              <a:rPr lang="en-US" sz="1400" u="sng" dirty="0" err="1">
                <a:latin typeface="Trebuchet MS" panose="020B0603020202020204" pitchFamily="34" charset="0"/>
              </a:rPr>
              <a:t>întregul</a:t>
            </a:r>
            <a:r>
              <a:rPr lang="en-US" sz="1400" u="sng" dirty="0">
                <a:latin typeface="Trebuchet MS" panose="020B0603020202020204" pitchFamily="34" charset="0"/>
              </a:rPr>
              <a:t> an </a:t>
            </a:r>
            <a:r>
              <a:rPr lang="en-US" sz="1400" u="sng" dirty="0" err="1">
                <a:latin typeface="Trebuchet MS" panose="020B0603020202020204" pitchFamily="34" charset="0"/>
              </a:rPr>
              <a:t>calendaristic</a:t>
            </a:r>
            <a:r>
              <a:rPr lang="en-US" sz="1400" dirty="0">
                <a:latin typeface="Trebuchet MS" panose="020B0603020202020204" pitchFamily="34" charset="0"/>
              </a:rPr>
              <a:t>.</a:t>
            </a:r>
            <a:endParaRPr lang="ro-RO" sz="1400" b="1" dirty="0">
              <a:latin typeface="Trebuchet MS" panose="020B0603020202020204" pitchFamily="34" charset="0"/>
            </a:endParaRPr>
          </a:p>
          <a:p>
            <a:pPr marL="0" indent="0" algn="just">
              <a:lnSpc>
                <a:spcPct val="120000"/>
              </a:lnSpc>
              <a:spcBef>
                <a:spcPts val="0"/>
              </a:spcBef>
              <a:buFont typeface="Wingdings 2" panose="05020102010507070707" pitchFamily="18" charset="2"/>
              <a:buNone/>
              <a:defRPr/>
            </a:pPr>
            <a:endParaRPr lang="ro-RO" sz="1400" b="1" dirty="0">
              <a:solidFill>
                <a:srgbClr val="00B050"/>
              </a:solidFill>
              <a:latin typeface="Trebuchet MS" panose="020B0603020202020204" pitchFamily="34" charset="0"/>
              <a:cs typeface="Arial" panose="020B0604020202020204" pitchFamily="34" charset="0"/>
            </a:endParaRPr>
          </a:p>
          <a:p>
            <a:pPr marL="0" indent="0" algn="just">
              <a:lnSpc>
                <a:spcPct val="120000"/>
              </a:lnSpc>
              <a:spcBef>
                <a:spcPts val="0"/>
              </a:spcBef>
              <a:buFont typeface="Wingdings 2" panose="05020102010507070707" pitchFamily="18" charset="2"/>
              <a:buNone/>
              <a:defRPr/>
            </a:pPr>
            <a:r>
              <a:rPr lang="ro-RO" sz="1400" b="1" dirty="0">
                <a:latin typeface="Trebuchet MS" panose="020B0603020202020204" pitchFamily="34" charset="0"/>
                <a:cs typeface="Arial" panose="020B0604020202020204" pitchFamily="34" charset="0"/>
              </a:rPr>
              <a:t>CERINȚE SPECIFICE OBLIGATORII:  </a:t>
            </a:r>
          </a:p>
          <a:p>
            <a:pPr algn="just">
              <a:lnSpc>
                <a:spcPct val="120000"/>
              </a:lnSpc>
              <a:spcBef>
                <a:spcPts val="0"/>
              </a:spcBef>
              <a:defRPr/>
            </a:pPr>
            <a:r>
              <a:rPr lang="en-US" sz="1400" dirty="0" err="1">
                <a:latin typeface="Trebuchet MS" panose="020B0603020202020204" pitchFamily="34" charset="0"/>
              </a:rPr>
              <a:t>în</a:t>
            </a:r>
            <a:r>
              <a:rPr lang="en-US" sz="1400" dirty="0">
                <a:latin typeface="Trebuchet MS" panose="020B0603020202020204" pitchFamily="34" charset="0"/>
              </a:rPr>
              <a:t> </a:t>
            </a:r>
            <a:r>
              <a:rPr lang="en-US" sz="1400" dirty="0" err="1">
                <a:latin typeface="Trebuchet MS" panose="020B0603020202020204" pitchFamily="34" charset="0"/>
              </a:rPr>
              <a:t>perioada</a:t>
            </a:r>
            <a:r>
              <a:rPr lang="en-US" sz="1400" dirty="0">
                <a:latin typeface="Trebuchet MS" panose="020B0603020202020204" pitchFamily="34" charset="0"/>
              </a:rPr>
              <a:t> 15 </a:t>
            </a:r>
            <a:r>
              <a:rPr lang="en-US" sz="1400" dirty="0" err="1">
                <a:latin typeface="Trebuchet MS" panose="020B0603020202020204" pitchFamily="34" charset="0"/>
              </a:rPr>
              <a:t>iunie</a:t>
            </a:r>
            <a:r>
              <a:rPr lang="en-US" sz="1400" dirty="0">
                <a:latin typeface="Trebuchet MS" panose="020B0603020202020204" pitchFamily="34" charset="0"/>
              </a:rPr>
              <a:t> - 15 </a:t>
            </a:r>
            <a:r>
              <a:rPr lang="en-US" sz="1400" dirty="0" err="1">
                <a:latin typeface="Trebuchet MS" panose="020B0603020202020204" pitchFamily="34" charset="0"/>
              </a:rPr>
              <a:t>octombrie</a:t>
            </a:r>
            <a:r>
              <a:rPr lang="en-US" sz="1400" dirty="0">
                <a:latin typeface="Trebuchet MS" panose="020B0603020202020204" pitchFamily="34" charset="0"/>
              </a:rPr>
              <a:t> a </a:t>
            </a:r>
            <a:r>
              <a:rPr lang="en-US" sz="1400" dirty="0" err="1">
                <a:latin typeface="Trebuchet MS" panose="020B0603020202020204" pitchFamily="34" charset="0"/>
              </a:rPr>
              <a:t>anului</a:t>
            </a:r>
            <a:r>
              <a:rPr lang="en-US" sz="1400" dirty="0">
                <a:latin typeface="Trebuchet MS" panose="020B0603020202020204" pitchFamily="34" charset="0"/>
              </a:rPr>
              <a:t> de </a:t>
            </a:r>
            <a:r>
              <a:rPr lang="en-US" sz="1400" dirty="0" err="1">
                <a:latin typeface="Trebuchet MS" panose="020B0603020202020204" pitchFamily="34" charset="0"/>
              </a:rPr>
              <a:t>cerere</a:t>
            </a:r>
            <a:r>
              <a:rPr lang="en-US" sz="1400" dirty="0">
                <a:latin typeface="Trebuchet MS" panose="020B0603020202020204" pitchFamily="34" charset="0"/>
              </a:rPr>
              <a:t>, </a:t>
            </a:r>
            <a:r>
              <a:rPr lang="en-US" sz="1400" b="1" dirty="0" err="1">
                <a:solidFill>
                  <a:srgbClr val="00B050"/>
                </a:solidFill>
                <a:latin typeface="Trebuchet MS" panose="020B0603020202020204" pitchFamily="34" charset="0"/>
              </a:rPr>
              <a:t>toate</a:t>
            </a:r>
            <a:r>
              <a:rPr lang="en-US" sz="1400" dirty="0">
                <a:latin typeface="Trebuchet MS" panose="020B0603020202020204" pitchFamily="34" charset="0"/>
              </a:rPr>
              <a:t> </a:t>
            </a:r>
            <a:r>
              <a:rPr lang="en-US" sz="1400" b="1" dirty="0" err="1">
                <a:solidFill>
                  <a:srgbClr val="00B050"/>
                </a:solidFill>
                <a:latin typeface="Trebuchet MS" panose="020B0603020202020204" pitchFamily="34" charset="0"/>
              </a:rPr>
              <a:t>intervalele</a:t>
            </a:r>
            <a:r>
              <a:rPr lang="en-US" sz="1400" b="1" dirty="0">
                <a:solidFill>
                  <a:srgbClr val="00B050"/>
                </a:solidFill>
                <a:latin typeface="Trebuchet MS" panose="020B0603020202020204" pitchFamily="34" charset="0"/>
              </a:rPr>
              <a:t> </a:t>
            </a:r>
            <a:r>
              <a:rPr lang="en-US" sz="1400" b="1" dirty="0" err="1">
                <a:solidFill>
                  <a:srgbClr val="00B050"/>
                </a:solidFill>
                <a:latin typeface="Trebuchet MS" panose="020B0603020202020204" pitchFamily="34" charset="0"/>
              </a:rPr>
              <a:t>dintre</a:t>
            </a:r>
            <a:r>
              <a:rPr lang="en-US" sz="1400" b="1" dirty="0">
                <a:solidFill>
                  <a:srgbClr val="00B050"/>
                </a:solidFill>
                <a:latin typeface="Trebuchet MS" panose="020B0603020202020204" pitchFamily="34" charset="0"/>
              </a:rPr>
              <a:t> </a:t>
            </a:r>
            <a:r>
              <a:rPr lang="en-US" sz="1400" b="1" dirty="0" err="1">
                <a:solidFill>
                  <a:srgbClr val="00B050"/>
                </a:solidFill>
                <a:latin typeface="Trebuchet MS" panose="020B0603020202020204" pitchFamily="34" charset="0"/>
              </a:rPr>
              <a:t>rândurile</a:t>
            </a:r>
            <a:r>
              <a:rPr lang="en-US" sz="1400" b="1" dirty="0">
                <a:solidFill>
                  <a:srgbClr val="00B050"/>
                </a:solidFill>
                <a:latin typeface="Trebuchet MS" panose="020B0603020202020204" pitchFamily="34" charset="0"/>
              </a:rPr>
              <a:t> </a:t>
            </a:r>
            <a:r>
              <a:rPr lang="en-US" sz="1400" b="1" dirty="0" err="1">
                <a:solidFill>
                  <a:srgbClr val="00B050"/>
                </a:solidFill>
                <a:latin typeface="Trebuchet MS" panose="020B0603020202020204" pitchFamily="34" charset="0"/>
              </a:rPr>
              <a:t>culturilor</a:t>
            </a:r>
            <a:r>
              <a:rPr lang="en-US" sz="1400" b="1" dirty="0">
                <a:solidFill>
                  <a:srgbClr val="00B050"/>
                </a:solidFill>
                <a:latin typeface="Trebuchet MS" panose="020B0603020202020204" pitchFamily="34" charset="0"/>
              </a:rPr>
              <a:t> </a:t>
            </a:r>
            <a:r>
              <a:rPr lang="en-US" sz="1400" b="1" dirty="0" err="1">
                <a:solidFill>
                  <a:srgbClr val="00B050"/>
                </a:solidFill>
                <a:latin typeface="Trebuchet MS" panose="020B0603020202020204" pitchFamily="34" charset="0"/>
              </a:rPr>
              <a:t>permanente</a:t>
            </a:r>
            <a:r>
              <a:rPr lang="en-US" sz="1400" b="1" dirty="0">
                <a:solidFill>
                  <a:srgbClr val="00B050"/>
                </a:solidFill>
                <a:latin typeface="Trebuchet MS" panose="020B0603020202020204" pitchFamily="34" charset="0"/>
              </a:rPr>
              <a:t> </a:t>
            </a:r>
            <a:r>
              <a:rPr lang="en-US" sz="1400" b="1" dirty="0" err="1">
                <a:solidFill>
                  <a:srgbClr val="00B050"/>
                </a:solidFill>
                <a:latin typeface="Trebuchet MS" panose="020B0603020202020204" pitchFamily="34" charset="0"/>
              </a:rPr>
              <a:t>eligibile</a:t>
            </a:r>
            <a:r>
              <a:rPr lang="ro-RO" sz="1400" b="1" dirty="0">
                <a:solidFill>
                  <a:srgbClr val="00B050"/>
                </a:solidFill>
                <a:latin typeface="Trebuchet MS" panose="020B0603020202020204" pitchFamily="34" charset="0"/>
              </a:rPr>
              <a:t> PD-06</a:t>
            </a:r>
            <a:r>
              <a:rPr lang="en-US" sz="1400" dirty="0">
                <a:latin typeface="Trebuchet MS" panose="020B0603020202020204" pitchFamily="34" charset="0"/>
              </a:rPr>
              <a:t> </a:t>
            </a:r>
            <a:r>
              <a:rPr lang="en-US" sz="1400" dirty="0" err="1">
                <a:latin typeface="Trebuchet MS" panose="020B0603020202020204" pitchFamily="34" charset="0"/>
              </a:rPr>
              <a:t>trebuie</a:t>
            </a:r>
            <a:r>
              <a:rPr lang="en-US" sz="1400" dirty="0">
                <a:latin typeface="Trebuchet MS" panose="020B0603020202020204" pitchFamily="34" charset="0"/>
              </a:rPr>
              <a:t> </a:t>
            </a:r>
            <a:r>
              <a:rPr lang="en-US" sz="1400" dirty="0" err="1">
                <a:latin typeface="Trebuchet MS" panose="020B0603020202020204" pitchFamily="34" charset="0"/>
              </a:rPr>
              <a:t>să</a:t>
            </a:r>
            <a:r>
              <a:rPr lang="en-US" sz="1400" dirty="0">
                <a:latin typeface="Trebuchet MS" panose="020B0603020202020204" pitchFamily="34" charset="0"/>
              </a:rPr>
              <a:t> fie </a:t>
            </a:r>
            <a:r>
              <a:rPr lang="en-US" sz="1400" dirty="0" err="1">
                <a:latin typeface="Trebuchet MS" panose="020B0603020202020204" pitchFamily="34" charset="0"/>
              </a:rPr>
              <a:t>păstrate</a:t>
            </a:r>
            <a:r>
              <a:rPr lang="en-US" sz="1400" dirty="0">
                <a:latin typeface="Trebuchet MS" panose="020B0603020202020204" pitchFamily="34" charset="0"/>
              </a:rPr>
              <a:t> </a:t>
            </a:r>
            <a:r>
              <a:rPr lang="en-US" sz="1400" dirty="0" err="1">
                <a:latin typeface="Trebuchet MS" panose="020B0603020202020204" pitchFamily="34" charset="0"/>
              </a:rPr>
              <a:t>înierbate</a:t>
            </a:r>
            <a:r>
              <a:rPr lang="en-US" sz="1400" dirty="0">
                <a:latin typeface="Trebuchet MS" panose="020B0603020202020204" pitchFamily="34" charset="0"/>
              </a:rPr>
              <a:t> </a:t>
            </a:r>
            <a:r>
              <a:rPr lang="en-US" sz="1400" dirty="0" err="1">
                <a:latin typeface="Trebuchet MS" panose="020B0603020202020204" pitchFamily="34" charset="0"/>
              </a:rPr>
              <a:t>sau</a:t>
            </a:r>
            <a:r>
              <a:rPr lang="en-US" sz="1400" dirty="0">
                <a:latin typeface="Trebuchet MS" panose="020B0603020202020204" pitchFamily="34" charset="0"/>
              </a:rPr>
              <a:t> </a:t>
            </a:r>
            <a:r>
              <a:rPr lang="en-US" sz="1400" dirty="0" err="1">
                <a:latin typeface="Trebuchet MS" panose="020B0603020202020204" pitchFamily="34" charset="0"/>
              </a:rPr>
              <a:t>vor</a:t>
            </a:r>
            <a:r>
              <a:rPr lang="en-US" sz="1400" dirty="0">
                <a:latin typeface="Trebuchet MS" panose="020B0603020202020204" pitchFamily="34" charset="0"/>
              </a:rPr>
              <a:t> fi </a:t>
            </a:r>
            <a:r>
              <a:rPr lang="en-US" sz="1400" dirty="0" err="1">
                <a:latin typeface="Trebuchet MS" panose="020B0603020202020204" pitchFamily="34" charset="0"/>
              </a:rPr>
              <a:t>înierbate</a:t>
            </a:r>
            <a:r>
              <a:rPr lang="ro-RO" sz="1400" dirty="0">
                <a:latin typeface="Trebuchet MS" panose="020B0603020202020204" pitchFamily="34" charset="0"/>
                <a:cs typeface="Arial" panose="020B0604020202020204" pitchFamily="34" charset="0"/>
              </a:rPr>
              <a:t>;</a:t>
            </a:r>
            <a:endParaRPr lang="en-US" sz="1400" dirty="0">
              <a:latin typeface="Trebuchet MS" panose="020B0603020202020204" pitchFamily="34" charset="0"/>
              <a:cs typeface="Arial" panose="020B0604020202020204" pitchFamily="34" charset="0"/>
            </a:endParaRPr>
          </a:p>
          <a:p>
            <a:pPr algn="just">
              <a:lnSpc>
                <a:spcPct val="120000"/>
              </a:lnSpc>
              <a:spcBef>
                <a:spcPts val="0"/>
              </a:spcBef>
              <a:defRPr/>
            </a:pPr>
            <a:r>
              <a:rPr lang="en-US" sz="1400" dirty="0" err="1">
                <a:latin typeface="Trebuchet MS" panose="020B0603020202020204" pitchFamily="34" charset="0"/>
                <a:cs typeface="Arial" panose="020B0604020202020204" pitchFamily="34" charset="0"/>
              </a:rPr>
              <a:t>să</a:t>
            </a:r>
            <a:r>
              <a:rPr lang="en-US" sz="1400" dirty="0">
                <a:latin typeface="Trebuchet MS" panose="020B0603020202020204" pitchFamily="34" charset="0"/>
                <a:cs typeface="Arial" panose="020B0604020202020204" pitchFamily="34" charset="0"/>
              </a:rPr>
              <a:t> nu </a:t>
            </a:r>
            <a:r>
              <a:rPr lang="en-US" sz="1400" dirty="0" err="1">
                <a:latin typeface="Trebuchet MS" panose="020B0603020202020204" pitchFamily="34" charset="0"/>
                <a:cs typeface="Arial" panose="020B0604020202020204" pitchFamily="34" charset="0"/>
              </a:rPr>
              <a:t>efectueze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lucrări</a:t>
            </a:r>
            <a:r>
              <a:rPr lang="en-US" sz="1400" dirty="0">
                <a:latin typeface="Trebuchet MS" panose="020B0603020202020204" pitchFamily="34" charset="0"/>
                <a:cs typeface="Arial" panose="020B0604020202020204" pitchFamily="34" charset="0"/>
              </a:rPr>
              <a:t> ale </a:t>
            </a:r>
            <a:r>
              <a:rPr lang="en-US" sz="1400" dirty="0" err="1">
                <a:latin typeface="Trebuchet MS" panose="020B0603020202020204" pitchFamily="34" charset="0"/>
                <a:cs typeface="Arial" panose="020B0604020202020204" pitchFamily="34" charset="0"/>
              </a:rPr>
              <a:t>solului</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pe</a:t>
            </a:r>
            <a:r>
              <a:rPr lang="en-US" sz="1400" dirty="0">
                <a:latin typeface="Trebuchet MS" panose="020B0603020202020204" pitchFamily="34" charset="0"/>
                <a:cs typeface="Arial" panose="020B0604020202020204" pitchFamily="34" charset="0"/>
              </a:rPr>
              <a:t> </a:t>
            </a:r>
            <a:r>
              <a:rPr lang="ro-RO" sz="1400" dirty="0">
                <a:latin typeface="Trebuchet MS" panose="020B0603020202020204" pitchFamily="34" charset="0"/>
                <a:cs typeface="Arial" panose="020B0604020202020204" pitchFamily="34" charset="0"/>
              </a:rPr>
              <a:t>intervalele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înierbat</a:t>
            </a:r>
            <a:r>
              <a:rPr lang="ro-RO" sz="1400" dirty="0">
                <a:latin typeface="Trebuchet MS" panose="020B0603020202020204" pitchFamily="34" charset="0"/>
                <a:cs typeface="Arial" panose="020B0604020202020204" pitchFamily="34" charset="0"/>
              </a:rPr>
              <a:t>e</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în</a:t>
            </a:r>
            <a:r>
              <a:rPr lang="en-US" sz="1400" dirty="0">
                <a:latin typeface="Trebuchet MS" panose="020B0603020202020204" pitchFamily="34" charset="0"/>
                <a:cs typeface="Arial" panose="020B0604020202020204" pitchFamily="34" charset="0"/>
              </a:rPr>
              <a:t> </a:t>
            </a:r>
            <a:r>
              <a:rPr lang="en-US" sz="1400" dirty="0" err="1">
                <a:latin typeface="Trebuchet MS" panose="020B0603020202020204" pitchFamily="34" charset="0"/>
                <a:cs typeface="Arial" panose="020B0604020202020204" pitchFamily="34" charset="0"/>
              </a:rPr>
              <a:t>perioada</a:t>
            </a:r>
            <a:r>
              <a:rPr lang="en-US" sz="1400" dirty="0">
                <a:latin typeface="Trebuchet MS" panose="020B0603020202020204" pitchFamily="34" charset="0"/>
                <a:cs typeface="Arial" panose="020B0604020202020204" pitchFamily="34" charset="0"/>
              </a:rPr>
              <a:t> 15 iunie-15 </a:t>
            </a:r>
            <a:r>
              <a:rPr lang="en-US" sz="1400" dirty="0" err="1">
                <a:latin typeface="Trebuchet MS" panose="020B0603020202020204" pitchFamily="34" charset="0"/>
                <a:cs typeface="Arial" panose="020B0604020202020204" pitchFamily="34" charset="0"/>
              </a:rPr>
              <a:t>octombrie</a:t>
            </a:r>
            <a:r>
              <a:rPr lang="en-US" sz="1400" dirty="0">
                <a:latin typeface="Trebuchet MS" panose="020B0603020202020204" pitchFamily="34" charset="0"/>
                <a:cs typeface="Arial" panose="020B0604020202020204" pitchFamily="34" charset="0"/>
              </a:rPr>
              <a:t> a </a:t>
            </a:r>
            <a:r>
              <a:rPr lang="en-US" sz="1400" dirty="0" err="1">
                <a:latin typeface="Trebuchet MS" panose="020B0603020202020204" pitchFamily="34" charset="0"/>
                <a:cs typeface="Arial" panose="020B0604020202020204" pitchFamily="34" charset="0"/>
              </a:rPr>
              <a:t>anului</a:t>
            </a:r>
            <a:r>
              <a:rPr lang="en-US" sz="1400" dirty="0">
                <a:latin typeface="Trebuchet MS" panose="020B0603020202020204" pitchFamily="34" charset="0"/>
                <a:cs typeface="Arial" panose="020B0604020202020204" pitchFamily="34" charset="0"/>
              </a:rPr>
              <a:t> de </a:t>
            </a:r>
            <a:r>
              <a:rPr lang="en-US" sz="1400" dirty="0" err="1">
                <a:latin typeface="Trebuchet MS" panose="020B0603020202020204" pitchFamily="34" charset="0"/>
                <a:cs typeface="Arial" panose="020B0604020202020204" pitchFamily="34" charset="0"/>
              </a:rPr>
              <a:t>cerere</a:t>
            </a:r>
            <a:r>
              <a:rPr lang="en-US" sz="1400" dirty="0">
                <a:latin typeface="Trebuchet MS" panose="020B0603020202020204" pitchFamily="34" charset="0"/>
                <a:cs typeface="Arial" panose="020B0604020202020204" pitchFamily="34" charset="0"/>
              </a:rPr>
              <a:t>. </a:t>
            </a:r>
            <a:endParaRPr lang="ro-RO" sz="1400" dirty="0">
              <a:latin typeface="Trebuchet MS" panose="020B0603020202020204" pitchFamily="34" charset="0"/>
              <a:cs typeface="Arial" panose="020B0604020202020204" pitchFamily="34" charset="0"/>
            </a:endParaRPr>
          </a:p>
          <a:p>
            <a:pPr marL="0" indent="0" algn="just">
              <a:lnSpc>
                <a:spcPct val="120000"/>
              </a:lnSpc>
              <a:spcBef>
                <a:spcPts val="0"/>
              </a:spcBef>
              <a:buFont typeface="Wingdings 2" panose="05020102010507070707" pitchFamily="18" charset="2"/>
              <a:buNone/>
              <a:defRPr/>
            </a:pPr>
            <a:endParaRPr lang="ro-RO" sz="1400" b="1" dirty="0">
              <a:latin typeface="Trebuchet MS" panose="020B0603020202020204" pitchFamily="34" charset="0"/>
              <a:cs typeface="Arial" panose="020B0604020202020204" pitchFamily="34" charset="0"/>
            </a:endParaRPr>
          </a:p>
          <a:p>
            <a:pPr marL="0" indent="0" algn="just">
              <a:lnSpc>
                <a:spcPct val="120000"/>
              </a:lnSpc>
              <a:spcBef>
                <a:spcPts val="0"/>
              </a:spcBef>
              <a:buFont typeface="Wingdings 2" panose="05020102010507070707" pitchFamily="18" charset="2"/>
              <a:buNone/>
              <a:defRPr/>
            </a:pPr>
            <a:r>
              <a:rPr lang="ro-RO" sz="1400" b="1" dirty="0">
                <a:latin typeface="Trebuchet MS" panose="020B0603020202020204" pitchFamily="34" charset="0"/>
                <a:cs typeface="Arial" panose="020B0604020202020204" pitchFamily="34" charset="0"/>
              </a:rPr>
              <a:t>Fermierii care solicită sprijinul aferent eco-schemei PD-05 nu pot solicita sprijinul aferent eco-schemei PD-06.</a:t>
            </a:r>
            <a:endParaRPr lang="en-US" sz="1400" b="1" dirty="0">
              <a:latin typeface="Trebuchet MS" panose="020B0603020202020204" pitchFamily="34" charset="0"/>
              <a:cs typeface="Arial" panose="020B0604020202020204" pitchFamily="34" charset="0"/>
            </a:endParaRPr>
          </a:p>
          <a:p>
            <a:pPr marL="0" indent="0">
              <a:buNone/>
              <a:defRPr/>
            </a:pPr>
            <a:endParaRPr lang="en-US" sz="1400" dirty="0"/>
          </a:p>
        </p:txBody>
      </p:sp>
    </p:spTree>
    <p:extLst>
      <p:ext uri="{BB962C8B-B14F-4D97-AF65-F5344CB8AC3E}">
        <p14:creationId xmlns:p14="http://schemas.microsoft.com/office/powerpoint/2010/main" val="9352201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3AB37B1C-3C32-4B86-AD0D-59F206568F11}"/>
              </a:ext>
            </a:extLst>
          </p:cNvPr>
          <p:cNvSpPr>
            <a:spLocks noGrp="1"/>
          </p:cNvSpPr>
          <p:nvPr>
            <p:ph type="title"/>
          </p:nvPr>
        </p:nvSpPr>
        <p:spPr>
          <a:xfrm>
            <a:off x="1066800" y="838200"/>
            <a:ext cx="7772400" cy="563562"/>
          </a:xfrm>
        </p:spPr>
        <p:txBody>
          <a:bodyPr/>
          <a:lstStyle/>
          <a:p>
            <a:pPr algn="ctr"/>
            <a:r>
              <a:rPr lang="ro-RO" altLang="en-US" sz="1600" b="1" dirty="0">
                <a:solidFill>
                  <a:schemeClr val="tx1"/>
                </a:solidFill>
                <a:latin typeface="Trebuchet MS" panose="020B0603020202020204" pitchFamily="34" charset="0"/>
                <a:cs typeface="Arial" panose="020B0604020202020204" pitchFamily="34" charset="0"/>
              </a:rPr>
              <a:t>PD-06  Înierbarea intervalului dintre rânduri în plantațiile pomicole, viticole, pepiniere și hameiști - ANGAJAMENT</a:t>
            </a:r>
            <a:endParaRPr lang="en-US" altLang="en-US" sz="1600" dirty="0">
              <a:solidFill>
                <a:schemeClr val="tx1"/>
              </a:solidFill>
              <a:latin typeface="Trebuchet MS" panose="020B0603020202020204" pitchFamily="34" charset="0"/>
            </a:endParaRPr>
          </a:p>
        </p:txBody>
      </p:sp>
      <p:pic>
        <p:nvPicPr>
          <p:cNvPr id="6" name="Picture 5"/>
          <p:cNvPicPr>
            <a:picLocks noChangeAspect="1"/>
          </p:cNvPicPr>
          <p:nvPr/>
        </p:nvPicPr>
        <p:blipFill>
          <a:blip r:embed="rId2"/>
          <a:stretch>
            <a:fillRect/>
          </a:stretch>
        </p:blipFill>
        <p:spPr>
          <a:xfrm>
            <a:off x="2743200" y="1295400"/>
            <a:ext cx="3733800" cy="5027501"/>
          </a:xfrm>
          <a:prstGeom prst="rect">
            <a:avLst/>
          </a:prstGeom>
        </p:spPr>
      </p:pic>
    </p:spTree>
    <p:extLst>
      <p:ext uri="{BB962C8B-B14F-4D97-AF65-F5344CB8AC3E}">
        <p14:creationId xmlns:p14="http://schemas.microsoft.com/office/powerpoint/2010/main" val="4020160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32664-88D2-412D-B048-C6270F88D8D5}"/>
              </a:ext>
            </a:extLst>
          </p:cNvPr>
          <p:cNvSpPr>
            <a:spLocks noGrp="1"/>
          </p:cNvSpPr>
          <p:nvPr>
            <p:ph type="title"/>
          </p:nvPr>
        </p:nvSpPr>
        <p:spPr>
          <a:xfrm>
            <a:off x="914400" y="304800"/>
            <a:ext cx="7772400" cy="838200"/>
          </a:xfrm>
        </p:spPr>
        <p:txBody>
          <a:bodyPr/>
          <a:lstStyle/>
          <a:p>
            <a:pPr algn="ctr"/>
            <a:r>
              <a:rPr lang="ro-RO" sz="2000" b="1" dirty="0">
                <a:solidFill>
                  <a:schemeClr val="tx1"/>
                </a:solidFill>
                <a:latin typeface="Times New Roman" panose="02020603050405020304" pitchFamily="18" charset="0"/>
                <a:cs typeface="Times New Roman" panose="02020603050405020304" pitchFamily="18" charset="0"/>
              </a:rPr>
              <a:t>            </a:t>
            </a:r>
            <a:r>
              <a:rPr lang="ro-RO" sz="2000" b="1" dirty="0">
                <a:solidFill>
                  <a:srgbClr val="00B050"/>
                </a:solidFill>
                <a:latin typeface="Times New Roman" panose="02020603050405020304" pitchFamily="18" charset="0"/>
                <a:cs typeface="Times New Roman" panose="02020603050405020304" pitchFamily="18" charset="0"/>
              </a:rPr>
              <a:t>PD-28 - Menținerea de zone neproductive și/sau </a:t>
            </a:r>
            <a:br>
              <a:rPr lang="ro-RO" sz="2000" b="1" dirty="0">
                <a:solidFill>
                  <a:srgbClr val="00B050"/>
                </a:solidFill>
                <a:latin typeface="Times New Roman" panose="02020603050405020304" pitchFamily="18" charset="0"/>
                <a:cs typeface="Times New Roman" panose="02020603050405020304" pitchFamily="18" charset="0"/>
              </a:rPr>
            </a:br>
            <a:r>
              <a:rPr lang="ro-RO" sz="2000" b="1" dirty="0">
                <a:solidFill>
                  <a:srgbClr val="00B050"/>
                </a:solidFill>
                <a:latin typeface="Times New Roman" panose="02020603050405020304" pitchFamily="18" charset="0"/>
                <a:cs typeface="Times New Roman" panose="02020603050405020304" pitchFamily="18" charset="0"/>
              </a:rPr>
              <a:t> înființarea de elemente noi de peisaj pe terenurile </a:t>
            </a:r>
            <a:r>
              <a:rPr lang="ro-RO" sz="1800" b="1" dirty="0">
                <a:solidFill>
                  <a:srgbClr val="00B050"/>
                </a:solidFill>
                <a:latin typeface="Times New Roman" panose="02020603050405020304" pitchFamily="18" charset="0"/>
                <a:cs typeface="Times New Roman" panose="02020603050405020304" pitchFamily="18" charset="0"/>
              </a:rPr>
              <a:t>arabile</a:t>
            </a:r>
            <a:r>
              <a:rPr lang="ro-RO" sz="2000" b="1" dirty="0">
                <a:solidFill>
                  <a:srgbClr val="00B050"/>
                </a:solidFill>
                <a:latin typeface="Times New Roman" panose="02020603050405020304" pitchFamily="18" charset="0"/>
                <a:cs typeface="Times New Roman" panose="02020603050405020304" pitchFamily="18" charset="0"/>
              </a:rPr>
              <a:t> </a:t>
            </a:r>
            <a:endParaRPr lang="en-US" sz="1800" b="1" dirty="0">
              <a:solidFill>
                <a:srgbClr val="00B05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DAFCBE5-60DE-4DCF-9BDE-B08B9359B3A7}"/>
              </a:ext>
            </a:extLst>
          </p:cNvPr>
          <p:cNvSpPr>
            <a:spLocks noGrp="1"/>
          </p:cNvSpPr>
          <p:nvPr>
            <p:ph sz="quarter" idx="1"/>
          </p:nvPr>
        </p:nvSpPr>
        <p:spPr>
          <a:xfrm>
            <a:off x="685800" y="1143000"/>
            <a:ext cx="8001000" cy="5410200"/>
          </a:xfrm>
        </p:spPr>
        <p:txBody>
          <a:bodyPr/>
          <a:lstStyle/>
          <a:p>
            <a:pPr algn="just">
              <a:spcBef>
                <a:spcPts val="0"/>
              </a:spcBef>
              <a:buFont typeface="Wingdings" panose="05000000000000000000" pitchFamily="2" charset="2"/>
              <a:buChar char="Ø"/>
              <a:defRPr/>
            </a:pPr>
            <a:r>
              <a:rPr lang="en-US" sz="1400" dirty="0">
                <a:latin typeface="Trebuchet MS" panose="020B0603020202020204" pitchFamily="34" charset="0"/>
                <a:cs typeface="Times New Roman" panose="02020603050405020304" pitchFamily="18" charset="0"/>
              </a:rPr>
              <a:t>E</a:t>
            </a:r>
            <a:r>
              <a:rPr lang="ro-RO" sz="1400" dirty="0" err="1">
                <a:latin typeface="Trebuchet MS" panose="020B0603020202020204" pitchFamily="34" charset="0"/>
                <a:cs typeface="Times New Roman" panose="02020603050405020304" pitchFamily="18" charset="0"/>
              </a:rPr>
              <a:t>ste</a:t>
            </a:r>
            <a:r>
              <a:rPr lang="ro-RO" sz="1400" dirty="0">
                <a:latin typeface="Trebuchet MS" panose="020B0603020202020204" pitchFamily="34" charset="0"/>
                <a:cs typeface="Times New Roman" panose="02020603050405020304" pitchFamily="18" charset="0"/>
              </a:rPr>
              <a:t> o </a:t>
            </a:r>
            <a:r>
              <a:rPr lang="en-US" sz="1400" dirty="0" err="1">
                <a:latin typeface="Trebuchet MS" panose="020B0603020202020204" pitchFamily="34" charset="0"/>
                <a:cs typeface="Times New Roman" panose="02020603050405020304" pitchFamily="18" charset="0"/>
              </a:rPr>
              <a:t>interven</a:t>
            </a:r>
            <a:r>
              <a:rPr lang="ro-RO" sz="1400" dirty="0">
                <a:latin typeface="Trebuchet MS" panose="020B0603020202020204" pitchFamily="34" charset="0"/>
                <a:cs typeface="Times New Roman" panose="02020603050405020304" pitchFamily="18" charset="0"/>
              </a:rPr>
              <a:t>ție pentru care fermierul aplică </a:t>
            </a:r>
            <a:r>
              <a:rPr lang="ro-RO" sz="1400" b="1" dirty="0">
                <a:latin typeface="Trebuchet MS" panose="020B0603020202020204" pitchFamily="34" charset="0"/>
                <a:cs typeface="Times New Roman" panose="02020603050405020304" pitchFamily="18" charset="0"/>
              </a:rPr>
              <a:t>voluntar, în baza un</a:t>
            </a:r>
            <a:r>
              <a:rPr lang="en-US" sz="1400" b="1" dirty="0">
                <a:latin typeface="Trebuchet MS" panose="020B0603020202020204" pitchFamily="34" charset="0"/>
                <a:cs typeface="Times New Roman" panose="02020603050405020304" pitchFamily="18" charset="0"/>
              </a:rPr>
              <a:t>u</a:t>
            </a:r>
            <a:r>
              <a:rPr lang="ro-RO" sz="1400" b="1" dirty="0">
                <a:latin typeface="Trebuchet MS" panose="020B0603020202020204" pitchFamily="34" charset="0"/>
                <a:cs typeface="Times New Roman" panose="02020603050405020304" pitchFamily="18" charset="0"/>
              </a:rPr>
              <a:t>i angajament asumat anual;</a:t>
            </a:r>
          </a:p>
          <a:p>
            <a:pPr algn="just">
              <a:spcBef>
                <a:spcPts val="0"/>
              </a:spcBef>
              <a:buFont typeface="Wingdings" panose="05000000000000000000" pitchFamily="2" charset="2"/>
              <a:buChar char="Ø"/>
              <a:defRPr/>
            </a:pPr>
            <a:r>
              <a:rPr lang="en-US" sz="1400" dirty="0">
                <a:latin typeface="Trebuchet MS" panose="020B0603020202020204" pitchFamily="34" charset="0"/>
                <a:cs typeface="Times New Roman" panose="02020603050405020304" pitchFamily="18" charset="0"/>
              </a:rPr>
              <a:t>Se </a:t>
            </a:r>
            <a:r>
              <a:rPr lang="ro-RO" sz="1400" dirty="0">
                <a:latin typeface="Trebuchet MS" panose="020B0603020202020204" pitchFamily="34" charset="0"/>
                <a:cs typeface="Times New Roman" panose="02020603050405020304" pitchFamily="18" charset="0"/>
              </a:rPr>
              <a:t>acordă ca </a:t>
            </a:r>
            <a:r>
              <a:rPr lang="ro-RO" sz="1400" b="1" dirty="0">
                <a:latin typeface="Trebuchet MS" panose="020B0603020202020204" pitchFamily="34" charset="0"/>
                <a:cs typeface="Times New Roman" panose="02020603050405020304" pitchFamily="18" charset="0"/>
              </a:rPr>
              <a:t>plată anuală pe</a:t>
            </a:r>
            <a:r>
              <a:rPr lang="ro-RO" sz="1400" dirty="0">
                <a:latin typeface="Trebuchet MS" panose="020B0603020202020204" pitchFamily="34" charset="0"/>
                <a:cs typeface="Times New Roman" panose="02020603050405020304" pitchFamily="18" charset="0"/>
              </a:rPr>
              <a:t> </a:t>
            </a:r>
            <a:r>
              <a:rPr lang="ro-RO" sz="1400" b="1" dirty="0">
                <a:latin typeface="Trebuchet MS" panose="020B0603020202020204" pitchFamily="34" charset="0"/>
                <a:cs typeface="Times New Roman" panose="02020603050405020304" pitchFamily="18" charset="0"/>
              </a:rPr>
              <a:t>toate</a:t>
            </a:r>
            <a:r>
              <a:rPr lang="ro-RO" sz="1400" dirty="0">
                <a:latin typeface="Trebuchet MS" panose="020B0603020202020204" pitchFamily="34" charset="0"/>
                <a:cs typeface="Times New Roman" panose="02020603050405020304" pitchFamily="18" charset="0"/>
              </a:rPr>
              <a:t> </a:t>
            </a:r>
            <a:r>
              <a:rPr lang="en-US" sz="1400" b="1" dirty="0" err="1">
                <a:latin typeface="Trebuchet MS" panose="020B0603020202020204" pitchFamily="34" charset="0"/>
                <a:cs typeface="Times New Roman" panose="02020603050405020304" pitchFamily="18" charset="0"/>
              </a:rPr>
              <a:t>suprafeț</a:t>
            </a:r>
            <a:r>
              <a:rPr lang="ro-RO" sz="1400" b="1" dirty="0">
                <a:latin typeface="Trebuchet MS" panose="020B0603020202020204" pitchFamily="34" charset="0"/>
                <a:cs typeface="Times New Roman" panose="02020603050405020304" pitchFamily="18" charset="0"/>
              </a:rPr>
              <a:t>ele</a:t>
            </a:r>
            <a:r>
              <a:rPr lang="en-US" sz="1400" b="1" dirty="0">
                <a:latin typeface="Trebuchet MS" panose="020B0603020202020204" pitchFamily="34" charset="0"/>
                <a:cs typeface="Times New Roman" panose="02020603050405020304" pitchFamily="18" charset="0"/>
              </a:rPr>
              <a:t> de </a:t>
            </a:r>
            <a:r>
              <a:rPr lang="en-US" sz="1400" b="1" dirty="0" err="1">
                <a:latin typeface="Trebuchet MS" panose="020B0603020202020204" pitchFamily="34" charset="0"/>
                <a:cs typeface="Times New Roman" panose="02020603050405020304" pitchFamily="18" charset="0"/>
              </a:rPr>
              <a:t>teren</a:t>
            </a:r>
            <a:r>
              <a:rPr lang="en-US" sz="1400" b="1" dirty="0">
                <a:latin typeface="Trebuchet MS" panose="020B0603020202020204" pitchFamily="34" charset="0"/>
                <a:cs typeface="Times New Roman" panose="02020603050405020304" pitchFamily="18" charset="0"/>
              </a:rPr>
              <a:t> </a:t>
            </a:r>
            <a:r>
              <a:rPr lang="en-US" sz="1400" b="1" dirty="0" err="1">
                <a:latin typeface="Trebuchet MS" panose="020B0603020202020204" pitchFamily="34" charset="0"/>
                <a:cs typeface="Times New Roman" panose="02020603050405020304" pitchFamily="18" charset="0"/>
              </a:rPr>
              <a:t>arabil</a:t>
            </a:r>
            <a:r>
              <a:rPr lang="ro-RO" sz="1400" b="1" dirty="0">
                <a:latin typeface="Trebuchet MS" panose="020B0603020202020204" pitchFamily="34" charset="0"/>
                <a:cs typeface="Times New Roman" panose="02020603050405020304" pitchFamily="18" charset="0"/>
              </a:rPr>
              <a:t>,</a:t>
            </a:r>
            <a:r>
              <a:rPr lang="en-US" sz="1400" b="1" dirty="0">
                <a:latin typeface="Trebuchet MS" panose="020B0603020202020204" pitchFamily="34" charset="0"/>
                <a:cs typeface="Times New Roman" panose="02020603050405020304" pitchFamily="18" charset="0"/>
              </a:rPr>
              <a:t> </a:t>
            </a:r>
            <a:r>
              <a:rPr lang="ro-RO" sz="1400" b="1" dirty="0">
                <a:latin typeface="Trebuchet MS" panose="020B0603020202020204" pitchFamily="34" charset="0"/>
                <a:cs typeface="Times New Roman" panose="02020603050405020304" pitchFamily="18" charset="0"/>
              </a:rPr>
              <a:t>ca plată suplimentară față de plata BISS</a:t>
            </a:r>
            <a:r>
              <a:rPr lang="ro-RO" sz="1400" dirty="0">
                <a:latin typeface="Trebuchet MS" panose="020B0603020202020204" pitchFamily="34" charset="0"/>
                <a:cs typeface="Times New Roman" panose="02020603050405020304" pitchFamily="18" charset="0"/>
              </a:rPr>
              <a:t>.</a:t>
            </a:r>
            <a:r>
              <a:rPr lang="en-US" sz="1400" dirty="0">
                <a:latin typeface="Trebuchet MS" panose="020B0603020202020204" pitchFamily="34" charset="0"/>
                <a:cs typeface="Times New Roman" panose="02020603050405020304" pitchFamily="18" charset="0"/>
              </a:rPr>
              <a:t> </a:t>
            </a:r>
            <a:endParaRPr lang="ro-RO" sz="1400" dirty="0">
              <a:latin typeface="Trebuchet MS" panose="020B0603020202020204" pitchFamily="34" charset="0"/>
              <a:cs typeface="Times New Roman" panose="02020603050405020304" pitchFamily="18" charset="0"/>
            </a:endParaRPr>
          </a:p>
          <a:p>
            <a:pPr algn="just">
              <a:spcBef>
                <a:spcPts val="0"/>
              </a:spcBef>
              <a:defRPr/>
            </a:pPr>
            <a:r>
              <a:rPr lang="es-ES" sz="1400" dirty="0" err="1">
                <a:latin typeface="Trebuchet MS" panose="020B0603020202020204" pitchFamily="34" charset="0"/>
                <a:cs typeface="Times New Roman" panose="02020603050405020304" pitchFamily="18" charset="0"/>
              </a:rPr>
              <a:t>Cuantumul</a:t>
            </a:r>
            <a:r>
              <a:rPr lang="es-ES" sz="1400" dirty="0">
                <a:latin typeface="Trebuchet MS" panose="020B0603020202020204" pitchFamily="34" charset="0"/>
                <a:cs typeface="Times New Roman" panose="02020603050405020304" pitchFamily="18" charset="0"/>
              </a:rPr>
              <a:t> </a:t>
            </a:r>
            <a:r>
              <a:rPr lang="es-ES" sz="1400" dirty="0" err="1">
                <a:latin typeface="Trebuchet MS" panose="020B0603020202020204" pitchFamily="34" charset="0"/>
                <a:cs typeface="Times New Roman" panose="02020603050405020304" pitchFamily="18" charset="0"/>
              </a:rPr>
              <a:t>unitar</a:t>
            </a:r>
            <a:r>
              <a:rPr lang="es-ES" sz="1400" dirty="0">
                <a:latin typeface="Trebuchet MS" panose="020B0603020202020204" pitchFamily="34" charset="0"/>
                <a:cs typeface="Times New Roman" panose="02020603050405020304" pitchFamily="18" charset="0"/>
              </a:rPr>
              <a:t> </a:t>
            </a:r>
            <a:r>
              <a:rPr lang="es-ES" sz="1400" dirty="0" err="1">
                <a:latin typeface="Trebuchet MS" panose="020B0603020202020204" pitchFamily="34" charset="0"/>
                <a:cs typeface="Times New Roman" panose="02020603050405020304" pitchFamily="18" charset="0"/>
              </a:rPr>
              <a:t>planificat</a:t>
            </a:r>
            <a:r>
              <a:rPr lang="es-ES" sz="1400" dirty="0">
                <a:latin typeface="Trebuchet MS" panose="020B0603020202020204" pitchFamily="34" charset="0"/>
                <a:cs typeface="Times New Roman" panose="02020603050405020304" pitchFamily="18" charset="0"/>
              </a:rPr>
              <a:t> </a:t>
            </a:r>
            <a:r>
              <a:rPr lang="es-ES" sz="1400" dirty="0" err="1">
                <a:latin typeface="Trebuchet MS" panose="020B0603020202020204" pitchFamily="34" charset="0"/>
                <a:cs typeface="Times New Roman" panose="02020603050405020304" pitchFamily="18" charset="0"/>
              </a:rPr>
              <a:t>în</a:t>
            </a:r>
            <a:r>
              <a:rPr lang="es-ES" sz="1400" dirty="0">
                <a:latin typeface="Trebuchet MS" panose="020B0603020202020204" pitchFamily="34" charset="0"/>
                <a:cs typeface="Times New Roman" panose="02020603050405020304" pitchFamily="18" charset="0"/>
              </a:rPr>
              <a:t> </a:t>
            </a:r>
            <a:r>
              <a:rPr lang="es-ES" sz="1400" dirty="0" err="1">
                <a:latin typeface="Trebuchet MS" panose="020B0603020202020204" pitchFamily="34" charset="0"/>
                <a:cs typeface="Times New Roman" panose="02020603050405020304" pitchFamily="18" charset="0"/>
              </a:rPr>
              <a:t>perioada</a:t>
            </a:r>
            <a:r>
              <a:rPr lang="es-ES" sz="1400" dirty="0">
                <a:latin typeface="Trebuchet MS" panose="020B0603020202020204" pitchFamily="34" charset="0"/>
                <a:cs typeface="Times New Roman" panose="02020603050405020304" pitchFamily="18" charset="0"/>
              </a:rPr>
              <a:t> 2023-2027 este de 5</a:t>
            </a:r>
            <a:r>
              <a:rPr lang="ro-RO" sz="1400" dirty="0">
                <a:latin typeface="Trebuchet MS" panose="020B0603020202020204" pitchFamily="34" charset="0"/>
                <a:cs typeface="Times New Roman" panose="02020603050405020304" pitchFamily="18" charset="0"/>
              </a:rPr>
              <a:t>8</a:t>
            </a:r>
            <a:r>
              <a:rPr lang="es-ES" sz="1400" dirty="0">
                <a:latin typeface="Trebuchet MS" panose="020B0603020202020204" pitchFamily="34" charset="0"/>
                <a:cs typeface="Times New Roman" panose="02020603050405020304" pitchFamily="18" charset="0"/>
              </a:rPr>
              <a:t>,</a:t>
            </a:r>
            <a:r>
              <a:rPr lang="ro-RO" sz="1400" dirty="0">
                <a:latin typeface="Trebuchet MS" panose="020B0603020202020204" pitchFamily="34" charset="0"/>
                <a:cs typeface="Times New Roman" panose="02020603050405020304" pitchFamily="18" charset="0"/>
              </a:rPr>
              <a:t>1</a:t>
            </a:r>
            <a:r>
              <a:rPr lang="es-ES" sz="1400" dirty="0">
                <a:latin typeface="Trebuchet MS" panose="020B0603020202020204" pitchFamily="34" charset="0"/>
                <a:cs typeface="Times New Roman" panose="02020603050405020304" pitchFamily="18" charset="0"/>
              </a:rPr>
              <a:t>8 euro/ha. </a:t>
            </a:r>
            <a:endParaRPr lang="ro-RO" sz="1400" dirty="0">
              <a:latin typeface="Trebuchet MS" panose="020B0603020202020204" pitchFamily="34" charset="0"/>
              <a:cs typeface="Times New Roman" panose="02020603050405020304" pitchFamily="18" charset="0"/>
            </a:endParaRPr>
          </a:p>
          <a:p>
            <a:pPr algn="just">
              <a:spcBef>
                <a:spcPts val="0"/>
              </a:spcBef>
              <a:defRPr/>
            </a:pPr>
            <a:r>
              <a:rPr lang="es-ES" sz="1400" dirty="0" err="1">
                <a:latin typeface="Trebuchet MS" panose="020B0603020202020204" pitchFamily="34" charset="0"/>
                <a:cs typeface="Times New Roman" panose="02020603050405020304" pitchFamily="18" charset="0"/>
              </a:rPr>
              <a:t>Cuantumul</a:t>
            </a:r>
            <a:r>
              <a:rPr lang="es-ES" sz="1400" dirty="0">
                <a:latin typeface="Trebuchet MS" panose="020B0603020202020204" pitchFamily="34" charset="0"/>
                <a:cs typeface="Times New Roman" panose="02020603050405020304" pitchFamily="18" charset="0"/>
              </a:rPr>
              <a:t> </a:t>
            </a:r>
            <a:r>
              <a:rPr lang="es-ES" sz="1400" dirty="0" err="1">
                <a:latin typeface="Trebuchet MS" panose="020B0603020202020204" pitchFamily="34" charset="0"/>
                <a:cs typeface="Times New Roman" panose="02020603050405020304" pitchFamily="18" charset="0"/>
              </a:rPr>
              <a:t>maxim</a:t>
            </a:r>
            <a:r>
              <a:rPr lang="es-ES" sz="1400" dirty="0">
                <a:latin typeface="Trebuchet MS" panose="020B0603020202020204" pitchFamily="34" charset="0"/>
                <a:cs typeface="Times New Roman" panose="02020603050405020304" pitchFamily="18" charset="0"/>
              </a:rPr>
              <a:t> este de 7</a:t>
            </a:r>
            <a:r>
              <a:rPr lang="ro-RO" sz="1400" dirty="0">
                <a:latin typeface="Trebuchet MS" panose="020B0603020202020204" pitchFamily="34" charset="0"/>
                <a:cs typeface="Times New Roman" panose="02020603050405020304" pitchFamily="18" charset="0"/>
              </a:rPr>
              <a:t>5,63</a:t>
            </a:r>
            <a:r>
              <a:rPr lang="es-ES" sz="1400" dirty="0">
                <a:latin typeface="Trebuchet MS" panose="020B0603020202020204" pitchFamily="34" charset="0"/>
                <a:cs typeface="Times New Roman" panose="02020603050405020304" pitchFamily="18" charset="0"/>
              </a:rPr>
              <a:t> euro</a:t>
            </a:r>
            <a:r>
              <a:rPr lang="ro-RO" sz="1400" dirty="0">
                <a:latin typeface="Trebuchet MS" panose="020B0603020202020204" pitchFamily="34" charset="0"/>
                <a:cs typeface="Times New Roman" panose="02020603050405020304" pitchFamily="18" charset="0"/>
              </a:rPr>
              <a:t>/</a:t>
            </a:r>
            <a:r>
              <a:rPr lang="es-ES" sz="1400" dirty="0">
                <a:latin typeface="Trebuchet MS" panose="020B0603020202020204" pitchFamily="34" charset="0"/>
                <a:cs typeface="Times New Roman" panose="02020603050405020304" pitchFamily="18" charset="0"/>
              </a:rPr>
              <a:t>ha. </a:t>
            </a:r>
            <a:endParaRPr lang="ro-RO" sz="1400" dirty="0">
              <a:latin typeface="Trebuchet MS" panose="020B0603020202020204" pitchFamily="34" charset="0"/>
              <a:cs typeface="Times New Roman" panose="02020603050405020304" pitchFamily="18" charset="0"/>
            </a:endParaRPr>
          </a:p>
          <a:p>
            <a:pPr algn="just">
              <a:spcBef>
                <a:spcPts val="0"/>
              </a:spcBef>
              <a:defRPr/>
            </a:pPr>
            <a:r>
              <a:rPr lang="es-ES" sz="1400" dirty="0" err="1">
                <a:latin typeface="Trebuchet MS" panose="020B0603020202020204" pitchFamily="34" charset="0"/>
                <a:cs typeface="Times New Roman" panose="02020603050405020304" pitchFamily="18" charset="0"/>
              </a:rPr>
              <a:t>Cuantumul</a:t>
            </a:r>
            <a:r>
              <a:rPr lang="es-ES" sz="1400" dirty="0">
                <a:latin typeface="Trebuchet MS" panose="020B0603020202020204" pitchFamily="34" charset="0"/>
                <a:cs typeface="Times New Roman" panose="02020603050405020304" pitchFamily="18" charset="0"/>
              </a:rPr>
              <a:t> m</a:t>
            </a:r>
            <a:r>
              <a:rPr lang="ro-RO" sz="1400" dirty="0" err="1">
                <a:latin typeface="Trebuchet MS" panose="020B0603020202020204" pitchFamily="34" charset="0"/>
                <a:cs typeface="Times New Roman" panose="02020603050405020304" pitchFamily="18" charset="0"/>
              </a:rPr>
              <a:t>inim</a:t>
            </a:r>
            <a:r>
              <a:rPr lang="es-ES" sz="1400" dirty="0">
                <a:latin typeface="Trebuchet MS" panose="020B0603020202020204" pitchFamily="34" charset="0"/>
                <a:cs typeface="Times New Roman" panose="02020603050405020304" pitchFamily="18" charset="0"/>
              </a:rPr>
              <a:t> este de </a:t>
            </a:r>
            <a:r>
              <a:rPr lang="ro-RO" sz="1400" dirty="0">
                <a:latin typeface="Trebuchet MS" panose="020B0603020202020204" pitchFamily="34" charset="0"/>
                <a:cs typeface="Times New Roman" panose="02020603050405020304" pitchFamily="18" charset="0"/>
              </a:rPr>
              <a:t>49,45 </a:t>
            </a:r>
            <a:r>
              <a:rPr lang="es-ES" sz="1400" dirty="0">
                <a:latin typeface="Trebuchet MS" panose="020B0603020202020204" pitchFamily="34" charset="0"/>
                <a:cs typeface="Times New Roman" panose="02020603050405020304" pitchFamily="18" charset="0"/>
              </a:rPr>
              <a:t>euro</a:t>
            </a:r>
            <a:r>
              <a:rPr lang="ro-RO" sz="1400" dirty="0">
                <a:latin typeface="Trebuchet MS" panose="020B0603020202020204" pitchFamily="34" charset="0"/>
                <a:cs typeface="Times New Roman" panose="02020603050405020304" pitchFamily="18" charset="0"/>
              </a:rPr>
              <a:t>/</a:t>
            </a:r>
            <a:r>
              <a:rPr lang="es-ES" sz="1400" dirty="0">
                <a:latin typeface="Trebuchet MS" panose="020B0603020202020204" pitchFamily="34" charset="0"/>
                <a:cs typeface="Times New Roman" panose="02020603050405020304" pitchFamily="18" charset="0"/>
              </a:rPr>
              <a:t>ha. 	</a:t>
            </a:r>
            <a:endParaRPr lang="ro-RO" sz="1400" b="1" dirty="0">
              <a:latin typeface="Trebuchet MS" panose="020B0603020202020204" pitchFamily="34" charset="0"/>
              <a:cs typeface="Times New Roman" panose="02020603050405020304" pitchFamily="18" charset="0"/>
            </a:endParaRPr>
          </a:p>
          <a:p>
            <a:pPr marL="0" indent="0">
              <a:spcBef>
                <a:spcPts val="0"/>
              </a:spcBef>
              <a:buNone/>
            </a:pPr>
            <a:endParaRPr lang="ro-RO" sz="1400" b="1" dirty="0">
              <a:latin typeface="Trebuchet MS" panose="020B0603020202020204" pitchFamily="34" charset="0"/>
              <a:cs typeface="Times New Roman" panose="02020603050405020304" pitchFamily="18" charset="0"/>
            </a:endParaRPr>
          </a:p>
          <a:p>
            <a:pPr marL="0" indent="0">
              <a:spcBef>
                <a:spcPts val="0"/>
              </a:spcBef>
              <a:buNone/>
            </a:pPr>
            <a:r>
              <a:rPr lang="it-IT" sz="1400" b="1" dirty="0">
                <a:latin typeface="Trebuchet MS" panose="020B0603020202020204" pitchFamily="34" charset="0"/>
                <a:cs typeface="Times New Roman" panose="02020603050405020304" pitchFamily="18" charset="0"/>
              </a:rPr>
              <a:t>Condiţiile de eligibilitate</a:t>
            </a:r>
            <a:r>
              <a:rPr lang="it-IT" sz="1400" dirty="0">
                <a:latin typeface="Trebuchet MS" panose="020B0603020202020204" pitchFamily="34" charset="0"/>
                <a:cs typeface="Times New Roman" panose="02020603050405020304" pitchFamily="18" charset="0"/>
              </a:rPr>
              <a:t>, pe  care fermierii trebuie să le îndeplinească în mod cumulativ, sunt:</a:t>
            </a:r>
            <a:endParaRPr lang="en-US" sz="1400" dirty="0">
              <a:latin typeface="Trebuchet MS" panose="020B0603020202020204" pitchFamily="34" charset="0"/>
              <a:cs typeface="Times New Roman" panose="02020603050405020304" pitchFamily="18" charset="0"/>
            </a:endParaRPr>
          </a:p>
          <a:p>
            <a:pPr marL="0" indent="0">
              <a:spcBef>
                <a:spcPts val="0"/>
              </a:spcBef>
              <a:buNone/>
            </a:pPr>
            <a:r>
              <a:rPr lang="ro-RO" sz="1400" b="1" dirty="0">
                <a:latin typeface="Trebuchet MS" panose="020B0603020202020204" pitchFamily="34" charset="0"/>
                <a:cs typeface="Times New Roman" panose="02020603050405020304" pitchFamily="18" charset="0"/>
              </a:rPr>
              <a:t>a) </a:t>
            </a:r>
            <a:r>
              <a:rPr lang="ro-RO" sz="1400" dirty="0">
                <a:latin typeface="Trebuchet MS" panose="020B0603020202020204" pitchFamily="34" charset="0"/>
                <a:cs typeface="Times New Roman" panose="02020603050405020304" pitchFamily="18" charset="0"/>
              </a:rPr>
              <a:t>să aibă calitatea de fermier activ </a:t>
            </a:r>
            <a:r>
              <a:rPr lang="ro-RO" sz="1400" dirty="0" err="1">
                <a:latin typeface="Trebuchet MS" panose="020B0603020202020204" pitchFamily="34" charset="0"/>
                <a:cs typeface="Times New Roman" panose="02020603050405020304" pitchFamily="18" charset="0"/>
              </a:rPr>
              <a:t>şi</a:t>
            </a:r>
            <a:r>
              <a:rPr lang="ro-RO" sz="1400" dirty="0">
                <a:latin typeface="Trebuchet MS" panose="020B0603020202020204" pitchFamily="34" charset="0"/>
                <a:cs typeface="Times New Roman" panose="02020603050405020304" pitchFamily="18" charset="0"/>
              </a:rPr>
              <a:t> de beneficiar al plății BISS;</a:t>
            </a:r>
            <a:endParaRPr lang="en-US" sz="1400" dirty="0">
              <a:latin typeface="Trebuchet MS" panose="020B0603020202020204" pitchFamily="34" charset="0"/>
              <a:cs typeface="Times New Roman" panose="02020603050405020304" pitchFamily="18" charset="0"/>
            </a:endParaRPr>
          </a:p>
          <a:p>
            <a:pPr marL="0" indent="0">
              <a:spcBef>
                <a:spcPts val="0"/>
              </a:spcBef>
              <a:buNone/>
            </a:pPr>
            <a:r>
              <a:rPr lang="ro-RO" sz="1400" b="1" dirty="0">
                <a:latin typeface="Trebuchet MS" panose="020B0603020202020204" pitchFamily="34" charset="0"/>
                <a:cs typeface="Times New Roman" panose="02020603050405020304" pitchFamily="18" charset="0"/>
              </a:rPr>
              <a:t>b) </a:t>
            </a:r>
            <a:r>
              <a:rPr lang="ro-RO" sz="1400" dirty="0">
                <a:latin typeface="Trebuchet MS" panose="020B0603020202020204" pitchFamily="34" charset="0"/>
                <a:cs typeface="Times New Roman" panose="02020603050405020304" pitchFamily="18" charset="0"/>
              </a:rPr>
              <a:t>să fie utilizatorul unei suprafețe agricole localizate pe teritoriul României, identificabilă în Sistemul Integrat de Administrare și Control (IACS), din categoria teren arabil;</a:t>
            </a:r>
            <a:endParaRPr lang="en-US" sz="1400" dirty="0">
              <a:latin typeface="Trebuchet MS" panose="020B0603020202020204" pitchFamily="34" charset="0"/>
              <a:cs typeface="Times New Roman" panose="02020603050405020304" pitchFamily="18" charset="0"/>
            </a:endParaRPr>
          </a:p>
          <a:p>
            <a:pPr marL="0" indent="0">
              <a:spcBef>
                <a:spcPts val="0"/>
              </a:spcBef>
              <a:buNone/>
            </a:pPr>
            <a:r>
              <a:rPr lang="ro-RO" sz="1400" b="1" dirty="0">
                <a:latin typeface="Trebuchet MS" panose="020B0603020202020204" pitchFamily="34" charset="0"/>
                <a:cs typeface="Times New Roman" panose="02020603050405020304" pitchFamily="18" charset="0"/>
              </a:rPr>
              <a:t>c) </a:t>
            </a:r>
            <a:r>
              <a:rPr lang="ro-RO" sz="1400" dirty="0">
                <a:latin typeface="Trebuchet MS" panose="020B0603020202020204" pitchFamily="34" charset="0"/>
                <a:cs typeface="Times New Roman" panose="02020603050405020304" pitchFamily="18" charset="0"/>
              </a:rPr>
              <a:t>dimensiunea </a:t>
            </a:r>
            <a:r>
              <a:rPr lang="ro-RO" sz="1400" dirty="0" err="1">
                <a:latin typeface="Trebuchet MS" panose="020B0603020202020204" pitchFamily="34" charset="0"/>
                <a:cs typeface="Times New Roman" panose="02020603050405020304" pitchFamily="18" charset="0"/>
              </a:rPr>
              <a:t>exploataţiei</a:t>
            </a:r>
            <a:r>
              <a:rPr lang="ro-RO" sz="1400" dirty="0">
                <a:latin typeface="Trebuchet MS" panose="020B0603020202020204" pitchFamily="34" charset="0"/>
                <a:cs typeface="Times New Roman" panose="02020603050405020304" pitchFamily="18" charset="0"/>
              </a:rPr>
              <a:t> agricole să fie de minimum 1 ha teren arabil, constituită din </a:t>
            </a:r>
            <a:r>
              <a:rPr lang="ro-RO" sz="1400" dirty="0" err="1">
                <a:latin typeface="Trebuchet MS" panose="020B0603020202020204" pitchFamily="34" charset="0"/>
                <a:cs typeface="Times New Roman" panose="02020603050405020304" pitchFamily="18" charset="0"/>
              </a:rPr>
              <a:t>suprafeţele</a:t>
            </a:r>
            <a:r>
              <a:rPr lang="ro-RO" sz="1400" dirty="0">
                <a:latin typeface="Trebuchet MS" panose="020B0603020202020204" pitchFamily="34" charset="0"/>
                <a:cs typeface="Times New Roman" panose="02020603050405020304" pitchFamily="18" charset="0"/>
              </a:rPr>
              <a:t> însumate ale tuturor parcelelor eligibile, cu dimensiunea parcelei agricole de minimum 0,3 ha; </a:t>
            </a:r>
            <a:endParaRPr lang="en-US" sz="1400" dirty="0">
              <a:latin typeface="Trebuchet MS" panose="020B0603020202020204" pitchFamily="34" charset="0"/>
              <a:cs typeface="Times New Roman" panose="02020603050405020304" pitchFamily="18" charset="0"/>
            </a:endParaRPr>
          </a:p>
          <a:p>
            <a:pPr marL="0" indent="0">
              <a:spcBef>
                <a:spcPts val="0"/>
              </a:spcBef>
              <a:buNone/>
            </a:pPr>
            <a:r>
              <a:rPr lang="ro-RO" sz="1400" b="1" dirty="0">
                <a:latin typeface="Trebuchet MS" panose="020B0603020202020204" pitchFamily="34" charset="0"/>
                <a:cs typeface="Times New Roman" panose="02020603050405020304" pitchFamily="18" charset="0"/>
              </a:rPr>
              <a:t>d) </a:t>
            </a:r>
            <a:r>
              <a:rPr lang="ro-RO" sz="1400" dirty="0">
                <a:latin typeface="Trebuchet MS" panose="020B0603020202020204" pitchFamily="34" charset="0"/>
                <a:cs typeface="Times New Roman" panose="02020603050405020304" pitchFamily="18" charset="0"/>
              </a:rPr>
              <a:t>să se angajeze, pe baze anuale, să respecte cerința specifică;</a:t>
            </a:r>
            <a:endParaRPr lang="en-US" sz="1400" dirty="0">
              <a:latin typeface="Trebuchet MS" panose="020B0603020202020204" pitchFamily="34" charset="0"/>
              <a:cs typeface="Times New Roman" panose="02020603050405020304" pitchFamily="18" charset="0"/>
            </a:endParaRPr>
          </a:p>
          <a:p>
            <a:pPr marL="0" indent="0">
              <a:spcBef>
                <a:spcPts val="0"/>
              </a:spcBef>
              <a:buNone/>
            </a:pPr>
            <a:r>
              <a:rPr lang="ro-RO" sz="1400" b="1" dirty="0">
                <a:latin typeface="Trebuchet MS" panose="020B0603020202020204" pitchFamily="34" charset="0"/>
                <a:cs typeface="Times New Roman" panose="02020603050405020304" pitchFamily="18" charset="0"/>
              </a:rPr>
              <a:t>e) </a:t>
            </a:r>
            <a:r>
              <a:rPr lang="ro-RO" sz="1400" dirty="0">
                <a:latin typeface="Trebuchet MS" panose="020B0603020202020204" pitchFamily="34" charset="0"/>
                <a:cs typeface="Times New Roman" panose="02020603050405020304" pitchFamily="18" charset="0"/>
              </a:rPr>
              <a:t>să țină o evidență a activităților agricole corelate cu implementarea cerințelor de bază și specifice la nivelul suprafețelor aflate sub angajament.</a:t>
            </a:r>
            <a:endParaRPr lang="en-US" sz="1400" dirty="0">
              <a:latin typeface="Trebuchet MS" panose="020B0603020202020204" pitchFamily="34" charset="0"/>
              <a:cs typeface="Times New Roman" panose="02020603050405020304" pitchFamily="18" charset="0"/>
            </a:endParaRPr>
          </a:p>
          <a:p>
            <a:pPr marL="0" indent="0">
              <a:spcBef>
                <a:spcPts val="0"/>
              </a:spcBef>
              <a:buNone/>
            </a:pPr>
            <a:r>
              <a:rPr lang="ro-RO" sz="1400" b="1" u="sng" dirty="0">
                <a:latin typeface="Trebuchet MS" panose="020B0603020202020204" pitchFamily="34" charset="0"/>
                <a:cs typeface="Times New Roman" panose="02020603050405020304" pitchFamily="18" charset="0"/>
              </a:rPr>
              <a:t>Fermierii care nu respectă </a:t>
            </a:r>
            <a:r>
              <a:rPr lang="ro-RO" sz="1400" b="1" u="sng" dirty="0" err="1">
                <a:latin typeface="Trebuchet MS" panose="020B0603020202020204" pitchFamily="34" charset="0"/>
                <a:cs typeface="Times New Roman" panose="02020603050405020304" pitchFamily="18" charset="0"/>
              </a:rPr>
              <a:t>condiţiile</a:t>
            </a:r>
            <a:r>
              <a:rPr lang="ro-RO" sz="1400" b="1" u="sng" dirty="0">
                <a:latin typeface="Trebuchet MS" panose="020B0603020202020204" pitchFamily="34" charset="0"/>
                <a:cs typeface="Times New Roman" panose="02020603050405020304" pitchFamily="18" charset="0"/>
              </a:rPr>
              <a:t> de eligibilitate nu sunt eligibili pentru </a:t>
            </a:r>
            <a:r>
              <a:rPr lang="ro-RO" sz="1400" b="1" u="sng" dirty="0" err="1">
                <a:latin typeface="Trebuchet MS" panose="020B0603020202020204" pitchFamily="34" charset="0"/>
                <a:cs typeface="Times New Roman" panose="02020603050405020304" pitchFamily="18" charset="0"/>
              </a:rPr>
              <a:t>eco</a:t>
            </a:r>
            <a:r>
              <a:rPr lang="en-US" sz="1400" b="1" u="sng" dirty="0">
                <a:latin typeface="Trebuchet MS" panose="020B0603020202020204" pitchFamily="34" charset="0"/>
                <a:cs typeface="Times New Roman" panose="02020603050405020304" pitchFamily="18" charset="0"/>
              </a:rPr>
              <a:t>-</a:t>
            </a:r>
            <a:r>
              <a:rPr lang="ro-RO" sz="1400" b="1" u="sng" dirty="0">
                <a:latin typeface="Trebuchet MS" panose="020B0603020202020204" pitchFamily="34" charset="0"/>
                <a:cs typeface="Times New Roman" panose="02020603050405020304" pitchFamily="18" charset="0"/>
              </a:rPr>
              <a:t>schema PD-28.</a:t>
            </a:r>
            <a:endParaRPr lang="en-US" sz="1400" u="sng" dirty="0">
              <a:latin typeface="Trebuchet MS" panose="020B0603020202020204" pitchFamily="34" charset="0"/>
              <a:cs typeface="Times New Roman" panose="02020603050405020304" pitchFamily="18" charset="0"/>
            </a:endParaRPr>
          </a:p>
          <a:p>
            <a:pPr marL="0" indent="0" algn="just">
              <a:spcBef>
                <a:spcPts val="0"/>
              </a:spcBef>
              <a:buNone/>
            </a:pPr>
            <a:endParaRPr lang="ro-RO" sz="1400" dirty="0">
              <a:latin typeface="Trebuchet MS" panose="020B0603020202020204" pitchFamily="34" charset="0"/>
              <a:cs typeface="Times New Roman" panose="02020603050405020304" pitchFamily="18" charset="0"/>
            </a:endParaRPr>
          </a:p>
          <a:p>
            <a:pPr marL="0" indent="0" algn="just">
              <a:spcBef>
                <a:spcPts val="0"/>
              </a:spcBef>
              <a:buNone/>
            </a:pPr>
            <a:r>
              <a:rPr lang="ro-RO" sz="1400" dirty="0">
                <a:latin typeface="Trebuchet MS" panose="020B0603020202020204" pitchFamily="34" charset="0"/>
                <a:cs typeface="Times New Roman" panose="02020603050405020304" pitchFamily="18" charset="0"/>
              </a:rPr>
              <a:t>Condiţionalitatea prevăzută în Ordinul nr. 54/570/</a:t>
            </a:r>
            <a:r>
              <a:rPr lang="ro-RO" sz="1400" dirty="0">
                <a:latin typeface="Trebuchet MS" panose="020B0603020202020204" pitchFamily="34" charset="0"/>
                <a:cs typeface="Times New Roman" panose="02020603050405020304" pitchFamily="18" charset="0"/>
                <a:hlinkClick r:id="rId2"/>
              </a:rPr>
              <a:t>32/2023</a:t>
            </a:r>
            <a:r>
              <a:rPr lang="ro-RO" sz="1400" dirty="0">
                <a:latin typeface="Trebuchet MS" panose="020B0603020202020204" pitchFamily="34" charset="0"/>
                <a:cs typeface="Times New Roman" panose="02020603050405020304" pitchFamily="18" charset="0"/>
              </a:rPr>
              <a:t> se respectă la nivelul întregii </a:t>
            </a:r>
            <a:r>
              <a:rPr lang="ro-RO" sz="1400" dirty="0" err="1">
                <a:latin typeface="Trebuchet MS" panose="020B0603020202020204" pitchFamily="34" charset="0"/>
                <a:cs typeface="Times New Roman" panose="02020603050405020304" pitchFamily="18" charset="0"/>
              </a:rPr>
              <a:t>exploataţii</a:t>
            </a:r>
            <a:r>
              <a:rPr lang="ro-RO" sz="1400" dirty="0">
                <a:latin typeface="Trebuchet MS" panose="020B0603020202020204" pitchFamily="34" charset="0"/>
                <a:cs typeface="Times New Roman" panose="02020603050405020304" pitchFamily="18" charset="0"/>
              </a:rPr>
              <a:t> agricole pe întregul an calendaristic. </a:t>
            </a:r>
            <a:endParaRPr lang="en-US" sz="1400" dirty="0">
              <a:latin typeface="Trebuchet MS" panose="020B0603020202020204" pitchFamily="34" charset="0"/>
              <a:cs typeface="Times New Roman" panose="02020603050405020304" pitchFamily="18" charset="0"/>
            </a:endParaRPr>
          </a:p>
          <a:p>
            <a:pPr marL="0" indent="0" algn="just">
              <a:spcBef>
                <a:spcPts val="0"/>
              </a:spcBef>
              <a:buNone/>
              <a:defRPr/>
            </a:pPr>
            <a:r>
              <a:rPr lang="ro-RO" sz="1400" b="1" dirty="0">
                <a:solidFill>
                  <a:srgbClr val="00B050"/>
                </a:solidFill>
                <a:latin typeface="Trebuchet MS" panose="020B0603020202020204" pitchFamily="34" charset="0"/>
                <a:cs typeface="Times New Roman" panose="02020603050405020304" pitchFamily="18" charset="0"/>
              </a:rPr>
              <a:t>GAEC relevant:</a:t>
            </a:r>
            <a:r>
              <a:rPr lang="en-US" sz="1400" b="1" dirty="0">
                <a:solidFill>
                  <a:srgbClr val="00B050"/>
                </a:solidFill>
                <a:latin typeface="Trebuchet MS" panose="020B0603020202020204" pitchFamily="34" charset="0"/>
                <a:cs typeface="Times New Roman" panose="02020603050405020304" pitchFamily="18" charset="0"/>
              </a:rPr>
              <a:t> </a:t>
            </a:r>
            <a:r>
              <a:rPr lang="ro-RO" sz="1400" b="1" dirty="0">
                <a:solidFill>
                  <a:srgbClr val="00B050"/>
                </a:solidFill>
                <a:latin typeface="Trebuchet MS" panose="020B0603020202020204" pitchFamily="34" charset="0"/>
                <a:cs typeface="Times New Roman" panose="02020603050405020304" pitchFamily="18" charset="0"/>
              </a:rPr>
              <a:t>GAEC 8</a:t>
            </a:r>
            <a:endParaRPr lang="en-US" sz="1400" b="1" dirty="0">
              <a:solidFill>
                <a:srgbClr val="00B050"/>
              </a:solidFill>
              <a:latin typeface="Trebuchet MS" panose="020B0603020202020204" pitchFamily="34" charset="0"/>
              <a:cs typeface="Times New Roman" panose="02020603050405020304" pitchFamily="18" charset="0"/>
            </a:endParaRPr>
          </a:p>
          <a:p>
            <a:pPr marL="0" indent="0" algn="just">
              <a:spcBef>
                <a:spcPts val="0"/>
              </a:spcBef>
              <a:buNone/>
              <a:defRPr/>
            </a:pPr>
            <a:endParaRPr lang="es-ES" sz="1400" dirty="0">
              <a:latin typeface="Trebuchet MS" panose="020B0603020202020204" pitchFamily="34" charset="0"/>
              <a:cs typeface="Arial" panose="020B0604020202020204" pitchFamily="34" charset="0"/>
            </a:endParaRPr>
          </a:p>
          <a:p>
            <a:pPr marL="0" indent="0" algn="just">
              <a:spcBef>
                <a:spcPts val="0"/>
              </a:spcBef>
              <a:buNone/>
              <a:defRPr/>
            </a:pPr>
            <a:endParaRPr lang="ro-RO" sz="1400" dirty="0">
              <a:latin typeface="Trebuchet MS" panose="020B0603020202020204" pitchFamily="34" charset="0"/>
              <a:cs typeface="Arial" panose="020B0604020202020204" pitchFamily="34" charset="0"/>
            </a:endParaRPr>
          </a:p>
          <a:p>
            <a:endParaRPr lang="en-US" sz="1400" dirty="0">
              <a:latin typeface="Trebuchet MS" panose="020B0603020202020204" pitchFamily="34" charset="0"/>
            </a:endParaRPr>
          </a:p>
        </p:txBody>
      </p:sp>
    </p:spTree>
    <p:extLst>
      <p:ext uri="{BB962C8B-B14F-4D97-AF65-F5344CB8AC3E}">
        <p14:creationId xmlns:p14="http://schemas.microsoft.com/office/powerpoint/2010/main" val="40792985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pPr algn="ctr"/>
            <a:r>
              <a:rPr lang="ro-RO" sz="2000" b="1" dirty="0">
                <a:solidFill>
                  <a:schemeClr val="tx1"/>
                </a:solidFill>
                <a:latin typeface="Times New Roman" panose="02020603050405020304" pitchFamily="18" charset="0"/>
                <a:cs typeface="Times New Roman" panose="02020603050405020304" pitchFamily="18" charset="0"/>
              </a:rPr>
              <a:t>                </a:t>
            </a:r>
            <a:r>
              <a:rPr lang="ro-RO" sz="2000" b="1" dirty="0">
                <a:solidFill>
                  <a:srgbClr val="00B050"/>
                </a:solidFill>
                <a:latin typeface="Times New Roman" panose="02020603050405020304" pitchFamily="18" charset="0"/>
                <a:cs typeface="Times New Roman" panose="02020603050405020304" pitchFamily="18" charset="0"/>
              </a:rPr>
              <a:t>PD-28 - Menținerea de zone neproductive și/sau </a:t>
            </a:r>
            <a:br>
              <a:rPr lang="ro-RO" sz="2000" b="1" dirty="0">
                <a:solidFill>
                  <a:srgbClr val="00B050"/>
                </a:solidFill>
                <a:latin typeface="Times New Roman" panose="02020603050405020304" pitchFamily="18" charset="0"/>
                <a:cs typeface="Times New Roman" panose="02020603050405020304" pitchFamily="18" charset="0"/>
              </a:rPr>
            </a:br>
            <a:r>
              <a:rPr lang="ro-RO" sz="2000" b="1" dirty="0">
                <a:solidFill>
                  <a:srgbClr val="00B050"/>
                </a:solidFill>
                <a:latin typeface="Times New Roman" panose="02020603050405020304" pitchFamily="18" charset="0"/>
                <a:cs typeface="Times New Roman" panose="02020603050405020304" pitchFamily="18" charset="0"/>
              </a:rPr>
              <a:t> înființarea de elemente noi de peisaj pe terenurile arabile </a:t>
            </a:r>
            <a:endParaRPr lang="en-US" sz="2000" b="1" dirty="0">
              <a:solidFill>
                <a:srgbClr val="00B050"/>
              </a:solidFill>
              <a:latin typeface="Trebuchet MS" panose="020B0603020202020204" pitchFamily="34" charset="0"/>
              <a:cs typeface="Arial" panose="020B0604020202020204" pitchFamily="34" charset="0"/>
            </a:endParaRPr>
          </a:p>
        </p:txBody>
      </p:sp>
      <p:sp>
        <p:nvSpPr>
          <p:cNvPr id="3" name="Content Placeholder 2"/>
          <p:cNvSpPr>
            <a:spLocks noGrp="1"/>
          </p:cNvSpPr>
          <p:nvPr>
            <p:ph sz="quarter" idx="1"/>
          </p:nvPr>
        </p:nvSpPr>
        <p:spPr>
          <a:xfrm>
            <a:off x="533400" y="1447800"/>
            <a:ext cx="8153400" cy="4876800"/>
          </a:xfrm>
        </p:spPr>
        <p:txBody>
          <a:bodyPr/>
          <a:lstStyle/>
          <a:p>
            <a:pPr marL="0" indent="0">
              <a:buNone/>
            </a:pPr>
            <a:r>
              <a:rPr lang="ro-RO" sz="1600" b="1" dirty="0">
                <a:solidFill>
                  <a:srgbClr val="00B050"/>
                </a:solidFill>
                <a:latin typeface="Trebuchet MS" panose="020B0603020202020204" pitchFamily="34" charset="0"/>
                <a:cs typeface="Times New Roman" panose="02020603050405020304" pitchFamily="18" charset="0"/>
              </a:rPr>
              <a:t>Cerința specifică: fermierii trebuie să aloce cel puțin 2% din suprafața arabilă a fermei în vederea menținerii zonelor neproductive și/sau înființării de elemente noi de peisaj</a:t>
            </a:r>
          </a:p>
          <a:p>
            <a:pPr marL="0" indent="0">
              <a:buNone/>
            </a:pPr>
            <a:r>
              <a:rPr lang="ro-RO" sz="1600" dirty="0">
                <a:latin typeface="Trebuchet MS" panose="020B0603020202020204" pitchFamily="34" charset="0"/>
                <a:cs typeface="Times New Roman" panose="02020603050405020304" pitchFamily="18" charset="0"/>
              </a:rPr>
              <a:t>Sunt considerate </a:t>
            </a:r>
            <a:r>
              <a:rPr lang="ro-RO" sz="1600" b="1" dirty="0">
                <a:latin typeface="Trebuchet MS" panose="020B0603020202020204" pitchFamily="34" charset="0"/>
                <a:cs typeface="Times New Roman" panose="02020603050405020304" pitchFamily="18" charset="0"/>
              </a:rPr>
              <a:t>zone neproductive</a:t>
            </a:r>
            <a:r>
              <a:rPr lang="fr-FR" sz="1600" dirty="0">
                <a:latin typeface="Trebuchet MS" panose="020B0603020202020204" pitchFamily="34" charset="0"/>
                <a:cs typeface="Times New Roman" panose="02020603050405020304" pitchFamily="18" charset="0"/>
              </a:rPr>
              <a:t>:</a:t>
            </a:r>
            <a:endParaRPr lang="en-US" sz="1600" dirty="0">
              <a:latin typeface="Trebuchet MS" panose="020B0603020202020204" pitchFamily="34" charset="0"/>
              <a:cs typeface="Times New Roman" panose="02020603050405020304" pitchFamily="18" charset="0"/>
            </a:endParaRPr>
          </a:p>
          <a:p>
            <a:r>
              <a:rPr lang="fr-FR" sz="1600" dirty="0" err="1">
                <a:latin typeface="Trebuchet MS" panose="020B0603020202020204" pitchFamily="34" charset="0"/>
                <a:cs typeface="Times New Roman" panose="02020603050405020304" pitchFamily="18" charset="0"/>
              </a:rPr>
              <a:t>margini</a:t>
            </a:r>
            <a:r>
              <a:rPr lang="fr-FR" sz="1600" dirty="0">
                <a:latin typeface="Trebuchet MS" panose="020B0603020202020204" pitchFamily="34" charset="0"/>
                <a:cs typeface="Times New Roman" panose="02020603050405020304" pitchFamily="18" charset="0"/>
              </a:rPr>
              <a:t> de </a:t>
            </a:r>
            <a:r>
              <a:rPr lang="fr-FR" sz="1600" dirty="0" err="1">
                <a:latin typeface="Trebuchet MS" panose="020B0603020202020204" pitchFamily="34" charset="0"/>
                <a:cs typeface="Times New Roman" panose="02020603050405020304" pitchFamily="18" charset="0"/>
              </a:rPr>
              <a:t>câmp</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petice</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sau</a:t>
            </a:r>
            <a:r>
              <a:rPr lang="fr-FR" sz="1600" dirty="0">
                <a:latin typeface="Trebuchet MS" panose="020B0603020202020204" pitchFamily="34" charset="0"/>
                <a:cs typeface="Times New Roman" panose="02020603050405020304" pitchFamily="18" charset="0"/>
              </a:rPr>
              <a:t> zone tampon </a:t>
            </a:r>
            <a:r>
              <a:rPr lang="fr-FR" sz="1600" dirty="0" err="1">
                <a:latin typeface="Trebuchet MS" panose="020B0603020202020204" pitchFamily="34" charset="0"/>
                <a:cs typeface="Times New Roman" panose="02020603050405020304" pitchFamily="18" charset="0"/>
              </a:rPr>
              <a:t>pentru</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parcele</a:t>
            </a:r>
            <a:r>
              <a:rPr lang="ro-RO" sz="1600" dirty="0">
                <a:latin typeface="Trebuchet MS" panose="020B0603020202020204" pitchFamily="34" charset="0"/>
                <a:cs typeface="Times New Roman" panose="02020603050405020304" pitchFamily="18" charset="0"/>
              </a:rPr>
              <a:t>;</a:t>
            </a:r>
            <a:endParaRPr lang="en-US" sz="1600" dirty="0">
              <a:latin typeface="Trebuchet MS" panose="020B0603020202020204" pitchFamily="34" charset="0"/>
              <a:cs typeface="Times New Roman" panose="02020603050405020304" pitchFamily="18" charset="0"/>
            </a:endParaRPr>
          </a:p>
          <a:p>
            <a:r>
              <a:rPr lang="fr-FR" sz="1600" dirty="0" err="1">
                <a:latin typeface="Trebuchet MS" panose="020B0603020202020204" pitchFamily="34" charset="0"/>
                <a:cs typeface="Times New Roman" panose="02020603050405020304" pitchFamily="18" charset="0"/>
              </a:rPr>
              <a:t>teren</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lăsat</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pârloagă</a:t>
            </a:r>
            <a:r>
              <a:rPr lang="fr-FR" sz="1600" dirty="0">
                <a:latin typeface="Trebuchet MS" panose="020B0603020202020204" pitchFamily="34" charset="0"/>
                <a:cs typeface="Times New Roman" panose="02020603050405020304" pitchFamily="18" charset="0"/>
              </a:rPr>
              <a:t>;</a:t>
            </a:r>
            <a:endParaRPr lang="en-US" sz="1600" dirty="0">
              <a:latin typeface="Trebuchet MS" panose="020B0603020202020204" pitchFamily="34" charset="0"/>
              <a:cs typeface="Times New Roman" panose="02020603050405020304" pitchFamily="18" charset="0"/>
            </a:endParaRPr>
          </a:p>
          <a:p>
            <a:r>
              <a:rPr lang="fr-FR" sz="1600" dirty="0">
                <a:latin typeface="Trebuchet MS" panose="020B0603020202020204" pitchFamily="34" charset="0"/>
                <a:cs typeface="Times New Roman" panose="02020603050405020304" pitchFamily="18" charset="0"/>
              </a:rPr>
              <a:t>zone </a:t>
            </a:r>
            <a:r>
              <a:rPr lang="fr-FR" sz="1600" dirty="0" err="1">
                <a:latin typeface="Trebuchet MS" panose="020B0603020202020204" pitchFamily="34" charset="0"/>
                <a:cs typeface="Times New Roman" panose="02020603050405020304" pitchFamily="18" charset="0"/>
              </a:rPr>
              <a:t>umede</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mici</a:t>
            </a:r>
            <a:r>
              <a:rPr lang="fr-FR" sz="1600" dirty="0">
                <a:latin typeface="Trebuchet MS" panose="020B0603020202020204" pitchFamily="34" charset="0"/>
                <a:cs typeface="Times New Roman" panose="02020603050405020304" pitchFamily="18" charset="0"/>
              </a:rPr>
              <a:t>.</a:t>
            </a:r>
            <a:endParaRPr lang="ro-RO" sz="1600" dirty="0">
              <a:latin typeface="Trebuchet MS" panose="020B0603020202020204" pitchFamily="34" charset="0"/>
              <a:cs typeface="Times New Roman" panose="02020603050405020304" pitchFamily="18" charset="0"/>
            </a:endParaRPr>
          </a:p>
          <a:p>
            <a:pPr marL="0" indent="0">
              <a:buNone/>
            </a:pPr>
            <a:endParaRPr lang="en-US" sz="1600" dirty="0">
              <a:latin typeface="Trebuchet MS" panose="020B0603020202020204" pitchFamily="34" charset="0"/>
              <a:cs typeface="Times New Roman" panose="02020603050405020304" pitchFamily="18" charset="0"/>
            </a:endParaRPr>
          </a:p>
          <a:p>
            <a:pPr marL="0" indent="0">
              <a:buNone/>
            </a:pPr>
            <a:r>
              <a:rPr lang="fr-FR" sz="1600" dirty="0" err="1">
                <a:latin typeface="Trebuchet MS" panose="020B0603020202020204" pitchFamily="34" charset="0"/>
                <a:cs typeface="Times New Roman" panose="02020603050405020304" pitchFamily="18" charset="0"/>
              </a:rPr>
              <a:t>Sunt</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considerate</a:t>
            </a:r>
            <a:r>
              <a:rPr lang="fr-FR" sz="1600" dirty="0">
                <a:latin typeface="Trebuchet MS" panose="020B0603020202020204" pitchFamily="34" charset="0"/>
                <a:cs typeface="Times New Roman" panose="02020603050405020304" pitchFamily="18" charset="0"/>
              </a:rPr>
              <a:t> </a:t>
            </a:r>
            <a:r>
              <a:rPr lang="fr-FR" sz="1600" b="1" dirty="0" err="1">
                <a:latin typeface="Trebuchet MS" panose="020B0603020202020204" pitchFamily="34" charset="0"/>
                <a:cs typeface="Times New Roman" panose="02020603050405020304" pitchFamily="18" charset="0"/>
              </a:rPr>
              <a:t>elemente</a:t>
            </a:r>
            <a:r>
              <a:rPr lang="fr-FR" sz="1600" b="1" dirty="0">
                <a:latin typeface="Trebuchet MS" panose="020B0603020202020204" pitchFamily="34" charset="0"/>
                <a:cs typeface="Times New Roman" panose="02020603050405020304" pitchFamily="18" charset="0"/>
              </a:rPr>
              <a:t> </a:t>
            </a:r>
            <a:r>
              <a:rPr lang="fr-FR" sz="1600" b="1" dirty="0" err="1">
                <a:latin typeface="Trebuchet MS" panose="020B0603020202020204" pitchFamily="34" charset="0"/>
                <a:cs typeface="Times New Roman" panose="02020603050405020304" pitchFamily="18" charset="0"/>
              </a:rPr>
              <a:t>noi</a:t>
            </a:r>
            <a:r>
              <a:rPr lang="fr-FR" sz="1600" b="1" dirty="0">
                <a:latin typeface="Trebuchet MS" panose="020B0603020202020204" pitchFamily="34" charset="0"/>
                <a:cs typeface="Times New Roman" panose="02020603050405020304" pitchFamily="18" charset="0"/>
              </a:rPr>
              <a:t> de </a:t>
            </a:r>
            <a:r>
              <a:rPr lang="fr-FR" sz="1600" b="1" dirty="0" err="1">
                <a:latin typeface="Trebuchet MS" panose="020B0603020202020204" pitchFamily="34" charset="0"/>
                <a:cs typeface="Times New Roman" panose="02020603050405020304" pitchFamily="18" charset="0"/>
              </a:rPr>
              <a:t>peisaj</a:t>
            </a:r>
            <a:r>
              <a:rPr lang="fr-FR" sz="1600" dirty="0">
                <a:latin typeface="Trebuchet MS" panose="020B0603020202020204" pitchFamily="34" charset="0"/>
                <a:cs typeface="Times New Roman" panose="02020603050405020304" pitchFamily="18" charset="0"/>
              </a:rPr>
              <a:t>:</a:t>
            </a:r>
            <a:endParaRPr lang="en-US" sz="1600" dirty="0">
              <a:latin typeface="Trebuchet MS" panose="020B0603020202020204" pitchFamily="34" charset="0"/>
              <a:cs typeface="Times New Roman" panose="02020603050405020304" pitchFamily="18" charset="0"/>
            </a:endParaRPr>
          </a:p>
          <a:p>
            <a:r>
              <a:rPr lang="fr-FR" sz="1600" dirty="0" err="1">
                <a:latin typeface="Trebuchet MS" panose="020B0603020202020204" pitchFamily="34" charset="0"/>
                <a:cs typeface="Times New Roman" panose="02020603050405020304" pitchFamily="18" charset="0"/>
              </a:rPr>
              <a:t>garduri</a:t>
            </a:r>
            <a:r>
              <a:rPr lang="fr-FR" sz="1600" dirty="0">
                <a:latin typeface="Trebuchet MS" panose="020B0603020202020204" pitchFamily="34" charset="0"/>
                <a:cs typeface="Times New Roman" panose="02020603050405020304" pitchFamily="18" charset="0"/>
              </a:rPr>
              <a:t> vii </a:t>
            </a:r>
            <a:r>
              <a:rPr lang="fr-FR" sz="1600" dirty="0" err="1">
                <a:latin typeface="Trebuchet MS" panose="020B0603020202020204" pitchFamily="34" charset="0"/>
                <a:cs typeface="Times New Roman" panose="02020603050405020304" pitchFamily="18" charset="0"/>
              </a:rPr>
              <a:t>individuale</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șiruri</a:t>
            </a:r>
            <a:r>
              <a:rPr lang="fr-FR" sz="1600" dirty="0">
                <a:latin typeface="Trebuchet MS" panose="020B0603020202020204" pitchFamily="34" charset="0"/>
                <a:cs typeface="Times New Roman" panose="02020603050405020304" pitchFamily="18" charset="0"/>
              </a:rPr>
              <a:t> de </a:t>
            </a:r>
            <a:r>
              <a:rPr lang="fr-FR" sz="1600" dirty="0" err="1">
                <a:latin typeface="Trebuchet MS" panose="020B0603020202020204" pitchFamily="34" charset="0"/>
                <a:cs typeface="Times New Roman" panose="02020603050405020304" pitchFamily="18" charset="0"/>
              </a:rPr>
              <a:t>arbori</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arbuști</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și</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arbori</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în</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aliniament</a:t>
            </a:r>
            <a:r>
              <a:rPr lang="fr-FR" sz="1600" dirty="0">
                <a:latin typeface="Trebuchet MS" panose="020B0603020202020204" pitchFamily="34" charset="0"/>
                <a:cs typeface="Times New Roman" panose="02020603050405020304" pitchFamily="18" charset="0"/>
              </a:rPr>
              <a:t>;</a:t>
            </a:r>
            <a:endParaRPr lang="en-US" sz="1600" dirty="0">
              <a:latin typeface="Trebuchet MS" panose="020B0603020202020204" pitchFamily="34" charset="0"/>
              <a:cs typeface="Times New Roman" panose="02020603050405020304" pitchFamily="18" charset="0"/>
            </a:endParaRPr>
          </a:p>
          <a:p>
            <a:r>
              <a:rPr lang="fr-FR" sz="1600" dirty="0" err="1">
                <a:latin typeface="Trebuchet MS" panose="020B0603020202020204" pitchFamily="34" charset="0"/>
                <a:cs typeface="Times New Roman" panose="02020603050405020304" pitchFamily="18" charset="0"/>
              </a:rPr>
              <a:t>grup</a:t>
            </a:r>
            <a:r>
              <a:rPr lang="fr-FR" sz="1600" dirty="0">
                <a:latin typeface="Trebuchet MS" panose="020B0603020202020204" pitchFamily="34" charset="0"/>
                <a:cs typeface="Times New Roman" panose="02020603050405020304" pitchFamily="18" charset="0"/>
              </a:rPr>
              <a:t> de </a:t>
            </a:r>
            <a:r>
              <a:rPr lang="fr-FR" sz="1600" dirty="0" err="1">
                <a:latin typeface="Trebuchet MS" panose="020B0603020202020204" pitchFamily="34" charset="0"/>
                <a:cs typeface="Times New Roman" panose="02020603050405020304" pitchFamily="18" charset="0"/>
              </a:rPr>
              <a:t>rânduri</a:t>
            </a:r>
            <a:r>
              <a:rPr lang="fr-FR" sz="1600" dirty="0">
                <a:latin typeface="Trebuchet MS" panose="020B0603020202020204" pitchFamily="34" charset="0"/>
                <a:cs typeface="Times New Roman" panose="02020603050405020304" pitchFamily="18" charset="0"/>
              </a:rPr>
              <a:t> de </a:t>
            </a:r>
            <a:r>
              <a:rPr lang="fr-FR" sz="1600" dirty="0" err="1">
                <a:latin typeface="Trebuchet MS" panose="020B0603020202020204" pitchFamily="34" charset="0"/>
                <a:cs typeface="Times New Roman" panose="02020603050405020304" pitchFamily="18" charset="0"/>
              </a:rPr>
              <a:t>arbori</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pâlcuri</a:t>
            </a:r>
            <a:r>
              <a:rPr lang="fr-FR" sz="1600" dirty="0">
                <a:latin typeface="Trebuchet MS" panose="020B0603020202020204" pitchFamily="34" charset="0"/>
                <a:cs typeface="Times New Roman" panose="02020603050405020304" pitchFamily="18" charset="0"/>
              </a:rPr>
              <a:t> arbustive, </a:t>
            </a:r>
            <a:r>
              <a:rPr lang="fr-FR" sz="1600" dirty="0" err="1">
                <a:latin typeface="Trebuchet MS" panose="020B0603020202020204" pitchFamily="34" charset="0"/>
                <a:cs typeface="Times New Roman" panose="02020603050405020304" pitchFamily="18" charset="0"/>
              </a:rPr>
              <a:t>arbori</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în</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grup</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tufe</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sau</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pietre</a:t>
            </a:r>
            <a:r>
              <a:rPr lang="fr-FR" sz="1600" dirty="0">
                <a:latin typeface="Trebuchet MS" panose="020B0603020202020204" pitchFamily="34" charset="0"/>
                <a:cs typeface="Times New Roman" panose="02020603050405020304" pitchFamily="18" charset="0"/>
              </a:rPr>
              <a:t>;</a:t>
            </a:r>
            <a:endParaRPr lang="en-US" sz="1600" dirty="0">
              <a:latin typeface="Trebuchet MS" panose="020B0603020202020204" pitchFamily="34" charset="0"/>
              <a:cs typeface="Times New Roman" panose="02020603050405020304" pitchFamily="18" charset="0"/>
            </a:endParaRPr>
          </a:p>
          <a:p>
            <a:r>
              <a:rPr lang="fr-FR" sz="1600" dirty="0" err="1">
                <a:latin typeface="Trebuchet MS" panose="020B0603020202020204" pitchFamily="34" charset="0"/>
                <a:cs typeface="Times New Roman" panose="02020603050405020304" pitchFamily="18" charset="0"/>
              </a:rPr>
              <a:t>arbori</a:t>
            </a:r>
            <a:r>
              <a:rPr lang="fr-FR" sz="1600" dirty="0">
                <a:latin typeface="Trebuchet MS" panose="020B0603020202020204" pitchFamily="34" charset="0"/>
                <a:cs typeface="Times New Roman" panose="02020603050405020304" pitchFamily="18" charset="0"/>
              </a:rPr>
              <a:t> </a:t>
            </a:r>
            <a:r>
              <a:rPr lang="fr-FR" sz="1600" dirty="0" err="1">
                <a:latin typeface="Trebuchet MS" panose="020B0603020202020204" pitchFamily="34" charset="0"/>
                <a:cs typeface="Times New Roman" panose="02020603050405020304" pitchFamily="18" charset="0"/>
              </a:rPr>
              <a:t>solitari</a:t>
            </a:r>
            <a:r>
              <a:rPr lang="fr-FR" sz="1600" dirty="0">
                <a:latin typeface="Trebuchet MS" panose="020B0603020202020204" pitchFamily="34" charset="0"/>
                <a:cs typeface="Times New Roman" panose="02020603050405020304" pitchFamily="18" charset="0"/>
              </a:rPr>
              <a:t>/</a:t>
            </a:r>
            <a:r>
              <a:rPr lang="fr-FR" sz="1600" dirty="0" err="1">
                <a:latin typeface="Trebuchet MS" panose="020B0603020202020204" pitchFamily="34" charset="0"/>
                <a:cs typeface="Times New Roman" panose="02020603050405020304" pitchFamily="18" charset="0"/>
              </a:rPr>
              <a:t>izola</a:t>
            </a:r>
            <a:r>
              <a:rPr lang="ro-RO" sz="1600" dirty="0">
                <a:latin typeface="Trebuchet MS" panose="020B0603020202020204" pitchFamily="34" charset="0"/>
                <a:cs typeface="Times New Roman" panose="02020603050405020304" pitchFamily="18" charset="0"/>
              </a:rPr>
              <a:t>ți</a:t>
            </a:r>
            <a:r>
              <a:rPr lang="fr-FR" sz="1600" dirty="0">
                <a:latin typeface="Trebuchet MS" panose="020B0603020202020204" pitchFamily="34" charset="0"/>
                <a:cs typeface="Times New Roman" panose="02020603050405020304" pitchFamily="18" charset="0"/>
              </a:rPr>
              <a:t>;</a:t>
            </a:r>
            <a:endParaRPr lang="en-US" sz="1600" dirty="0">
              <a:latin typeface="Trebuchet MS" panose="020B0603020202020204" pitchFamily="34" charset="0"/>
              <a:cs typeface="Times New Roman" panose="02020603050405020304" pitchFamily="18" charset="0"/>
            </a:endParaRPr>
          </a:p>
          <a:p>
            <a:r>
              <a:rPr lang="ro-RO" sz="1600" dirty="0">
                <a:latin typeface="Trebuchet MS" panose="020B0603020202020204" pitchFamily="34" charset="0"/>
                <a:cs typeface="Times New Roman" panose="02020603050405020304" pitchFamily="18" charset="0"/>
              </a:rPr>
              <a:t>movile.</a:t>
            </a:r>
            <a:endParaRPr lang="en-US" sz="1600" dirty="0">
              <a:latin typeface="Trebuchet MS" panose="020B0603020202020204" pitchFamily="34" charset="0"/>
              <a:cs typeface="Times New Roman" panose="02020603050405020304" pitchFamily="18" charset="0"/>
            </a:endParaRPr>
          </a:p>
          <a:p>
            <a:pPr marL="0" indent="0" algn="just">
              <a:buNone/>
            </a:pPr>
            <a:r>
              <a:rPr lang="it-IT" sz="1600" b="1" dirty="0">
                <a:latin typeface="Trebuchet MS" panose="020B0603020202020204" pitchFamily="34" charset="0"/>
                <a:cs typeface="Times New Roman" panose="02020603050405020304" pitchFamily="18" charset="0"/>
              </a:rPr>
              <a:t>Pentru respectarea cerinței specifice fermierii pot combina în orice formă oricare dintre zonele neproductive și elementele noi de peisaj. </a:t>
            </a:r>
            <a:endParaRPr lang="en-US" sz="1600" b="1" dirty="0">
              <a:latin typeface="Trebuchet MS" panose="020B0603020202020204" pitchFamily="34" charset="0"/>
              <a:cs typeface="Times New Roman" panose="02020603050405020304" pitchFamily="18" charset="0"/>
            </a:endParaRPr>
          </a:p>
          <a:p>
            <a:pPr marL="0" indent="0">
              <a:buNone/>
            </a:pPr>
            <a:endParaRPr lang="en-US" sz="1600" dirty="0">
              <a:latin typeface="Trebuchet MS" panose="020B0603020202020204" pitchFamily="34" charset="0"/>
            </a:endParaRPr>
          </a:p>
        </p:txBody>
      </p:sp>
    </p:spTree>
    <p:extLst>
      <p:ext uri="{BB962C8B-B14F-4D97-AF65-F5344CB8AC3E}">
        <p14:creationId xmlns:p14="http://schemas.microsoft.com/office/powerpoint/2010/main" val="182322994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pPr algn="ctr"/>
            <a:r>
              <a:rPr lang="ro-RO" sz="2000" b="1" dirty="0">
                <a:solidFill>
                  <a:srgbClr val="00B050"/>
                </a:solidFill>
                <a:latin typeface="Times New Roman" panose="02020603050405020304" pitchFamily="18" charset="0"/>
                <a:cs typeface="Times New Roman" panose="02020603050405020304" pitchFamily="18" charset="0"/>
              </a:rPr>
              <a:t>               PD-28 - Menținerea de zone neproductive și/sau </a:t>
            </a:r>
            <a:br>
              <a:rPr lang="ro-RO" sz="2000" b="1" dirty="0">
                <a:solidFill>
                  <a:srgbClr val="00B050"/>
                </a:solidFill>
                <a:latin typeface="Times New Roman" panose="02020603050405020304" pitchFamily="18" charset="0"/>
                <a:cs typeface="Times New Roman" panose="02020603050405020304" pitchFamily="18" charset="0"/>
              </a:rPr>
            </a:br>
            <a:r>
              <a:rPr lang="ro-RO" sz="2000" b="1" dirty="0">
                <a:solidFill>
                  <a:srgbClr val="00B050"/>
                </a:solidFill>
                <a:latin typeface="Times New Roman" panose="02020603050405020304" pitchFamily="18" charset="0"/>
                <a:cs typeface="Times New Roman" panose="02020603050405020304" pitchFamily="18" charset="0"/>
              </a:rPr>
              <a:t> înființarea de elemente noi de peisaj pe terenurile arabile</a:t>
            </a:r>
            <a:endParaRPr lang="en-US" sz="2000" b="1" dirty="0">
              <a:solidFill>
                <a:srgbClr val="00B050"/>
              </a:solidFill>
              <a:latin typeface="Trebuchet MS" panose="020B0603020202020204" pitchFamily="34" charset="0"/>
              <a:cs typeface="Arial" panose="020B0604020202020204" pitchFamily="34" charset="0"/>
            </a:endParaRPr>
          </a:p>
        </p:txBody>
      </p:sp>
      <p:sp>
        <p:nvSpPr>
          <p:cNvPr id="3" name="Content Placeholder 2"/>
          <p:cNvSpPr>
            <a:spLocks noGrp="1"/>
          </p:cNvSpPr>
          <p:nvPr>
            <p:ph sz="quarter" idx="1"/>
          </p:nvPr>
        </p:nvSpPr>
        <p:spPr>
          <a:xfrm>
            <a:off x="762000" y="1143000"/>
            <a:ext cx="7772400" cy="5334000"/>
          </a:xfrm>
        </p:spPr>
        <p:txBody>
          <a:bodyPr/>
          <a:lstStyle/>
          <a:p>
            <a:pPr algn="just"/>
            <a:r>
              <a:rPr lang="ro-RO" sz="1400" b="1" dirty="0">
                <a:latin typeface="Trebuchet MS" panose="020B0603020202020204" pitchFamily="34" charset="0"/>
                <a:cs typeface="Times New Roman" panose="02020603050405020304" pitchFamily="18" charset="0"/>
              </a:rPr>
              <a:t>Elementele noi de peisaj se înființează/plantează pe parcursul anului în care fermierul optează pentru eco-schema PD-28</a:t>
            </a:r>
            <a:r>
              <a:rPr lang="ro-RO" sz="1400" dirty="0">
                <a:latin typeface="Trebuchet MS" panose="020B0603020202020204" pitchFamily="34" charset="0"/>
                <a:cs typeface="Times New Roman" panose="02020603050405020304" pitchFamily="18" charset="0"/>
              </a:rPr>
              <a:t>. </a:t>
            </a:r>
          </a:p>
          <a:p>
            <a:pPr algn="just"/>
            <a:r>
              <a:rPr lang="ro-RO" sz="1400" dirty="0">
                <a:latin typeface="Trebuchet MS" panose="020B0603020202020204" pitchFamily="34" charset="0"/>
                <a:cs typeface="Times New Roman" panose="02020603050405020304" pitchFamily="18" charset="0"/>
              </a:rPr>
              <a:t>Fermierii fac dovada acestora sub forma unor poze geoetichetate care se depun până la </a:t>
            </a:r>
            <a:r>
              <a:rPr lang="ro-RO" sz="1400" b="1" dirty="0">
                <a:latin typeface="Trebuchet MS" panose="020B0603020202020204" pitchFamily="34" charset="0"/>
                <a:cs typeface="Times New Roman" panose="02020603050405020304" pitchFamily="18" charset="0"/>
              </a:rPr>
              <a:t>data de 30 noiembrie</a:t>
            </a:r>
            <a:r>
              <a:rPr lang="ro-RO" sz="1400" dirty="0">
                <a:latin typeface="Trebuchet MS" panose="020B0603020202020204" pitchFamily="34" charset="0"/>
                <a:cs typeface="Times New Roman" panose="02020603050405020304" pitchFamily="18" charset="0"/>
              </a:rPr>
              <a:t> a anului de cerere.  În situația nerespectării termenului  APIA va realiza control la fața locului pentru verificare. </a:t>
            </a:r>
            <a:r>
              <a:rPr lang="ro-RO" sz="1400" b="1" dirty="0">
                <a:latin typeface="Trebuchet MS" panose="020B0603020202020204" pitchFamily="34" charset="0"/>
                <a:cs typeface="Times New Roman" panose="02020603050405020304" pitchFamily="18" charset="0"/>
              </a:rPr>
              <a:t>Nefurnizarea dovezilor </a:t>
            </a:r>
            <a:r>
              <a:rPr lang="ro-RO" sz="1400" dirty="0">
                <a:latin typeface="Trebuchet MS" panose="020B0603020202020204" pitchFamily="34" charset="0"/>
                <a:cs typeface="Times New Roman" panose="02020603050405020304" pitchFamily="18" charset="0"/>
              </a:rPr>
              <a:t>sub forma unor poze geoetichetate până la data de 15 octombrie inclusiv, poate conduce la imposibilitatea acordării avansului.</a:t>
            </a:r>
          </a:p>
          <a:p>
            <a:pPr algn="just"/>
            <a:r>
              <a:rPr lang="ro-RO" sz="1400" b="1" dirty="0">
                <a:latin typeface="Trebuchet MS" panose="020B0603020202020204" pitchFamily="34" charset="0"/>
                <a:cs typeface="Times New Roman" panose="02020603050405020304" pitchFamily="18" charset="0"/>
              </a:rPr>
              <a:t>Elementele noi de peisaj trebuie să se regăsească pe suprafețele de teren arabil sau adiacent parcelei de teren arabil, pe terenul aflat la dispoziția fermierului.</a:t>
            </a:r>
          </a:p>
          <a:p>
            <a:pPr algn="just"/>
            <a:r>
              <a:rPr lang="ro-RO" sz="1400" dirty="0">
                <a:latin typeface="Trebuchet MS" panose="020B0603020202020204" pitchFamily="34" charset="0"/>
                <a:cs typeface="Times New Roman" panose="02020603050405020304" pitchFamily="18" charset="0"/>
              </a:rPr>
              <a:t>În anul ulterior aplicării eco-schemei PD-28, elementelor noi de peisaj, li se aplică obligația de menținere a elementelor de peisaj existente pe terenul agricol, conform standardului GAEC 8.</a:t>
            </a:r>
          </a:p>
          <a:p>
            <a:pPr algn="just"/>
            <a:r>
              <a:rPr lang="ro-RO" sz="1400" dirty="0">
                <a:latin typeface="Trebuchet MS" panose="020B0603020202020204" pitchFamily="34" charset="0"/>
                <a:cs typeface="Times New Roman" panose="02020603050405020304" pitchFamily="18" charset="0"/>
              </a:rPr>
              <a:t>În anul ulterior aplicării eco-schemei PD-28, elementelor noi de peisaj constituite din arbori și arbuști  li se aplică interdicția de tăiere în perioada de reproducere și creștere a păsărilor sălbatice (15 martie – 31 august), conform standardului GAEC 8.</a:t>
            </a:r>
          </a:p>
          <a:p>
            <a:pPr algn="just"/>
            <a:r>
              <a:rPr lang="ro-RO" sz="1400" dirty="0">
                <a:latin typeface="Trebuchet MS" panose="020B0603020202020204" pitchFamily="34" charset="0"/>
                <a:cs typeface="Times New Roman" panose="02020603050405020304" pitchFamily="18" charset="0"/>
              </a:rPr>
              <a:t>Nu sunt eligibile pentru PD-28 elementele de peisaj (garduri vii individuale, șiruri de arbori/ arbuști și arbori, grup de rânduri de arbori, pâlcuri arbustive, arbori în grup, tufe sau pietre în aliniament, arbori solitari, movile) care au fost declarate anterior anului de cerere 2025 și pentru care s-a aplicat obligația menținerii elementelor de peisaj existente pe terenul agricol, conform GAEC 8.</a:t>
            </a:r>
            <a:endParaRPr lang="en-US" sz="1400" dirty="0">
              <a:latin typeface="Trebuchet MS" panose="020B0603020202020204" pitchFamily="34" charset="0"/>
              <a:cs typeface="Times New Roman" panose="02020603050405020304" pitchFamily="18" charset="0"/>
            </a:endParaRPr>
          </a:p>
          <a:p>
            <a:pPr algn="just"/>
            <a:endParaRPr lang="en-US" sz="1400" dirty="0">
              <a:latin typeface="Trebuchet MS" panose="020B0603020202020204" pitchFamily="34" charset="0"/>
            </a:endParaRPr>
          </a:p>
          <a:p>
            <a:pPr marL="0" indent="0">
              <a:buNone/>
            </a:pPr>
            <a:endParaRPr lang="en-US" sz="1400" dirty="0">
              <a:latin typeface="Trebuchet MS" panose="020B0603020202020204" pitchFamily="34" charset="0"/>
            </a:endParaRPr>
          </a:p>
        </p:txBody>
      </p:sp>
    </p:spTree>
    <p:extLst>
      <p:ext uri="{BB962C8B-B14F-4D97-AF65-F5344CB8AC3E}">
        <p14:creationId xmlns:p14="http://schemas.microsoft.com/office/powerpoint/2010/main" val="238662493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r>
              <a:rPr lang="ro-RO" sz="1600" b="1" dirty="0">
                <a:solidFill>
                  <a:srgbClr val="00B050"/>
                </a:solidFill>
                <a:latin typeface="Trebuchet MS" panose="020B0603020202020204" pitchFamily="34" charset="0"/>
                <a:cs typeface="Arial" panose="020B0604020202020204" pitchFamily="34" charset="0"/>
              </a:rPr>
              <a:t>                               </a:t>
            </a:r>
            <a:r>
              <a:rPr lang="ro-RO" sz="1600" b="1" dirty="0">
                <a:solidFill>
                  <a:schemeClr val="tx1"/>
                </a:solidFill>
                <a:latin typeface="Times New Roman" panose="02020603050405020304" pitchFamily="18" charset="0"/>
                <a:cs typeface="Times New Roman" panose="02020603050405020304" pitchFamily="18" charset="0"/>
              </a:rPr>
              <a:t> </a:t>
            </a:r>
            <a:r>
              <a:rPr lang="ro-RO" sz="2000" b="1" dirty="0">
                <a:solidFill>
                  <a:srgbClr val="00B050"/>
                </a:solidFill>
                <a:latin typeface="Times New Roman" panose="02020603050405020304" pitchFamily="18" charset="0"/>
                <a:cs typeface="Times New Roman" panose="02020603050405020304" pitchFamily="18" charset="0"/>
              </a:rPr>
              <a:t>PD-28 - Menținerea de zone neproductive și/sau </a:t>
            </a:r>
            <a:br>
              <a:rPr lang="ro-RO" sz="2000" b="1" dirty="0">
                <a:solidFill>
                  <a:srgbClr val="00B050"/>
                </a:solidFill>
                <a:latin typeface="Times New Roman" panose="02020603050405020304" pitchFamily="18" charset="0"/>
                <a:cs typeface="Times New Roman" panose="02020603050405020304" pitchFamily="18" charset="0"/>
              </a:rPr>
            </a:br>
            <a:r>
              <a:rPr lang="ro-RO" sz="2000" b="1" dirty="0">
                <a:solidFill>
                  <a:srgbClr val="00B050"/>
                </a:solidFill>
                <a:latin typeface="Times New Roman" panose="02020603050405020304" pitchFamily="18" charset="0"/>
                <a:cs typeface="Times New Roman" panose="02020603050405020304" pitchFamily="18" charset="0"/>
              </a:rPr>
              <a:t>                înființarea de elemente noi de peisaj pe terenurile arabile </a:t>
            </a:r>
            <a:endParaRPr lang="en-US" sz="2000" b="1" dirty="0">
              <a:solidFill>
                <a:srgbClr val="00B05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457200" y="1143000"/>
            <a:ext cx="8229600" cy="5181600"/>
          </a:xfrm>
        </p:spPr>
        <p:txBody>
          <a:bodyPr/>
          <a:lstStyle/>
          <a:p>
            <a:pPr marL="0" indent="0" algn="ctr">
              <a:buNone/>
            </a:pPr>
            <a:r>
              <a:rPr lang="ro-RO" sz="1400" b="1" dirty="0">
                <a:latin typeface="Trebuchet MS" panose="020B0603020202020204" pitchFamily="34" charset="0"/>
                <a:cs typeface="Times New Roman" panose="02020603050405020304" pitchFamily="18" charset="0"/>
              </a:rPr>
              <a:t>Completarea automată a </a:t>
            </a:r>
            <a:r>
              <a:rPr lang="ro-RO" sz="1400" b="1" dirty="0" err="1">
                <a:latin typeface="Trebuchet MS" panose="020B0603020202020204" pitchFamily="34" charset="0"/>
                <a:cs typeface="Times New Roman" panose="02020603050405020304" pitchFamily="18" charset="0"/>
              </a:rPr>
              <a:t>secţiunii</a:t>
            </a:r>
            <a:r>
              <a:rPr lang="ro-RO" sz="1400" b="1" dirty="0">
                <a:latin typeface="Trebuchet MS" panose="020B0603020202020204" pitchFamily="34" charset="0"/>
                <a:cs typeface="Times New Roman" panose="02020603050405020304" pitchFamily="18" charset="0"/>
              </a:rPr>
              <a:t> II.D din cererea de plată</a:t>
            </a:r>
            <a:endParaRPr lang="en-US" sz="1400" b="1" dirty="0">
              <a:latin typeface="Trebuchet MS" panose="020B0603020202020204" pitchFamily="34" charset="0"/>
              <a:cs typeface="Times New Roman" panose="02020603050405020304" pitchFamily="18" charset="0"/>
            </a:endParaRPr>
          </a:p>
          <a:p>
            <a:pPr marL="0" indent="0" algn="just">
              <a:buNone/>
            </a:pPr>
            <a:r>
              <a:rPr lang="ro-RO" sz="1400" dirty="0">
                <a:latin typeface="Trebuchet MS" panose="020B0603020202020204" pitchFamily="34" charset="0"/>
                <a:cs typeface="Times New Roman" panose="02020603050405020304" pitchFamily="18" charset="0"/>
              </a:rPr>
              <a:t>În </a:t>
            </a:r>
            <a:r>
              <a:rPr lang="ro-RO" sz="1400" dirty="0" err="1">
                <a:latin typeface="Trebuchet MS" panose="020B0603020202020204" pitchFamily="34" charset="0"/>
                <a:cs typeface="Times New Roman" panose="02020603050405020304" pitchFamily="18" charset="0"/>
              </a:rPr>
              <a:t>aplicaţia</a:t>
            </a:r>
            <a:r>
              <a:rPr lang="ro-RO" sz="1400" dirty="0">
                <a:latin typeface="Trebuchet MS" panose="020B0603020202020204" pitchFamily="34" charset="0"/>
                <a:cs typeface="Times New Roman" panose="02020603050405020304" pitchFamily="18" charset="0"/>
              </a:rPr>
              <a:t> geospațială de depunere a cererii, secțiunea II.D este </a:t>
            </a:r>
            <a:r>
              <a:rPr lang="ro-RO" sz="1400" dirty="0" err="1">
                <a:latin typeface="Trebuchet MS" panose="020B0603020202020204" pitchFamily="34" charset="0"/>
                <a:cs typeface="Times New Roman" panose="02020603050405020304" pitchFamily="18" charset="0"/>
              </a:rPr>
              <a:t>afişată</a:t>
            </a:r>
            <a:r>
              <a:rPr lang="ro-RO" sz="1400" dirty="0">
                <a:latin typeface="Trebuchet MS" panose="020B0603020202020204" pitchFamily="34" charset="0"/>
                <a:cs typeface="Times New Roman" panose="02020603050405020304" pitchFamily="18" charset="0"/>
              </a:rPr>
              <a:t> la accesarea de către fermier a Eco-schemei voluntare PD-28 și va avea, după caz, mesaje  de atenționare referitoarea la respectarea sau nerespectarea cerinței. </a:t>
            </a:r>
            <a:endParaRPr lang="en-US" sz="1400" dirty="0">
              <a:latin typeface="Trebuchet MS" panose="020B0603020202020204" pitchFamily="34" charset="0"/>
              <a:cs typeface="Times New Roman" panose="02020603050405020304" pitchFamily="18" charset="0"/>
            </a:endParaRPr>
          </a:p>
          <a:p>
            <a:pPr marL="0" indent="0" algn="just">
              <a:buNone/>
            </a:pPr>
            <a:r>
              <a:rPr lang="ro-RO" sz="1400" dirty="0">
                <a:latin typeface="Trebuchet MS" panose="020B0603020202020204" pitchFamily="34" charset="0"/>
                <a:cs typeface="Times New Roman" panose="02020603050405020304" pitchFamily="18" charset="0"/>
              </a:rPr>
              <a:t>Completarea secțiunii II.D se face automat din:</a:t>
            </a:r>
          </a:p>
          <a:p>
            <a:pPr marL="0" indent="0" algn="just">
              <a:buNone/>
            </a:pPr>
            <a:r>
              <a:rPr lang="ro-RO" sz="1400" dirty="0">
                <a:latin typeface="Trebuchet MS" panose="020B0603020202020204" pitchFamily="34" charset="0"/>
                <a:cs typeface="Times New Roman" panose="02020603050405020304" pitchFamily="18" charset="0"/>
              </a:rPr>
              <a:t>-   Declaraţia de suprafaţă 2025 - pentru terenul lăsat pârloagă</a:t>
            </a:r>
          </a:p>
          <a:p>
            <a:pPr marL="0" indent="0" algn="just">
              <a:buNone/>
            </a:pPr>
            <a:r>
              <a:rPr lang="ro-RO" sz="1400" dirty="0">
                <a:latin typeface="Trebuchet MS" panose="020B0603020202020204" pitchFamily="34" charset="0"/>
                <a:cs typeface="Times New Roman" panose="02020603050405020304" pitchFamily="18" charset="0"/>
              </a:rPr>
              <a:t>-  Stratul puncte elemente neproductive/ linii elemente neproductive/ poligoane elemente neproductive cu aplicarea factorilor de conversie și ponderare  -  pentru margini de câmp, petice sau zone tampon pentru parcele; zone umede mici; garduri vii individuale, șiruri de arbori/ arbuști și arbori în aliniament;  grup de rânduri de arbori, pâlcuri arbustive, arbori în grup, tufe sau pietre; arbori solitari/izolați; movile.</a:t>
            </a:r>
            <a:endParaRPr lang="en-US" sz="1400" dirty="0">
              <a:latin typeface="Trebuchet MS" panose="020B0603020202020204" pitchFamily="34" charset="0"/>
              <a:cs typeface="Times New Roman" panose="02020603050405020304" pitchFamily="18" charset="0"/>
            </a:endParaRPr>
          </a:p>
          <a:p>
            <a:pPr marL="0" indent="0" algn="just">
              <a:buNone/>
            </a:pPr>
            <a:r>
              <a:rPr lang="ro-RO" sz="1400" b="1" dirty="0">
                <a:latin typeface="Trebuchet MS" panose="020B0603020202020204" pitchFamily="34" charset="0"/>
                <a:cs typeface="Times New Roman" panose="02020603050405020304" pitchFamily="18" charset="0"/>
              </a:rPr>
              <a:t>Pentru calcularea ponderii minime din suprafața de teren arabil se aplică factorii de conversie și de ponderare, cât și valorile privind suprafețele minime și maxime </a:t>
            </a:r>
            <a:r>
              <a:rPr lang="ro-RO" sz="1400" dirty="0">
                <a:latin typeface="Trebuchet MS" panose="020B0603020202020204" pitchFamily="34" charset="0"/>
                <a:cs typeface="Times New Roman" panose="02020603050405020304" pitchFamily="18" charset="0"/>
              </a:rPr>
              <a:t>menționate în descrierea zonelor neproductive și a elementelor noi de peisaj, conform anexei nr. 30 din Ordinul MADR nr. 106/2024, cu modificările și completările ulterioare.</a:t>
            </a:r>
            <a:endParaRPr lang="en-US" sz="1400" dirty="0">
              <a:latin typeface="Trebuchet MS" panose="020B0603020202020204" pitchFamily="34" charset="0"/>
              <a:cs typeface="Times New Roman" panose="02020603050405020304" pitchFamily="18" charset="0"/>
            </a:endParaRPr>
          </a:p>
          <a:p>
            <a:pPr algn="just"/>
            <a:r>
              <a:rPr lang="fr-FR" sz="1400" dirty="0" err="1">
                <a:latin typeface="Trebuchet MS" panose="020B0603020202020204" pitchFamily="34" charset="0"/>
                <a:cs typeface="Times New Roman" panose="02020603050405020304" pitchFamily="18" charset="0"/>
              </a:rPr>
              <a:t>Terenul</a:t>
            </a:r>
            <a:r>
              <a:rPr lang="fr-FR" sz="1400" dirty="0">
                <a:latin typeface="Trebuchet MS" panose="020B0603020202020204" pitchFamily="34" charset="0"/>
                <a:cs typeface="Times New Roman" panose="02020603050405020304" pitchFamily="18" charset="0"/>
              </a:rPr>
              <a:t> </a:t>
            </a:r>
            <a:r>
              <a:rPr lang="fr-FR" sz="1400" dirty="0" err="1">
                <a:latin typeface="Trebuchet MS" panose="020B0603020202020204" pitchFamily="34" charset="0"/>
                <a:cs typeface="Times New Roman" panose="02020603050405020304" pitchFamily="18" charset="0"/>
              </a:rPr>
              <a:t>lăsat</a:t>
            </a:r>
            <a:r>
              <a:rPr lang="fr-FR" sz="1400" dirty="0">
                <a:latin typeface="Trebuchet MS" panose="020B0603020202020204" pitchFamily="34" charset="0"/>
                <a:cs typeface="Times New Roman" panose="02020603050405020304" pitchFamily="18" charset="0"/>
              </a:rPr>
              <a:t> </a:t>
            </a:r>
            <a:r>
              <a:rPr lang="fr-FR" sz="1400" dirty="0" err="1">
                <a:latin typeface="Trebuchet MS" panose="020B0603020202020204" pitchFamily="34" charset="0"/>
                <a:cs typeface="Times New Roman" panose="02020603050405020304" pitchFamily="18" charset="0"/>
              </a:rPr>
              <a:t>pârloagă</a:t>
            </a:r>
            <a:r>
              <a:rPr lang="fr-FR" sz="1400" dirty="0">
                <a:latin typeface="Trebuchet MS" panose="020B0603020202020204" pitchFamily="34" charset="0"/>
                <a:cs typeface="Times New Roman" panose="02020603050405020304" pitchFamily="18" charset="0"/>
              </a:rPr>
              <a:t> </a:t>
            </a:r>
            <a:r>
              <a:rPr lang="ro-RO" sz="1400" dirty="0">
                <a:latin typeface="Trebuchet MS" panose="020B0603020202020204" pitchFamily="34" charset="0"/>
                <a:cs typeface="Times New Roman" panose="02020603050405020304" pitchFamily="18" charset="0"/>
              </a:rPr>
              <a:t>se digitizează pe stratul parcele digitizate 2025. </a:t>
            </a:r>
            <a:endParaRPr lang="en-US" sz="1400" dirty="0">
              <a:latin typeface="Trebuchet MS" panose="020B0603020202020204" pitchFamily="34" charset="0"/>
              <a:cs typeface="Times New Roman" panose="02020603050405020304" pitchFamily="18" charset="0"/>
            </a:endParaRPr>
          </a:p>
          <a:p>
            <a:pPr algn="just"/>
            <a:r>
              <a:rPr lang="ro-RO" sz="1400" dirty="0">
                <a:latin typeface="Trebuchet MS" panose="020B0603020202020204" pitchFamily="34" charset="0"/>
                <a:cs typeface="Times New Roman" panose="02020603050405020304" pitchFamily="18" charset="0"/>
              </a:rPr>
              <a:t>Zonele neproductive și elementele noi de peisaj se digitizează, după caz,  pe stratul puncte elemente neproductive/ linii elemente neproductive/ poligoane elemente neproductive. </a:t>
            </a:r>
          </a:p>
          <a:p>
            <a:pPr algn="just"/>
            <a:r>
              <a:rPr lang="ro-RO" sz="1400" dirty="0">
                <a:latin typeface="Trebuchet MS" panose="020B0603020202020204" pitchFamily="34" charset="0"/>
                <a:cs typeface="Times New Roman" panose="02020603050405020304" pitchFamily="18" charset="0"/>
              </a:rPr>
              <a:t>Cele care sunt eligibile pentru plata BISS se digitizează și pe stratul de parcele digitizate 2025, </a:t>
            </a:r>
            <a:r>
              <a:rPr lang="pt-PT" sz="1400" dirty="0">
                <a:latin typeface="Trebuchet MS" panose="020B0603020202020204" pitchFamily="34" charset="0"/>
                <a:cs typeface="Times New Roman" panose="02020603050405020304" pitchFamily="18" charset="0"/>
              </a:rPr>
              <a:t>având în vedere codurile alocate acestora.</a:t>
            </a:r>
            <a:endParaRPr lang="ro-RO" sz="1400" dirty="0">
              <a:latin typeface="Trebuchet MS" panose="020B0603020202020204" pitchFamily="34" charset="0"/>
              <a:cs typeface="Times New Roman" panose="02020603050405020304" pitchFamily="18" charset="0"/>
            </a:endParaRPr>
          </a:p>
          <a:p>
            <a:endParaRPr lang="en-US" sz="1400" dirty="0">
              <a:latin typeface="Trebuchet MS" panose="020B0603020202020204" pitchFamily="34" charset="0"/>
            </a:endParaRPr>
          </a:p>
        </p:txBody>
      </p:sp>
    </p:spTree>
    <p:extLst>
      <p:ext uri="{BB962C8B-B14F-4D97-AF65-F5344CB8AC3E}">
        <p14:creationId xmlns:p14="http://schemas.microsoft.com/office/powerpoint/2010/main" val="163975670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B91C7-D018-47A2-B280-2A812FBDFD8D}"/>
              </a:ext>
            </a:extLst>
          </p:cNvPr>
          <p:cNvSpPr>
            <a:spLocks noGrp="1"/>
          </p:cNvSpPr>
          <p:nvPr>
            <p:ph type="title"/>
          </p:nvPr>
        </p:nvSpPr>
        <p:spPr>
          <a:xfrm>
            <a:off x="914400" y="274638"/>
            <a:ext cx="7772400" cy="715962"/>
          </a:xfrm>
        </p:spPr>
        <p:txBody>
          <a:bodyPr/>
          <a:lstStyle/>
          <a:p>
            <a:pPr algn="ctr"/>
            <a:r>
              <a:rPr lang="en-US" sz="2000" b="1" dirty="0">
                <a:solidFill>
                  <a:srgbClr val="00B050"/>
                </a:solidFill>
                <a:latin typeface="Times New Roman" panose="02020603050405020304" pitchFamily="18" charset="0"/>
                <a:cs typeface="Times New Roman" panose="02020603050405020304" pitchFamily="18" charset="0"/>
              </a:rPr>
              <a:t>                              </a:t>
            </a:r>
            <a:r>
              <a:rPr lang="ro-RO" sz="2000" b="1" dirty="0">
                <a:solidFill>
                  <a:srgbClr val="00B050"/>
                </a:solidFill>
                <a:latin typeface="Times New Roman" panose="02020603050405020304" pitchFamily="18" charset="0"/>
                <a:cs typeface="Times New Roman" panose="02020603050405020304" pitchFamily="18" charset="0"/>
              </a:rPr>
              <a:t>PD-28 - Menținerea de zone neproductive și/sau </a:t>
            </a:r>
            <a:br>
              <a:rPr lang="ro-RO" sz="2000" b="1" dirty="0">
                <a:solidFill>
                  <a:srgbClr val="00B050"/>
                </a:solidFill>
                <a:latin typeface="Times New Roman" panose="02020603050405020304" pitchFamily="18" charset="0"/>
                <a:cs typeface="Times New Roman" panose="02020603050405020304" pitchFamily="18" charset="0"/>
              </a:rPr>
            </a:br>
            <a:r>
              <a:rPr lang="ro-RO" sz="2000" b="1" dirty="0">
                <a:solidFill>
                  <a:srgbClr val="00B050"/>
                </a:solidFill>
                <a:latin typeface="Times New Roman" panose="02020603050405020304" pitchFamily="18" charset="0"/>
                <a:cs typeface="Times New Roman" panose="02020603050405020304" pitchFamily="18" charset="0"/>
              </a:rPr>
              <a:t>                înființarea de elemente noi de peisaj pe terenurile arabile</a:t>
            </a:r>
            <a:endParaRPr lang="en-US" sz="2000" dirty="0"/>
          </a:p>
        </p:txBody>
      </p:sp>
      <p:sp>
        <p:nvSpPr>
          <p:cNvPr id="4" name="Content Placeholder 3">
            <a:extLst>
              <a:ext uri="{FF2B5EF4-FFF2-40B4-BE49-F238E27FC236}">
                <a16:creationId xmlns:a16="http://schemas.microsoft.com/office/drawing/2014/main" id="{6272E8A8-4FD8-42D7-886E-23449C994BA2}"/>
              </a:ext>
            </a:extLst>
          </p:cNvPr>
          <p:cNvSpPr>
            <a:spLocks noGrp="1"/>
          </p:cNvSpPr>
          <p:nvPr>
            <p:ph sz="quarter" idx="1"/>
          </p:nvPr>
        </p:nvSpPr>
        <p:spPr/>
        <p:txBody>
          <a:bodyPr/>
          <a:lstStyle/>
          <a:p>
            <a:endParaRPr lang="en-US"/>
          </a:p>
        </p:txBody>
      </p:sp>
      <p:pic>
        <p:nvPicPr>
          <p:cNvPr id="6" name="Picture 5">
            <a:extLst>
              <a:ext uri="{FF2B5EF4-FFF2-40B4-BE49-F238E27FC236}">
                <a16:creationId xmlns:a16="http://schemas.microsoft.com/office/drawing/2014/main" id="{E9F2EC14-9CAE-41AD-B9AA-76FE4F30A06B}"/>
              </a:ext>
            </a:extLst>
          </p:cNvPr>
          <p:cNvPicPr>
            <a:picLocks noChangeAspect="1"/>
          </p:cNvPicPr>
          <p:nvPr/>
        </p:nvPicPr>
        <p:blipFill>
          <a:blip r:embed="rId2"/>
          <a:stretch>
            <a:fillRect/>
          </a:stretch>
        </p:blipFill>
        <p:spPr>
          <a:xfrm>
            <a:off x="457200" y="1143000"/>
            <a:ext cx="8408146" cy="5010502"/>
          </a:xfrm>
          <a:prstGeom prst="rect">
            <a:avLst/>
          </a:prstGeom>
        </p:spPr>
      </p:pic>
    </p:spTree>
    <p:extLst>
      <p:ext uri="{BB962C8B-B14F-4D97-AF65-F5344CB8AC3E}">
        <p14:creationId xmlns:p14="http://schemas.microsoft.com/office/powerpoint/2010/main" val="36217387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845E7-AC05-4F94-B997-0A353ABAC3F6}"/>
              </a:ext>
            </a:extLst>
          </p:cNvPr>
          <p:cNvSpPr>
            <a:spLocks noGrp="1"/>
          </p:cNvSpPr>
          <p:nvPr>
            <p:ph type="title"/>
          </p:nvPr>
        </p:nvSpPr>
        <p:spPr>
          <a:xfrm>
            <a:off x="914400" y="274638"/>
            <a:ext cx="7772400" cy="792162"/>
          </a:xfrm>
        </p:spPr>
        <p:txBody>
          <a:bodyPr/>
          <a:lstStyle/>
          <a:p>
            <a:r>
              <a:rPr lang="en-US" sz="2000" b="1" dirty="0">
                <a:solidFill>
                  <a:srgbClr val="00B050"/>
                </a:solidFill>
                <a:latin typeface="Times New Roman" panose="02020603050405020304" pitchFamily="18" charset="0"/>
                <a:cs typeface="Times New Roman" panose="02020603050405020304" pitchFamily="18" charset="0"/>
              </a:rPr>
              <a:t>                                  </a:t>
            </a:r>
            <a:r>
              <a:rPr lang="ro-RO" sz="2000" b="1" dirty="0">
                <a:solidFill>
                  <a:srgbClr val="00B050"/>
                </a:solidFill>
                <a:latin typeface="Times New Roman" panose="02020603050405020304" pitchFamily="18" charset="0"/>
                <a:cs typeface="Times New Roman" panose="02020603050405020304" pitchFamily="18" charset="0"/>
              </a:rPr>
              <a:t>PD-28 - Menținerea de zone neproductive și/sau </a:t>
            </a:r>
            <a:br>
              <a:rPr lang="ro-RO" sz="2000" b="1" dirty="0">
                <a:solidFill>
                  <a:srgbClr val="00B050"/>
                </a:solidFill>
                <a:latin typeface="Times New Roman" panose="02020603050405020304" pitchFamily="18" charset="0"/>
                <a:cs typeface="Times New Roman" panose="02020603050405020304" pitchFamily="18" charset="0"/>
              </a:rPr>
            </a:br>
            <a:r>
              <a:rPr lang="ro-RO" sz="2000" b="1" dirty="0">
                <a:solidFill>
                  <a:srgbClr val="00B050"/>
                </a:solidFill>
                <a:latin typeface="Times New Roman" panose="02020603050405020304" pitchFamily="18" charset="0"/>
                <a:cs typeface="Times New Roman" panose="02020603050405020304" pitchFamily="18" charset="0"/>
              </a:rPr>
              <a:t> </a:t>
            </a:r>
            <a:r>
              <a:rPr lang="en-US" sz="2000" b="1" dirty="0">
                <a:solidFill>
                  <a:srgbClr val="00B050"/>
                </a:solidFill>
                <a:latin typeface="Times New Roman" panose="02020603050405020304" pitchFamily="18" charset="0"/>
                <a:cs typeface="Times New Roman" panose="02020603050405020304" pitchFamily="18" charset="0"/>
              </a:rPr>
              <a:t>                  </a:t>
            </a:r>
            <a:r>
              <a:rPr lang="ro-RO" sz="2000" b="1" dirty="0">
                <a:solidFill>
                  <a:srgbClr val="00B050"/>
                </a:solidFill>
                <a:latin typeface="Times New Roman" panose="02020603050405020304" pitchFamily="18" charset="0"/>
                <a:cs typeface="Times New Roman" panose="02020603050405020304" pitchFamily="18" charset="0"/>
              </a:rPr>
              <a:t>înființarea de elemente noi de peisaj pe terenurile arabile</a:t>
            </a:r>
            <a:endParaRPr lang="en-US" sz="2000" dirty="0"/>
          </a:p>
        </p:txBody>
      </p:sp>
      <p:pic>
        <p:nvPicPr>
          <p:cNvPr id="7" name="Content Placeholder 6">
            <a:extLst>
              <a:ext uri="{FF2B5EF4-FFF2-40B4-BE49-F238E27FC236}">
                <a16:creationId xmlns:a16="http://schemas.microsoft.com/office/drawing/2014/main" id="{19446381-C7DE-41D1-8CE9-B13424F39211}"/>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52400" y="1295400"/>
            <a:ext cx="8815293" cy="4267199"/>
          </a:xfrm>
        </p:spPr>
      </p:pic>
    </p:spTree>
    <p:extLst>
      <p:ext uri="{BB962C8B-B14F-4D97-AF65-F5344CB8AC3E}">
        <p14:creationId xmlns:p14="http://schemas.microsoft.com/office/powerpoint/2010/main" val="3966768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2A41A9-6B85-475B-BF35-5BC42A6A8908}"/>
              </a:ext>
            </a:extLst>
          </p:cNvPr>
          <p:cNvSpPr>
            <a:spLocks noGrp="1"/>
          </p:cNvSpPr>
          <p:nvPr>
            <p:ph sz="quarter" idx="1"/>
          </p:nvPr>
        </p:nvSpPr>
        <p:spPr>
          <a:xfrm>
            <a:off x="685800" y="914400"/>
            <a:ext cx="8001000" cy="5257800"/>
          </a:xfrm>
        </p:spPr>
        <p:txBody>
          <a:bodyPr/>
          <a:lstStyle/>
          <a:p>
            <a:pPr marL="0" lvl="0" indent="0" algn="ctr">
              <a:buNone/>
            </a:pPr>
            <a:r>
              <a:rPr lang="ro-RO" sz="1600" b="1" dirty="0">
                <a:solidFill>
                  <a:srgbClr val="00B050"/>
                </a:solidFill>
                <a:latin typeface="Trebuchet MS" panose="020B0603020202020204" pitchFamily="34" charset="0"/>
                <a:cs typeface="Times New Roman" panose="02020603050405020304" pitchFamily="18" charset="0"/>
              </a:rPr>
              <a:t>        </a:t>
            </a:r>
            <a:r>
              <a:rPr lang="ro-RO" sz="1600" b="1" dirty="0">
                <a:latin typeface="Trebuchet MS" panose="020B0603020202020204" pitchFamily="34" charset="0"/>
                <a:cs typeface="Times New Roman" panose="02020603050405020304" pitchFamily="18" charset="0"/>
              </a:rPr>
              <a:t>Acte normative secundare</a:t>
            </a:r>
          </a:p>
          <a:p>
            <a:pPr lvl="0" algn="just"/>
            <a:r>
              <a:rPr lang="ro-RO" sz="1600" b="1" dirty="0">
                <a:latin typeface="Trebuchet MS" panose="020B0603020202020204" pitchFamily="34" charset="0"/>
                <a:cs typeface="Times New Roman" panose="02020603050405020304" pitchFamily="18" charset="0"/>
              </a:rPr>
              <a:t>Hotărârea Guvernului nr. 1627/2024 privind registrul agricol pentru perioada 2025-2029</a:t>
            </a:r>
            <a:endParaRPr lang="en-US" sz="1600" dirty="0">
              <a:latin typeface="Trebuchet MS" panose="020B0603020202020204" pitchFamily="34" charset="0"/>
              <a:cs typeface="Times New Roman" panose="02020603050405020304" pitchFamily="18" charset="0"/>
            </a:endParaRPr>
          </a:p>
          <a:p>
            <a:pPr lvl="0" algn="just"/>
            <a:r>
              <a:rPr lang="ro-RO" sz="1600" b="1" dirty="0">
                <a:latin typeface="Trebuchet MS" panose="020B0603020202020204" pitchFamily="34" charset="0"/>
                <a:cs typeface="Times New Roman" panose="02020603050405020304" pitchFamily="18" charset="0"/>
              </a:rPr>
              <a:t>Hotărârea Guvernului nr. 1700/2024 </a:t>
            </a:r>
            <a:r>
              <a:rPr lang="ro-RO" sz="1600" dirty="0">
                <a:latin typeface="Trebuchet MS" panose="020B0603020202020204" pitchFamily="34" charset="0"/>
                <a:cs typeface="Times New Roman" panose="02020603050405020304" pitchFamily="18" charset="0"/>
              </a:rPr>
              <a:t>privind modificarea </a:t>
            </a:r>
            <a:r>
              <a:rPr lang="ro-RO" sz="1600" dirty="0" err="1">
                <a:latin typeface="Trebuchet MS" panose="020B0603020202020204" pitchFamily="34" charset="0"/>
                <a:cs typeface="Times New Roman" panose="02020603050405020304" pitchFamily="18" charset="0"/>
              </a:rPr>
              <a:t>şi</a:t>
            </a:r>
            <a:r>
              <a:rPr lang="ro-RO" sz="1600" dirty="0">
                <a:latin typeface="Trebuchet MS" panose="020B0603020202020204" pitchFamily="34" charset="0"/>
                <a:cs typeface="Times New Roman" panose="02020603050405020304" pitchFamily="18" charset="0"/>
              </a:rPr>
              <a:t> completarea Normelor metodologice pentru aplicarea prevederilor </a:t>
            </a:r>
            <a:r>
              <a:rPr lang="ro-RO" sz="1600" dirty="0" err="1">
                <a:latin typeface="Trebuchet MS" panose="020B0603020202020204" pitchFamily="34" charset="0"/>
                <a:cs typeface="Times New Roman" panose="02020603050405020304" pitchFamily="18" charset="0"/>
              </a:rPr>
              <a:t>Ordonanţei</a:t>
            </a:r>
            <a:r>
              <a:rPr lang="ro-RO" sz="1600" dirty="0">
                <a:latin typeface="Trebuchet MS" panose="020B0603020202020204" pitchFamily="34" charset="0"/>
                <a:cs typeface="Times New Roman" panose="02020603050405020304" pitchFamily="18" charset="0"/>
              </a:rPr>
              <a:t> de </a:t>
            </a:r>
            <a:r>
              <a:rPr lang="ro-RO" sz="1600" dirty="0" err="1">
                <a:latin typeface="Trebuchet MS" panose="020B0603020202020204" pitchFamily="34" charset="0"/>
                <a:cs typeface="Times New Roman" panose="02020603050405020304" pitchFamily="18" charset="0"/>
              </a:rPr>
              <a:t>urgenţă</a:t>
            </a:r>
            <a:r>
              <a:rPr lang="ro-RO" sz="1600" dirty="0">
                <a:latin typeface="Trebuchet MS" panose="020B0603020202020204" pitchFamily="34" charset="0"/>
                <a:cs typeface="Times New Roman" panose="02020603050405020304" pitchFamily="18" charset="0"/>
              </a:rPr>
              <a:t> a Guvernului nr. 34/2013 privind organizarea, administrarea </a:t>
            </a:r>
            <a:r>
              <a:rPr lang="ro-RO" sz="1600" dirty="0" err="1">
                <a:latin typeface="Trebuchet MS" panose="020B0603020202020204" pitchFamily="34" charset="0"/>
                <a:cs typeface="Times New Roman" panose="02020603050405020304" pitchFamily="18" charset="0"/>
              </a:rPr>
              <a:t>şi</a:t>
            </a:r>
            <a:r>
              <a:rPr lang="ro-RO" sz="1600" dirty="0">
                <a:latin typeface="Trebuchet MS" panose="020B0603020202020204" pitchFamily="34" charset="0"/>
                <a:cs typeface="Times New Roman" panose="02020603050405020304" pitchFamily="18" charset="0"/>
              </a:rPr>
              <a:t> exploatarea </a:t>
            </a:r>
            <a:r>
              <a:rPr lang="ro-RO" sz="1600" dirty="0" err="1">
                <a:latin typeface="Trebuchet MS" panose="020B0603020202020204" pitchFamily="34" charset="0"/>
                <a:cs typeface="Times New Roman" panose="02020603050405020304" pitchFamily="18" charset="0"/>
              </a:rPr>
              <a:t>pajiştilor</a:t>
            </a:r>
            <a:r>
              <a:rPr lang="ro-RO" sz="1600" dirty="0">
                <a:latin typeface="Trebuchet MS" panose="020B0603020202020204" pitchFamily="34" charset="0"/>
                <a:cs typeface="Times New Roman" panose="02020603050405020304" pitchFamily="18" charset="0"/>
              </a:rPr>
              <a:t> permanente </a:t>
            </a:r>
            <a:r>
              <a:rPr lang="ro-RO" sz="1600" dirty="0" err="1">
                <a:latin typeface="Trebuchet MS" panose="020B0603020202020204" pitchFamily="34" charset="0"/>
                <a:cs typeface="Times New Roman" panose="02020603050405020304" pitchFamily="18" charset="0"/>
              </a:rPr>
              <a:t>şi</a:t>
            </a:r>
            <a:r>
              <a:rPr lang="ro-RO" sz="1600" dirty="0">
                <a:latin typeface="Trebuchet MS" panose="020B0603020202020204" pitchFamily="34" charset="0"/>
                <a:cs typeface="Times New Roman" panose="02020603050405020304" pitchFamily="18" charset="0"/>
              </a:rPr>
              <a:t> pentru modificarea </a:t>
            </a:r>
            <a:r>
              <a:rPr lang="ro-RO" sz="1600" dirty="0" err="1">
                <a:latin typeface="Trebuchet MS" panose="020B0603020202020204" pitchFamily="34" charset="0"/>
                <a:cs typeface="Times New Roman" panose="02020603050405020304" pitchFamily="18" charset="0"/>
              </a:rPr>
              <a:t>şi</a:t>
            </a:r>
            <a:r>
              <a:rPr lang="ro-RO" sz="1600" dirty="0">
                <a:latin typeface="Trebuchet MS" panose="020B0603020202020204" pitchFamily="34" charset="0"/>
                <a:cs typeface="Times New Roman" panose="02020603050405020304" pitchFamily="18" charset="0"/>
              </a:rPr>
              <a:t> completarea Legii fondului funciar nr. 18/1991, aprobate prin Hotărârea Guvernului nr. 1.064/2013, precum şi pentru stabilirea unor măsuri de aplicare a acestora.</a:t>
            </a:r>
          </a:p>
          <a:p>
            <a:pPr marL="0" lvl="0" indent="0" algn="just">
              <a:buNone/>
            </a:pPr>
            <a:endParaRPr lang="ro-RO" sz="1600" dirty="0">
              <a:latin typeface="Trebuchet MS" panose="020B0603020202020204" pitchFamily="34" charset="0"/>
              <a:cs typeface="Times New Roman" panose="02020603050405020304" pitchFamily="18" charset="0"/>
            </a:endParaRPr>
          </a:p>
          <a:p>
            <a:pPr marL="0" lvl="0" indent="0" algn="ctr">
              <a:buNone/>
            </a:pPr>
            <a:r>
              <a:rPr lang="ro-RO" sz="1600" b="1" dirty="0">
                <a:latin typeface="Trebuchet MS" panose="020B0603020202020204" pitchFamily="34" charset="0"/>
                <a:cs typeface="Times New Roman" panose="02020603050405020304" pitchFamily="18" charset="0"/>
              </a:rPr>
              <a:t>Documente specifice campaniei de depunere cereri 2025</a:t>
            </a:r>
          </a:p>
          <a:p>
            <a:pPr algn="just"/>
            <a:r>
              <a:rPr lang="en-US" sz="1600" dirty="0" err="1">
                <a:latin typeface="Trebuchet MS" panose="020B0603020202020204" pitchFamily="34" charset="0"/>
                <a:cs typeface="Arial" panose="020B0604020202020204" pitchFamily="34" charset="0"/>
              </a:rPr>
              <a:t>Procedura</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oper</a:t>
            </a:r>
            <a:r>
              <a:rPr lang="ro-RO" sz="1600" dirty="0">
                <a:latin typeface="Trebuchet MS" panose="020B0603020202020204" pitchFamily="34" charset="0"/>
                <a:cs typeface="Arial" panose="020B0604020202020204" pitchFamily="34" charset="0"/>
              </a:rPr>
              <a:t>ațională de primire a cererii de plată campania 2025</a:t>
            </a:r>
          </a:p>
          <a:p>
            <a:pPr algn="just">
              <a:spcBef>
                <a:spcPts val="0"/>
              </a:spcBef>
              <a:defRPr/>
            </a:pPr>
            <a:r>
              <a:rPr lang="en-US" sz="1600" dirty="0" err="1">
                <a:latin typeface="Trebuchet MS" panose="020B0603020202020204" pitchFamily="34" charset="0"/>
                <a:cs typeface="Arial" panose="020B0604020202020204" pitchFamily="34" charset="0"/>
              </a:rPr>
              <a:t>Ghidurile</a:t>
            </a:r>
            <a:r>
              <a:rPr lang="en-US" sz="1600" dirty="0">
                <a:latin typeface="Trebuchet MS" panose="020B0603020202020204" pitchFamily="34" charset="0"/>
                <a:cs typeface="Arial" panose="020B0604020202020204" pitchFamily="34" charset="0"/>
              </a:rPr>
              <a:t> informative </a:t>
            </a:r>
            <a:r>
              <a:rPr lang="en-US" sz="1600" dirty="0" err="1">
                <a:latin typeface="Trebuchet MS" panose="020B0603020202020204" pitchFamily="34" charset="0"/>
                <a:cs typeface="Arial" panose="020B0604020202020204" pitchFamily="34" charset="0"/>
              </a:rPr>
              <a:t>pentru</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fermieri</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pentru</a:t>
            </a:r>
            <a:r>
              <a:rPr lang="en-US" sz="1600" dirty="0">
                <a:latin typeface="Trebuchet MS" panose="020B0603020202020204" pitchFamily="34" charset="0"/>
                <a:cs typeface="Arial" panose="020B0604020202020204" pitchFamily="34" charset="0"/>
              </a:rPr>
              <a:t> </a:t>
            </a:r>
            <a:r>
              <a:rPr lang="ro-RO" sz="1600" dirty="0">
                <a:latin typeface="Trebuchet MS" panose="020B0603020202020204" pitchFamily="34" charset="0"/>
                <a:cs typeface="Arial" panose="020B0604020202020204" pitchFamily="34" charset="0"/>
              </a:rPr>
              <a:t>C</a:t>
            </a:r>
            <a:r>
              <a:rPr lang="en-US" sz="1600" dirty="0" err="1">
                <a:latin typeface="Trebuchet MS" panose="020B0603020202020204" pitchFamily="34" charset="0"/>
                <a:cs typeface="Arial" panose="020B0604020202020204" pitchFamily="34" charset="0"/>
              </a:rPr>
              <a:t>ampania</a:t>
            </a:r>
            <a:r>
              <a:rPr lang="en-US" sz="1600" dirty="0">
                <a:latin typeface="Trebuchet MS" panose="020B0603020202020204" pitchFamily="34" charset="0"/>
                <a:cs typeface="Arial" panose="020B0604020202020204" pitchFamily="34" charset="0"/>
              </a:rPr>
              <a:t> 202</a:t>
            </a:r>
            <a:r>
              <a:rPr lang="ro-RO" sz="1600" dirty="0">
                <a:latin typeface="Trebuchet MS" panose="020B0603020202020204" pitchFamily="34" charset="0"/>
                <a:cs typeface="Arial" panose="020B0604020202020204" pitchFamily="34" charset="0"/>
              </a:rPr>
              <a:t>5</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aprobate</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prin</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Decizia</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Directorului</a:t>
            </a:r>
            <a:r>
              <a:rPr lang="en-US" sz="1600" dirty="0">
                <a:latin typeface="Trebuchet MS" panose="020B0603020202020204" pitchFamily="34" charset="0"/>
                <a:cs typeface="Arial" panose="020B0604020202020204" pitchFamily="34" charset="0"/>
              </a:rPr>
              <a:t> General al APIA </a:t>
            </a:r>
            <a:r>
              <a:rPr lang="en-US" sz="1600" dirty="0" err="1">
                <a:latin typeface="Trebuchet MS" panose="020B0603020202020204" pitchFamily="34" charset="0"/>
                <a:cs typeface="Arial" panose="020B0604020202020204" pitchFamily="34" charset="0"/>
              </a:rPr>
              <a:t>și</a:t>
            </a:r>
            <a:r>
              <a:rPr lang="en-US" sz="1600" dirty="0">
                <a:latin typeface="Trebuchet MS" panose="020B0603020202020204" pitchFamily="34" charset="0"/>
                <a:cs typeface="Arial" panose="020B0604020202020204" pitchFamily="34" charset="0"/>
              </a:rPr>
              <a:t> </a:t>
            </a:r>
            <a:r>
              <a:rPr lang="en-US" sz="1600" dirty="0" err="1">
                <a:latin typeface="Trebuchet MS" panose="020B0603020202020204" pitchFamily="34" charset="0"/>
                <a:cs typeface="Arial" panose="020B0604020202020204" pitchFamily="34" charset="0"/>
              </a:rPr>
              <a:t>publicate</a:t>
            </a:r>
            <a:r>
              <a:rPr lang="en-US" sz="1600" dirty="0">
                <a:latin typeface="Trebuchet MS" panose="020B0603020202020204" pitchFamily="34" charset="0"/>
                <a:cs typeface="Arial" panose="020B0604020202020204" pitchFamily="34" charset="0"/>
              </a:rPr>
              <a:t> pe site-ul APIA:</a:t>
            </a:r>
            <a:endParaRPr lang="ro-RO" sz="1600" dirty="0">
              <a:latin typeface="Trebuchet MS" panose="020B0603020202020204" pitchFamily="34" charset="0"/>
              <a:cs typeface="Arial" panose="020B0604020202020204" pitchFamily="34" charset="0"/>
            </a:endParaRPr>
          </a:p>
          <a:p>
            <a:pPr lvl="2">
              <a:spcBef>
                <a:spcPts val="0"/>
              </a:spcBef>
              <a:buFont typeface="Wingdings" panose="05000000000000000000" pitchFamily="2" charset="2"/>
              <a:buChar char="Ø"/>
              <a:defRPr/>
            </a:pPr>
            <a:r>
              <a:rPr lang="en-GB" sz="1600" dirty="0" err="1">
                <a:latin typeface="Trebuchet MS" panose="020B0603020202020204" pitchFamily="34" charset="0"/>
                <a:cs typeface="Arial" panose="020B0604020202020204" pitchFamily="34" charset="0"/>
              </a:rPr>
              <a:t>Ghidul</a:t>
            </a:r>
            <a:r>
              <a:rPr lang="en-GB" sz="1600" dirty="0">
                <a:latin typeface="Trebuchet MS" panose="020B0603020202020204" pitchFamily="34" charset="0"/>
                <a:cs typeface="Arial" panose="020B0604020202020204" pitchFamily="34" charset="0"/>
              </a:rPr>
              <a:t> </a:t>
            </a:r>
            <a:r>
              <a:rPr lang="en-GB" sz="1600" dirty="0" err="1">
                <a:latin typeface="Trebuchet MS" panose="020B0603020202020204" pitchFamily="34" charset="0"/>
                <a:cs typeface="Arial" panose="020B0604020202020204" pitchFamily="34" charset="0"/>
              </a:rPr>
              <a:t>informativ</a:t>
            </a:r>
            <a:r>
              <a:rPr lang="en-GB" sz="1600" dirty="0">
                <a:latin typeface="Trebuchet MS" panose="020B0603020202020204" pitchFamily="34" charset="0"/>
                <a:cs typeface="Arial" panose="020B0604020202020204" pitchFamily="34" charset="0"/>
              </a:rPr>
              <a:t> </a:t>
            </a:r>
            <a:r>
              <a:rPr lang="ro-RO" sz="1600" dirty="0">
                <a:latin typeface="Trebuchet MS" panose="020B0603020202020204" pitchFamily="34" charset="0"/>
                <a:cs typeface="Arial" panose="020B0604020202020204" pitchFamily="34" charset="0"/>
              </a:rPr>
              <a:t>pentru solicitanții de plăți directe și ajutoare naționale tranzitorii în sectorul vegetal 2025</a:t>
            </a:r>
            <a:endParaRPr lang="en-US" sz="1600" dirty="0">
              <a:latin typeface="Trebuchet MS" panose="020B0603020202020204" pitchFamily="34" charset="0"/>
              <a:cs typeface="Arial" panose="020B0604020202020204" pitchFamily="34" charset="0"/>
            </a:endParaRPr>
          </a:p>
          <a:p>
            <a:pPr lvl="2">
              <a:spcBef>
                <a:spcPts val="0"/>
              </a:spcBef>
              <a:buFont typeface="Wingdings" panose="05000000000000000000" pitchFamily="2" charset="2"/>
              <a:buChar char="Ø"/>
              <a:defRPr/>
            </a:pPr>
            <a:r>
              <a:rPr lang="en-GB" sz="1600" dirty="0" err="1">
                <a:latin typeface="Trebuchet MS" panose="020B0603020202020204" pitchFamily="34" charset="0"/>
                <a:cs typeface="Arial" panose="020B0604020202020204" pitchFamily="34" charset="0"/>
              </a:rPr>
              <a:t>Ghidul</a:t>
            </a:r>
            <a:r>
              <a:rPr lang="en-GB" sz="1600" dirty="0">
                <a:latin typeface="Trebuchet MS" panose="020B0603020202020204" pitchFamily="34" charset="0"/>
                <a:cs typeface="Arial" panose="020B0604020202020204" pitchFamily="34" charset="0"/>
              </a:rPr>
              <a:t> </a:t>
            </a:r>
            <a:r>
              <a:rPr lang="en-GB" sz="1600" dirty="0" err="1">
                <a:latin typeface="Trebuchet MS" panose="020B0603020202020204" pitchFamily="34" charset="0"/>
                <a:cs typeface="Arial" panose="020B0604020202020204" pitchFamily="34" charset="0"/>
              </a:rPr>
              <a:t>informativ</a:t>
            </a:r>
            <a:r>
              <a:rPr lang="en-GB" sz="1600" dirty="0">
                <a:latin typeface="Trebuchet MS" panose="020B0603020202020204" pitchFamily="34" charset="0"/>
                <a:cs typeface="Arial" panose="020B0604020202020204" pitchFamily="34" charset="0"/>
              </a:rPr>
              <a:t> </a:t>
            </a:r>
            <a:r>
              <a:rPr lang="ro-RO" sz="1600" dirty="0">
                <a:latin typeface="Trebuchet MS" panose="020B0603020202020204" pitchFamily="34" charset="0"/>
                <a:cs typeface="Arial" panose="020B0604020202020204" pitchFamily="34" charset="0"/>
              </a:rPr>
              <a:t>privind aplicarea eco-schemelor din sectorul vegetal 2025</a:t>
            </a:r>
            <a:endParaRPr lang="en-US" sz="1600" dirty="0">
              <a:latin typeface="Trebuchet MS" panose="020B0603020202020204" pitchFamily="34" charset="0"/>
              <a:cs typeface="Arial" panose="020B0604020202020204" pitchFamily="34" charset="0"/>
            </a:endParaRPr>
          </a:p>
          <a:p>
            <a:pPr lvl="2">
              <a:spcBef>
                <a:spcPts val="0"/>
              </a:spcBef>
              <a:buFont typeface="Wingdings" panose="05000000000000000000" pitchFamily="2" charset="2"/>
              <a:buChar char="Ø"/>
              <a:defRPr/>
            </a:pPr>
            <a:r>
              <a:rPr lang="ro-RO" sz="1600" dirty="0">
                <a:latin typeface="Trebuchet MS" panose="020B0603020202020204" pitchFamily="34" charset="0"/>
                <a:cs typeface="Arial" panose="020B0604020202020204" pitchFamily="34" charset="0"/>
              </a:rPr>
              <a:t>Ghidul informativ pentru solicitanții de intervenții sprijin cuplat în sectorul vegetal 2025</a:t>
            </a:r>
            <a:endParaRPr lang="en-US" sz="1600" dirty="0">
              <a:latin typeface="Trebuchet MS" panose="020B0603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39136326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4F2CA-19AE-450F-8BFC-613CCC648644}"/>
              </a:ext>
            </a:extLst>
          </p:cNvPr>
          <p:cNvSpPr>
            <a:spLocks noGrp="1"/>
          </p:cNvSpPr>
          <p:nvPr>
            <p:ph type="title"/>
          </p:nvPr>
        </p:nvSpPr>
        <p:spPr>
          <a:xfrm>
            <a:off x="914400" y="152400"/>
            <a:ext cx="7772400" cy="1066800"/>
          </a:xfrm>
        </p:spPr>
        <p:txBody>
          <a:bodyPr/>
          <a:lstStyle/>
          <a:p>
            <a:pPr algn="ctr"/>
            <a:r>
              <a:rPr lang="en-US" sz="2000" b="1" dirty="0" err="1">
                <a:solidFill>
                  <a:srgbClr val="00B050"/>
                </a:solidFill>
                <a:latin typeface="Times New Roman" panose="02020603050405020304" pitchFamily="18" charset="0"/>
                <a:cs typeface="Times New Roman" panose="02020603050405020304" pitchFamily="18" charset="0"/>
              </a:rPr>
              <a:t>Angajament</a:t>
            </a:r>
            <a:r>
              <a:rPr lang="en-US" sz="2000" b="1" dirty="0">
                <a:solidFill>
                  <a:srgbClr val="00B050"/>
                </a:solidFill>
                <a:latin typeface="Times New Roman" panose="02020603050405020304" pitchFamily="18" charset="0"/>
                <a:cs typeface="Times New Roman" panose="02020603050405020304" pitchFamily="18" charset="0"/>
              </a:rPr>
              <a:t> </a:t>
            </a:r>
            <a:br>
              <a:rPr lang="en-US" sz="2000" b="1" dirty="0">
                <a:solidFill>
                  <a:srgbClr val="00B050"/>
                </a:solidFill>
                <a:latin typeface="Times New Roman" panose="02020603050405020304" pitchFamily="18" charset="0"/>
                <a:cs typeface="Times New Roman" panose="02020603050405020304" pitchFamily="18" charset="0"/>
              </a:rPr>
            </a:br>
            <a:r>
              <a:rPr lang="en-US" sz="2000" b="1" dirty="0">
                <a:solidFill>
                  <a:srgbClr val="00B050"/>
                </a:solidFill>
                <a:latin typeface="Times New Roman" panose="02020603050405020304" pitchFamily="18" charset="0"/>
                <a:cs typeface="Times New Roman" panose="02020603050405020304" pitchFamily="18" charset="0"/>
              </a:rPr>
              <a:t>               </a:t>
            </a:r>
            <a:r>
              <a:rPr lang="ro-RO" sz="2000" b="1" dirty="0">
                <a:solidFill>
                  <a:srgbClr val="00B050"/>
                </a:solidFill>
                <a:latin typeface="Times New Roman" panose="02020603050405020304" pitchFamily="18" charset="0"/>
                <a:cs typeface="Times New Roman" panose="02020603050405020304" pitchFamily="18" charset="0"/>
              </a:rPr>
              <a:t>PD-28 - Menținerea de zone neproductive și/sau </a:t>
            </a:r>
            <a:br>
              <a:rPr lang="ro-RO" sz="2000" b="1" dirty="0">
                <a:solidFill>
                  <a:srgbClr val="00B050"/>
                </a:solidFill>
                <a:latin typeface="Times New Roman" panose="02020603050405020304" pitchFamily="18" charset="0"/>
                <a:cs typeface="Times New Roman" panose="02020603050405020304" pitchFamily="18" charset="0"/>
              </a:rPr>
            </a:br>
            <a:r>
              <a:rPr lang="ro-RO" sz="2000" b="1" dirty="0">
                <a:solidFill>
                  <a:srgbClr val="00B050"/>
                </a:solidFill>
                <a:latin typeface="Times New Roman" panose="02020603050405020304" pitchFamily="18" charset="0"/>
                <a:cs typeface="Times New Roman" panose="02020603050405020304" pitchFamily="18" charset="0"/>
              </a:rPr>
              <a:t> </a:t>
            </a:r>
            <a:r>
              <a:rPr lang="en-US" sz="2000" b="1" dirty="0">
                <a:solidFill>
                  <a:srgbClr val="00B050"/>
                </a:solidFill>
                <a:latin typeface="Times New Roman" panose="02020603050405020304" pitchFamily="18" charset="0"/>
                <a:cs typeface="Times New Roman" panose="02020603050405020304" pitchFamily="18" charset="0"/>
              </a:rPr>
              <a:t>                  </a:t>
            </a:r>
            <a:r>
              <a:rPr lang="ro-RO" sz="2000" b="1" dirty="0">
                <a:solidFill>
                  <a:srgbClr val="00B050"/>
                </a:solidFill>
                <a:latin typeface="Times New Roman" panose="02020603050405020304" pitchFamily="18" charset="0"/>
                <a:cs typeface="Times New Roman" panose="02020603050405020304" pitchFamily="18" charset="0"/>
              </a:rPr>
              <a:t>înființarea de elemente noi de peisaj pe terenurile arabile</a:t>
            </a:r>
            <a:endParaRPr lang="en-US" sz="2000" dirty="0"/>
          </a:p>
        </p:txBody>
      </p:sp>
      <p:pic>
        <p:nvPicPr>
          <p:cNvPr id="7" name="Content Placeholder 6">
            <a:extLst>
              <a:ext uri="{FF2B5EF4-FFF2-40B4-BE49-F238E27FC236}">
                <a16:creationId xmlns:a16="http://schemas.microsoft.com/office/drawing/2014/main" id="{81AED5B6-DC59-4AB4-91A9-22F5FE68FA8F}"/>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473940" y="1447800"/>
            <a:ext cx="8364876" cy="4419600"/>
          </a:xfrm>
        </p:spPr>
      </p:pic>
    </p:spTree>
    <p:extLst>
      <p:ext uri="{BB962C8B-B14F-4D97-AF65-F5344CB8AC3E}">
        <p14:creationId xmlns:p14="http://schemas.microsoft.com/office/powerpoint/2010/main" val="32474004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EE922-2628-48F3-A181-BBBFAB777809}"/>
              </a:ext>
            </a:extLst>
          </p:cNvPr>
          <p:cNvSpPr>
            <a:spLocks noGrp="1"/>
          </p:cNvSpPr>
          <p:nvPr>
            <p:ph type="title"/>
          </p:nvPr>
        </p:nvSpPr>
        <p:spPr>
          <a:xfrm>
            <a:off x="914400" y="274638"/>
            <a:ext cx="7772400" cy="944562"/>
          </a:xfrm>
        </p:spPr>
        <p:txBody>
          <a:bodyPr/>
          <a:lstStyle/>
          <a:p>
            <a:pPr algn="ctr"/>
            <a:r>
              <a:rPr lang="ro-RO" sz="2400" b="1" dirty="0">
                <a:solidFill>
                  <a:schemeClr val="tx1"/>
                </a:solidFill>
                <a:latin typeface="Trebuchet MS" panose="020B0603020202020204" pitchFamily="34" charset="0"/>
                <a:cs typeface="Arial" panose="020B0604020202020204" pitchFamily="34" charset="0"/>
              </a:rPr>
              <a:t>ACCESARE</a:t>
            </a:r>
            <a:r>
              <a:rPr lang="en-US" sz="2400" b="1" dirty="0">
                <a:solidFill>
                  <a:schemeClr val="tx1"/>
                </a:solidFill>
                <a:latin typeface="Trebuchet MS" panose="020B0603020202020204" pitchFamily="34" charset="0"/>
                <a:cs typeface="Arial" panose="020B0604020202020204" pitchFamily="34" charset="0"/>
              </a:rPr>
              <a:t>A</a:t>
            </a:r>
            <a:r>
              <a:rPr lang="ro-RO" sz="2400" b="1" dirty="0">
                <a:solidFill>
                  <a:schemeClr val="tx1"/>
                </a:solidFill>
                <a:latin typeface="Trebuchet MS" panose="020B0603020202020204" pitchFamily="34" charset="0"/>
                <a:cs typeface="Arial" panose="020B0604020202020204" pitchFamily="34" charset="0"/>
              </a:rPr>
              <a:t> ECO-SCHEMELOR</a:t>
            </a:r>
            <a:endParaRPr lang="en-US" sz="2400" b="1" dirty="0">
              <a:solidFill>
                <a:schemeClr val="tx1"/>
              </a:solidFill>
              <a:latin typeface="Trebuchet MS" panose="020B0603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53BD4DE-CC74-44FB-AE61-3439E95FCED7}"/>
              </a:ext>
            </a:extLst>
          </p:cNvPr>
          <p:cNvSpPr>
            <a:spLocks noGrp="1"/>
          </p:cNvSpPr>
          <p:nvPr>
            <p:ph sz="quarter" idx="1"/>
          </p:nvPr>
        </p:nvSpPr>
        <p:spPr>
          <a:xfrm>
            <a:off x="914400" y="1371600"/>
            <a:ext cx="7772400" cy="4876800"/>
          </a:xfrm>
        </p:spPr>
        <p:txBody>
          <a:bodyPr/>
          <a:lstStyle/>
          <a:p>
            <a:pPr algn="just">
              <a:lnSpc>
                <a:spcPct val="120000"/>
              </a:lnSpc>
              <a:spcBef>
                <a:spcPts val="0"/>
              </a:spcBef>
              <a:buFont typeface="Wingdings" panose="05000000000000000000" pitchFamily="2" charset="2"/>
              <a:buChar char="q"/>
              <a:defRPr/>
            </a:pPr>
            <a:r>
              <a:rPr lang="pt-PT" sz="2200" dirty="0">
                <a:solidFill>
                  <a:srgbClr val="00B050"/>
                </a:solidFill>
                <a:latin typeface="Trebuchet MS" panose="020B0603020202020204" pitchFamily="34" charset="0"/>
                <a:cs typeface="Arial" panose="020B0604020202020204" pitchFamily="34" charset="0"/>
              </a:rPr>
              <a:t>Fermierii care optează pentru eco-schema PD-04 pot accesa pe aceeași suprafață de teren arabil şi eco-schema PD-28.</a:t>
            </a:r>
            <a:endParaRPr lang="ro-RO" sz="2200" dirty="0">
              <a:solidFill>
                <a:srgbClr val="00B050"/>
              </a:solidFill>
              <a:latin typeface="Trebuchet MS" panose="020B0603020202020204" pitchFamily="34" charset="0"/>
              <a:cs typeface="Arial" panose="020B0604020202020204" pitchFamily="34" charset="0"/>
            </a:endParaRPr>
          </a:p>
          <a:p>
            <a:pPr algn="just">
              <a:lnSpc>
                <a:spcPct val="120000"/>
              </a:lnSpc>
              <a:spcBef>
                <a:spcPts val="0"/>
              </a:spcBef>
              <a:buFont typeface="Wingdings" panose="05000000000000000000" pitchFamily="2" charset="2"/>
              <a:buChar char="q"/>
              <a:defRPr/>
            </a:pPr>
            <a:r>
              <a:rPr lang="ro-RO" sz="2200" dirty="0">
                <a:latin typeface="Trebuchet MS" panose="020B0603020202020204" pitchFamily="34" charset="0"/>
                <a:cs typeface="Arial" panose="020B0604020202020204" pitchFamily="34" charset="0"/>
              </a:rPr>
              <a:t>Fermierii </a:t>
            </a:r>
            <a:r>
              <a:rPr lang="ro-RO" sz="2200" b="1" dirty="0">
                <a:solidFill>
                  <a:srgbClr val="FF0000"/>
                </a:solidFill>
                <a:latin typeface="Trebuchet MS" panose="020B0603020202020204" pitchFamily="34" charset="0"/>
                <a:cs typeface="Arial" panose="020B0604020202020204" pitchFamily="34" charset="0"/>
              </a:rPr>
              <a:t>nu pot accesa cumulativ </a:t>
            </a:r>
            <a:r>
              <a:rPr lang="ro-RO" sz="2200" dirty="0" err="1">
                <a:latin typeface="Trebuchet MS" panose="020B0603020202020204" pitchFamily="34" charset="0"/>
                <a:cs typeface="Arial" panose="020B0604020202020204" pitchFamily="34" charset="0"/>
              </a:rPr>
              <a:t>eco</a:t>
            </a:r>
            <a:r>
              <a:rPr lang="ro-RO" sz="2200" dirty="0">
                <a:latin typeface="Trebuchet MS" panose="020B0603020202020204" pitchFamily="34" charset="0"/>
                <a:cs typeface="Arial" panose="020B0604020202020204" pitchFamily="34" charset="0"/>
              </a:rPr>
              <a:t>-schemele PD-05 </a:t>
            </a:r>
            <a:r>
              <a:rPr lang="ro-RO" sz="2200" dirty="0" err="1">
                <a:latin typeface="Trebuchet MS" panose="020B0603020202020204" pitchFamily="34" charset="0"/>
                <a:cs typeface="Arial" panose="020B0604020202020204" pitchFamily="34" charset="0"/>
              </a:rPr>
              <a:t>şi</a:t>
            </a:r>
            <a:r>
              <a:rPr lang="ro-RO" sz="2200" dirty="0">
                <a:latin typeface="Trebuchet MS" panose="020B0603020202020204" pitchFamily="34" charset="0"/>
                <a:cs typeface="Arial" panose="020B0604020202020204" pitchFamily="34" charset="0"/>
              </a:rPr>
              <a:t> PD-06.</a:t>
            </a:r>
            <a:endParaRPr lang="ro-RO" sz="2200" dirty="0">
              <a:latin typeface="Trebuchet MS" panose="020B0603020202020204" pitchFamily="34" charset="0"/>
            </a:endParaRPr>
          </a:p>
          <a:p>
            <a:pPr algn="just">
              <a:lnSpc>
                <a:spcPct val="120000"/>
              </a:lnSpc>
              <a:spcBef>
                <a:spcPts val="0"/>
              </a:spcBef>
              <a:buFont typeface="Wingdings" panose="05000000000000000000" pitchFamily="2" charset="2"/>
              <a:buChar char="q"/>
              <a:defRPr/>
            </a:pPr>
            <a:r>
              <a:rPr lang="ro-RO" sz="2200" dirty="0">
                <a:solidFill>
                  <a:srgbClr val="00B050"/>
                </a:solidFill>
                <a:latin typeface="Trebuchet MS" panose="020B0603020202020204" pitchFamily="34" charset="0"/>
                <a:cs typeface="Arial" panose="020B0604020202020204" pitchFamily="34" charset="0"/>
              </a:rPr>
              <a:t>Fermierii care optează pentru </a:t>
            </a:r>
            <a:r>
              <a:rPr lang="ro-RO" sz="2200" dirty="0" err="1">
                <a:solidFill>
                  <a:srgbClr val="00B050"/>
                </a:solidFill>
                <a:latin typeface="Trebuchet MS" panose="020B0603020202020204" pitchFamily="34" charset="0"/>
                <a:cs typeface="Arial" panose="020B0604020202020204" pitchFamily="34" charset="0"/>
              </a:rPr>
              <a:t>eco</a:t>
            </a:r>
            <a:r>
              <a:rPr lang="ro-RO" sz="2200" dirty="0">
                <a:solidFill>
                  <a:srgbClr val="00B050"/>
                </a:solidFill>
                <a:latin typeface="Trebuchet MS" panose="020B0603020202020204" pitchFamily="34" charset="0"/>
                <a:cs typeface="Arial" panose="020B0604020202020204" pitchFamily="34" charset="0"/>
              </a:rPr>
              <a:t>-schema PD-28 pot accesa pe aceeași suprafață de teren arabil </a:t>
            </a:r>
            <a:r>
              <a:rPr lang="ro-RO" sz="2200" dirty="0" err="1">
                <a:solidFill>
                  <a:srgbClr val="00B050"/>
                </a:solidFill>
                <a:latin typeface="Trebuchet MS" panose="020B0603020202020204" pitchFamily="34" charset="0"/>
                <a:cs typeface="Arial" panose="020B0604020202020204" pitchFamily="34" charset="0"/>
              </a:rPr>
              <a:t>şi</a:t>
            </a:r>
            <a:r>
              <a:rPr lang="ro-RO" sz="2200" dirty="0">
                <a:solidFill>
                  <a:srgbClr val="00B050"/>
                </a:solidFill>
                <a:latin typeface="Trebuchet MS" panose="020B0603020202020204" pitchFamily="34" charset="0"/>
                <a:cs typeface="Arial" panose="020B0604020202020204" pitchFamily="34" charset="0"/>
              </a:rPr>
              <a:t> </a:t>
            </a:r>
            <a:r>
              <a:rPr lang="ro-RO" sz="2200" dirty="0" err="1">
                <a:solidFill>
                  <a:srgbClr val="00B050"/>
                </a:solidFill>
                <a:latin typeface="Trebuchet MS" panose="020B0603020202020204" pitchFamily="34" charset="0"/>
                <a:cs typeface="Arial" panose="020B0604020202020204" pitchFamily="34" charset="0"/>
              </a:rPr>
              <a:t>eco</a:t>
            </a:r>
            <a:r>
              <a:rPr lang="ro-RO" sz="2200" dirty="0">
                <a:solidFill>
                  <a:srgbClr val="00B050"/>
                </a:solidFill>
                <a:latin typeface="Trebuchet MS" panose="020B0603020202020204" pitchFamily="34" charset="0"/>
                <a:cs typeface="Arial" panose="020B0604020202020204" pitchFamily="34" charset="0"/>
              </a:rPr>
              <a:t>-schema PD-04 sau </a:t>
            </a:r>
            <a:r>
              <a:rPr lang="ro-RO" sz="2200" dirty="0" err="1">
                <a:solidFill>
                  <a:srgbClr val="00B050"/>
                </a:solidFill>
                <a:latin typeface="Trebuchet MS" panose="020B0603020202020204" pitchFamily="34" charset="0"/>
                <a:cs typeface="Arial" panose="020B0604020202020204" pitchFamily="34" charset="0"/>
              </a:rPr>
              <a:t>eco</a:t>
            </a:r>
            <a:r>
              <a:rPr lang="ro-RO" sz="2200" dirty="0">
                <a:solidFill>
                  <a:srgbClr val="00B050"/>
                </a:solidFill>
                <a:latin typeface="Trebuchet MS" panose="020B0603020202020204" pitchFamily="34" charset="0"/>
                <a:cs typeface="Arial" panose="020B0604020202020204" pitchFamily="34" charset="0"/>
              </a:rPr>
              <a:t>-schema PD-05, după caz.</a:t>
            </a:r>
            <a:endParaRPr lang="en-US" sz="2200" dirty="0">
              <a:solidFill>
                <a:srgbClr val="00B050"/>
              </a:solidFill>
              <a:latin typeface="Trebuchet MS" panose="020B0603020202020204" pitchFamily="34" charset="0"/>
              <a:cs typeface="Arial" panose="020B0604020202020204" pitchFamily="34" charset="0"/>
            </a:endParaRPr>
          </a:p>
          <a:p>
            <a:pPr algn="just">
              <a:buFont typeface="Wingdings" panose="05000000000000000000" pitchFamily="2" charset="2"/>
              <a:buChar char="q"/>
            </a:pPr>
            <a:r>
              <a:rPr lang="ro-RO" sz="2200" dirty="0">
                <a:solidFill>
                  <a:srgbClr val="00B050"/>
                </a:solidFill>
                <a:latin typeface="Trebuchet MS" panose="020B0603020202020204" pitchFamily="34" charset="0"/>
                <a:cs typeface="Arial" panose="020B0604020202020204" pitchFamily="34" charset="0"/>
              </a:rPr>
              <a:t>Fermierii care optează pentru </a:t>
            </a:r>
            <a:r>
              <a:rPr lang="ro-RO" sz="2200" dirty="0" err="1">
                <a:solidFill>
                  <a:srgbClr val="00B050"/>
                </a:solidFill>
                <a:latin typeface="Trebuchet MS" panose="020B0603020202020204" pitchFamily="34" charset="0"/>
                <a:cs typeface="Arial" panose="020B0604020202020204" pitchFamily="34" charset="0"/>
              </a:rPr>
              <a:t>eco</a:t>
            </a:r>
            <a:r>
              <a:rPr lang="ro-RO" sz="2200" dirty="0">
                <a:solidFill>
                  <a:srgbClr val="00B050"/>
                </a:solidFill>
                <a:latin typeface="Trebuchet MS" panose="020B0603020202020204" pitchFamily="34" charset="0"/>
                <a:cs typeface="Arial" panose="020B0604020202020204" pitchFamily="34" charset="0"/>
              </a:rPr>
              <a:t>-schema PD-28 </a:t>
            </a:r>
            <a:r>
              <a:rPr lang="ro-RO" sz="2200" dirty="0">
                <a:solidFill>
                  <a:srgbClr val="FF0000"/>
                </a:solidFill>
                <a:latin typeface="Trebuchet MS" panose="020B0603020202020204" pitchFamily="34" charset="0"/>
                <a:cs typeface="Arial" panose="020B0604020202020204" pitchFamily="34" charset="0"/>
              </a:rPr>
              <a:t>nu pot accesa pe aceeași suprafață de teren arabil și </a:t>
            </a:r>
            <a:r>
              <a:rPr lang="ro-RO" sz="2200" dirty="0" err="1">
                <a:solidFill>
                  <a:srgbClr val="FF0000"/>
                </a:solidFill>
                <a:latin typeface="Trebuchet MS" panose="020B0603020202020204" pitchFamily="34" charset="0"/>
                <a:cs typeface="Arial" panose="020B0604020202020204" pitchFamily="34" charset="0"/>
              </a:rPr>
              <a:t>eco</a:t>
            </a:r>
            <a:r>
              <a:rPr lang="ro-RO" sz="2200" dirty="0">
                <a:solidFill>
                  <a:srgbClr val="FF0000"/>
                </a:solidFill>
                <a:latin typeface="Trebuchet MS" panose="020B0603020202020204" pitchFamily="34" charset="0"/>
                <a:cs typeface="Arial" panose="020B0604020202020204" pitchFamily="34" charset="0"/>
              </a:rPr>
              <a:t>-schema PD-05, în cazul alegerii cerinței specifice nr. 1 privind plantarea arborilor.</a:t>
            </a:r>
            <a:endParaRPr lang="en-US" sz="2200" dirty="0">
              <a:solidFill>
                <a:srgbClr val="FF0000"/>
              </a:solidFill>
              <a:latin typeface="Trebuchet MS" panose="020B0603020202020204" pitchFamily="34" charset="0"/>
              <a:cs typeface="Arial" panose="020B0604020202020204" pitchFamily="34" charset="0"/>
            </a:endParaRPr>
          </a:p>
        </p:txBody>
      </p:sp>
    </p:spTree>
    <p:extLst>
      <p:ext uri="{BB962C8B-B14F-4D97-AF65-F5344CB8AC3E}">
        <p14:creationId xmlns:p14="http://schemas.microsoft.com/office/powerpoint/2010/main" val="5533220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93B69265-03DC-4BED-BA76-B73217DD8532}"/>
              </a:ext>
            </a:extLst>
          </p:cNvPr>
          <p:cNvSpPr>
            <a:spLocks noGrp="1"/>
          </p:cNvSpPr>
          <p:nvPr>
            <p:ph type="title"/>
          </p:nvPr>
        </p:nvSpPr>
        <p:spPr>
          <a:xfrm>
            <a:off x="867872" y="457200"/>
            <a:ext cx="7772400" cy="1155700"/>
          </a:xfrm>
        </p:spPr>
        <p:txBody>
          <a:bodyPr/>
          <a:lstStyle/>
          <a:p>
            <a:pPr algn="ctr"/>
            <a:br>
              <a:rPr lang="ro-RO" altLang="en-US" sz="2000" b="1" dirty="0">
                <a:solidFill>
                  <a:schemeClr val="tx1"/>
                </a:solidFill>
                <a:latin typeface="Times New Roman" panose="02020603050405020304" pitchFamily="18" charset="0"/>
                <a:cs typeface="Times New Roman" panose="02020603050405020304" pitchFamily="18" charset="0"/>
              </a:rPr>
            </a:br>
            <a:br>
              <a:rPr lang="ro-RO" altLang="en-US" sz="2000" b="1" dirty="0">
                <a:solidFill>
                  <a:schemeClr val="tx1"/>
                </a:solidFill>
                <a:latin typeface="Times New Roman" panose="02020603050405020304" pitchFamily="18" charset="0"/>
                <a:cs typeface="Times New Roman" panose="02020603050405020304" pitchFamily="18" charset="0"/>
              </a:rPr>
            </a:br>
            <a:r>
              <a:rPr lang="en-US" altLang="en-US" sz="2000" b="1" dirty="0" err="1">
                <a:solidFill>
                  <a:schemeClr val="tx1"/>
                </a:solidFill>
                <a:latin typeface="Times New Roman" panose="02020603050405020304" pitchFamily="18" charset="0"/>
                <a:cs typeface="Times New Roman" panose="02020603050405020304" pitchFamily="18" charset="0"/>
              </a:rPr>
              <a:t>Modali</a:t>
            </a:r>
            <a:r>
              <a:rPr lang="ro-RO" altLang="en-US" sz="2000" b="1" dirty="0" err="1">
                <a:solidFill>
                  <a:schemeClr val="tx1"/>
                </a:solidFill>
                <a:latin typeface="Times New Roman" panose="02020603050405020304" pitchFamily="18" charset="0"/>
                <a:cs typeface="Times New Roman" panose="02020603050405020304" pitchFamily="18" charset="0"/>
              </a:rPr>
              <a:t>tăți</a:t>
            </a:r>
            <a:r>
              <a:rPr lang="ro-RO" altLang="en-US" sz="2000" b="1" dirty="0">
                <a:solidFill>
                  <a:schemeClr val="tx1"/>
                </a:solidFill>
                <a:latin typeface="Times New Roman" panose="02020603050405020304" pitchFamily="18" charset="0"/>
                <a:cs typeface="Times New Roman" panose="02020603050405020304" pitchFamily="18" charset="0"/>
              </a:rPr>
              <a:t> de accesare a </a:t>
            </a:r>
            <a:r>
              <a:rPr lang="ro-RO" altLang="en-US" sz="2000" b="1" dirty="0" err="1">
                <a:solidFill>
                  <a:schemeClr val="tx1"/>
                </a:solidFill>
                <a:latin typeface="Times New Roman" panose="02020603050405020304" pitchFamily="18" charset="0"/>
                <a:cs typeface="Times New Roman" panose="02020603050405020304" pitchFamily="18" charset="0"/>
              </a:rPr>
              <a:t>eco</a:t>
            </a:r>
            <a:r>
              <a:rPr lang="ro-RO" altLang="en-US" sz="2000" b="1" dirty="0">
                <a:solidFill>
                  <a:schemeClr val="tx1"/>
                </a:solidFill>
                <a:latin typeface="Times New Roman" panose="02020603050405020304" pitchFamily="18" charset="0"/>
                <a:cs typeface="Times New Roman" panose="02020603050405020304" pitchFamily="18" charset="0"/>
              </a:rPr>
              <a:t>-schemelor</a:t>
            </a:r>
            <a:br>
              <a:rPr lang="ro-RO" altLang="en-US" sz="2000" b="1" dirty="0">
                <a:solidFill>
                  <a:schemeClr val="tx1"/>
                </a:solidFill>
                <a:latin typeface="Times New Roman" panose="02020603050405020304" pitchFamily="18" charset="0"/>
                <a:cs typeface="Times New Roman" panose="02020603050405020304" pitchFamily="18" charset="0"/>
              </a:rPr>
            </a:br>
            <a:r>
              <a:rPr lang="ro-RO" altLang="en-US" sz="2000" b="1" dirty="0">
                <a:solidFill>
                  <a:srgbClr val="00B050"/>
                </a:solidFill>
                <a:latin typeface="Times New Roman" panose="02020603050405020304" pitchFamily="18" charset="0"/>
                <a:cs typeface="Times New Roman" panose="02020603050405020304" pitchFamily="18" charset="0"/>
              </a:rPr>
              <a:t>Exploatațiile care au minimum 10,01 ha teren arabil</a:t>
            </a:r>
            <a:br>
              <a:rPr lang="ro-RO" altLang="en-US" sz="2000" b="1" dirty="0">
                <a:solidFill>
                  <a:schemeClr val="tx1"/>
                </a:solidFill>
                <a:latin typeface="Times New Roman" panose="02020603050405020304" pitchFamily="18" charset="0"/>
                <a:cs typeface="Times New Roman" panose="02020603050405020304" pitchFamily="18" charset="0"/>
              </a:rPr>
            </a:br>
            <a:r>
              <a:rPr lang="ro-RO" altLang="en-US" sz="2000" b="1" dirty="0">
                <a:solidFill>
                  <a:schemeClr val="tx1"/>
                </a:solidFill>
                <a:latin typeface="Times New Roman" panose="02020603050405020304" pitchFamily="18" charset="0"/>
                <a:cs typeface="Times New Roman" panose="02020603050405020304" pitchFamily="18" charset="0"/>
              </a:rPr>
              <a:t>(condiția pentru </a:t>
            </a:r>
            <a:r>
              <a:rPr lang="ro-RO" altLang="en-US" sz="2000" b="1" dirty="0" err="1">
                <a:solidFill>
                  <a:schemeClr val="tx1"/>
                </a:solidFill>
                <a:latin typeface="Times New Roman" panose="02020603050405020304" pitchFamily="18" charset="0"/>
                <a:cs typeface="Times New Roman" panose="02020603050405020304" pitchFamily="18" charset="0"/>
              </a:rPr>
              <a:t>eco</a:t>
            </a:r>
            <a:r>
              <a:rPr lang="ro-RO" altLang="en-US" sz="2000" b="1" dirty="0">
                <a:solidFill>
                  <a:schemeClr val="tx1"/>
                </a:solidFill>
                <a:latin typeface="Times New Roman" panose="02020603050405020304" pitchFamily="18" charset="0"/>
                <a:cs typeface="Times New Roman" panose="02020603050405020304" pitchFamily="18" charset="0"/>
              </a:rPr>
              <a:t>-schema PD-04) pot solicita </a:t>
            </a:r>
            <a:r>
              <a:rPr lang="en-US" altLang="en-US" sz="2000" b="1" dirty="0">
                <a:solidFill>
                  <a:schemeClr val="tx1"/>
                </a:solidFill>
                <a:latin typeface="Times New Roman" panose="02020603050405020304" pitchFamily="18" charset="0"/>
                <a:cs typeface="Times New Roman" panose="02020603050405020304" pitchFamily="18" charset="0"/>
              </a:rPr>
              <a:t>e</a:t>
            </a:r>
            <a:r>
              <a:rPr lang="ro-RO" altLang="en-US" sz="2000" b="1" dirty="0" err="1">
                <a:solidFill>
                  <a:schemeClr val="tx1"/>
                </a:solidFill>
                <a:latin typeface="Times New Roman" panose="02020603050405020304" pitchFamily="18" charset="0"/>
                <a:cs typeface="Times New Roman" panose="02020603050405020304" pitchFamily="18" charset="0"/>
              </a:rPr>
              <a:t>co</a:t>
            </a:r>
            <a:r>
              <a:rPr lang="ro-RO" altLang="en-US" sz="2000" b="1" dirty="0">
                <a:solidFill>
                  <a:schemeClr val="tx1"/>
                </a:solidFill>
                <a:latin typeface="Times New Roman" panose="02020603050405020304" pitchFamily="18" charset="0"/>
                <a:cs typeface="Times New Roman" panose="02020603050405020304" pitchFamily="18" charset="0"/>
              </a:rPr>
              <a:t>-schemele</a:t>
            </a:r>
            <a:r>
              <a:rPr lang="ro-RO" altLang="en-US" sz="2000" b="1" dirty="0">
                <a:latin typeface="Times New Roman" panose="02020603050405020304" pitchFamily="18" charset="0"/>
                <a:cs typeface="Times New Roman" panose="02020603050405020304" pitchFamily="18" charset="0"/>
              </a:rPr>
              <a:t>:</a:t>
            </a:r>
            <a:endParaRPr lang="en-US" altLang="en-US" sz="2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C5E6982-811E-491F-B55F-279B0AA43D2C}"/>
              </a:ext>
            </a:extLst>
          </p:cNvPr>
          <p:cNvSpPr>
            <a:spLocks noGrp="1"/>
          </p:cNvSpPr>
          <p:nvPr>
            <p:ph sz="quarter" idx="1"/>
          </p:nvPr>
        </p:nvSpPr>
        <p:spPr>
          <a:xfrm>
            <a:off x="228600" y="1786379"/>
            <a:ext cx="8686800" cy="5029200"/>
          </a:xfrm>
        </p:spPr>
        <p:txBody>
          <a:bodyPr/>
          <a:lstStyle/>
          <a:p>
            <a:pPr marL="0" lvl="0" indent="0" algn="just">
              <a:buNone/>
            </a:pPr>
            <a:r>
              <a:rPr lang="ro-RO" sz="1800" dirty="0">
                <a:latin typeface="Trebuchet MS" panose="020B0603020202020204" pitchFamily="34" charset="0"/>
              </a:rPr>
              <a:t>1. </a:t>
            </a:r>
            <a:r>
              <a:rPr lang="ro-RO" sz="1800" dirty="0">
                <a:latin typeface="Trebuchet MS" panose="020B0603020202020204" pitchFamily="34" charset="0"/>
                <a:cs typeface="Times New Roman" panose="02020603050405020304" pitchFamily="18" charset="0"/>
              </a:rPr>
              <a:t>dacă au doar teren arabil</a:t>
            </a:r>
            <a:r>
              <a:rPr lang="en-US" sz="1800" dirty="0">
                <a:latin typeface="Trebuchet MS" panose="020B0603020202020204" pitchFamily="34" charset="0"/>
                <a:cs typeface="Times New Roman" panose="02020603050405020304" pitchFamily="18" charset="0"/>
              </a:rPr>
              <a:t> (TA) </a:t>
            </a:r>
            <a:r>
              <a:rPr lang="ro-RO" sz="1800" dirty="0">
                <a:latin typeface="Trebuchet MS" panose="020B0603020202020204" pitchFamily="34" charset="0"/>
                <a:cs typeface="Times New Roman" panose="02020603050405020304" pitchFamily="18" charset="0"/>
                <a:sym typeface="Wingdings" panose="05000000000000000000" pitchFamily="2" charset="2"/>
              </a:rPr>
              <a:t></a:t>
            </a:r>
            <a:r>
              <a:rPr lang="ro-RO" sz="1800" dirty="0">
                <a:latin typeface="Trebuchet MS" panose="020B0603020202020204" pitchFamily="34" charset="0"/>
                <a:cs typeface="Times New Roman" panose="02020603050405020304" pitchFamily="18" charset="0"/>
              </a:rPr>
              <a:t> </a:t>
            </a:r>
            <a:r>
              <a:rPr lang="ro-RO" sz="1800" b="1" dirty="0">
                <a:latin typeface="Trebuchet MS" panose="020B0603020202020204" pitchFamily="34" charset="0"/>
                <a:cs typeface="Times New Roman" panose="02020603050405020304" pitchFamily="18" charset="0"/>
              </a:rPr>
              <a:t>eco-schema PD-04 </a:t>
            </a:r>
            <a:r>
              <a:rPr lang="ro-RO" sz="1800" dirty="0">
                <a:latin typeface="Trebuchet MS" panose="020B0603020202020204" pitchFamily="34" charset="0"/>
                <a:cs typeface="Times New Roman" panose="02020603050405020304" pitchFamily="18" charset="0"/>
              </a:rPr>
              <a:t>(plata se face pe suprafața TA) </a:t>
            </a:r>
            <a:r>
              <a:rPr lang="ro-RO" sz="1800" b="1" dirty="0">
                <a:latin typeface="Trebuchet MS" panose="020B0603020202020204" pitchFamily="34" charset="0"/>
                <a:cs typeface="Times New Roman" panose="02020603050405020304" pitchFamily="18" charset="0"/>
              </a:rPr>
              <a:t>și/sau</a:t>
            </a:r>
            <a:r>
              <a:rPr lang="ro-RO" sz="1800" dirty="0">
                <a:latin typeface="Trebuchet MS" panose="020B0603020202020204" pitchFamily="34" charset="0"/>
                <a:cs typeface="Times New Roman" panose="02020603050405020304" pitchFamily="18" charset="0"/>
              </a:rPr>
              <a:t> </a:t>
            </a:r>
            <a:r>
              <a:rPr lang="ro-RO" sz="1800" b="1" dirty="0">
                <a:latin typeface="Trebuchet MS" panose="020B0603020202020204" pitchFamily="34" charset="0"/>
                <a:cs typeface="Times New Roman" panose="02020603050405020304" pitchFamily="18" charset="0"/>
              </a:rPr>
              <a:t>eco-schema PD-28 </a:t>
            </a:r>
            <a:r>
              <a:rPr lang="ro-RO" sz="1800" dirty="0">
                <a:latin typeface="Trebuchet MS" panose="020B0603020202020204" pitchFamily="34" charset="0"/>
                <a:cs typeface="Times New Roman" panose="02020603050405020304" pitchFamily="18" charset="0"/>
              </a:rPr>
              <a:t>(plata se face pe suprafața TA); </a:t>
            </a:r>
            <a:endParaRPr lang="en-US" sz="1800" dirty="0">
              <a:latin typeface="Trebuchet MS" panose="020B0603020202020204" pitchFamily="34" charset="0"/>
              <a:cs typeface="Times New Roman" panose="02020603050405020304" pitchFamily="18" charset="0"/>
            </a:endParaRPr>
          </a:p>
          <a:p>
            <a:pPr marL="0" indent="0" algn="just">
              <a:buNone/>
            </a:pPr>
            <a:r>
              <a:rPr lang="ro-RO" sz="1800" dirty="0">
                <a:latin typeface="Trebuchet MS" panose="020B0603020202020204" pitchFamily="34" charset="0"/>
                <a:cs typeface="Times New Roman" panose="02020603050405020304" pitchFamily="18" charset="0"/>
              </a:rPr>
              <a:t>2. dacă au t</a:t>
            </a:r>
            <a:r>
              <a:rPr lang="en-US" sz="1800" dirty="0" err="1">
                <a:latin typeface="Trebuchet MS" panose="020B0603020202020204" pitchFamily="34" charset="0"/>
                <a:cs typeface="Times New Roman" panose="02020603050405020304" pitchFamily="18" charset="0"/>
              </a:rPr>
              <a:t>eren</a:t>
            </a:r>
            <a:r>
              <a:rPr lang="en-US" sz="1800" dirty="0">
                <a:latin typeface="Trebuchet MS" panose="020B0603020202020204" pitchFamily="34" charset="0"/>
                <a:cs typeface="Times New Roman" panose="02020603050405020304" pitchFamily="18" charset="0"/>
              </a:rPr>
              <a:t> </a:t>
            </a:r>
            <a:r>
              <a:rPr lang="en-US" sz="1800" dirty="0" err="1">
                <a:latin typeface="Trebuchet MS" panose="020B0603020202020204" pitchFamily="34" charset="0"/>
                <a:cs typeface="Times New Roman" panose="02020603050405020304" pitchFamily="18" charset="0"/>
              </a:rPr>
              <a:t>arabil</a:t>
            </a:r>
            <a:r>
              <a:rPr lang="en-US" sz="1800" dirty="0">
                <a:latin typeface="Trebuchet MS" panose="020B0603020202020204" pitchFamily="34" charset="0"/>
                <a:cs typeface="Times New Roman" panose="02020603050405020304" pitchFamily="18" charset="0"/>
              </a:rPr>
              <a:t> (TA) </a:t>
            </a:r>
            <a:r>
              <a:rPr lang="ro-RO" sz="1800" dirty="0">
                <a:latin typeface="Trebuchet MS" panose="020B0603020202020204" pitchFamily="34" charset="0"/>
                <a:cs typeface="Times New Roman" panose="02020603050405020304" pitchFamily="18" charset="0"/>
              </a:rPr>
              <a:t>și pajiști permanente (PP) </a:t>
            </a:r>
            <a:r>
              <a:rPr lang="ro-RO" sz="1800" dirty="0">
                <a:latin typeface="Trebuchet MS" panose="020B0603020202020204" pitchFamily="34" charset="0"/>
                <a:cs typeface="Times New Roman" panose="02020603050405020304" pitchFamily="18" charset="0"/>
                <a:sym typeface="Wingdings" panose="05000000000000000000" pitchFamily="2" charset="2"/>
              </a:rPr>
              <a:t></a:t>
            </a:r>
            <a:r>
              <a:rPr lang="ro-RO" sz="1800" dirty="0">
                <a:latin typeface="Trebuchet MS" panose="020B0603020202020204" pitchFamily="34" charset="0"/>
                <a:cs typeface="Times New Roman" panose="02020603050405020304" pitchFamily="18" charset="0"/>
              </a:rPr>
              <a:t>   </a:t>
            </a:r>
            <a:r>
              <a:rPr lang="ro-RO" sz="1800" b="1" dirty="0">
                <a:latin typeface="Trebuchet MS" panose="020B0603020202020204" pitchFamily="34" charset="0"/>
                <a:cs typeface="Times New Roman" panose="02020603050405020304" pitchFamily="18" charset="0"/>
              </a:rPr>
              <a:t>eco-schema PD-04 </a:t>
            </a:r>
            <a:r>
              <a:rPr lang="ro-RO" sz="1800" dirty="0">
                <a:latin typeface="Trebuchet MS" panose="020B0603020202020204" pitchFamily="34" charset="0"/>
                <a:cs typeface="Times New Roman" panose="02020603050405020304" pitchFamily="18" charset="0"/>
              </a:rPr>
              <a:t>(plata se face pe suprafața TA) </a:t>
            </a:r>
            <a:r>
              <a:rPr lang="ro-RO" sz="1800" b="1" dirty="0">
                <a:latin typeface="Trebuchet MS" panose="020B0603020202020204" pitchFamily="34" charset="0"/>
                <a:cs typeface="Times New Roman" panose="02020603050405020304" pitchFamily="18" charset="0"/>
              </a:rPr>
              <a:t>și/sau eco-schema PD-28 </a:t>
            </a:r>
            <a:r>
              <a:rPr lang="ro-RO" sz="1800" dirty="0">
                <a:latin typeface="Trebuchet MS" panose="020B0603020202020204" pitchFamily="34" charset="0"/>
                <a:cs typeface="Times New Roman" panose="02020603050405020304" pitchFamily="18" charset="0"/>
              </a:rPr>
              <a:t>(plata se face pe suprafața TA);  </a:t>
            </a:r>
            <a:endParaRPr lang="en-US" sz="1800" dirty="0">
              <a:latin typeface="Trebuchet MS" panose="020B0603020202020204" pitchFamily="34" charset="0"/>
              <a:cs typeface="Times New Roman" panose="02020603050405020304" pitchFamily="18" charset="0"/>
            </a:endParaRPr>
          </a:p>
          <a:p>
            <a:pPr marL="0" indent="0" algn="just">
              <a:buNone/>
              <a:defRPr/>
            </a:pPr>
            <a:r>
              <a:rPr lang="ro-RO" sz="1800" dirty="0">
                <a:latin typeface="Trebuchet MS" panose="020B0603020202020204" pitchFamily="34" charset="0"/>
                <a:cs typeface="Times New Roman" panose="02020603050405020304" pitchFamily="18" charset="0"/>
              </a:rPr>
              <a:t>3. dacă au t</a:t>
            </a:r>
            <a:r>
              <a:rPr lang="en-US" sz="1800" dirty="0" err="1">
                <a:latin typeface="Trebuchet MS" panose="020B0603020202020204" pitchFamily="34" charset="0"/>
                <a:cs typeface="Times New Roman" panose="02020603050405020304" pitchFamily="18" charset="0"/>
              </a:rPr>
              <a:t>eren</a:t>
            </a:r>
            <a:r>
              <a:rPr lang="en-US" sz="1800" dirty="0">
                <a:latin typeface="Trebuchet MS" panose="020B0603020202020204" pitchFamily="34" charset="0"/>
                <a:cs typeface="Times New Roman" panose="02020603050405020304" pitchFamily="18" charset="0"/>
              </a:rPr>
              <a:t> </a:t>
            </a:r>
            <a:r>
              <a:rPr lang="en-US" sz="1800" dirty="0" err="1">
                <a:latin typeface="Trebuchet MS" panose="020B0603020202020204" pitchFamily="34" charset="0"/>
                <a:cs typeface="Times New Roman" panose="02020603050405020304" pitchFamily="18" charset="0"/>
              </a:rPr>
              <a:t>arabil</a:t>
            </a:r>
            <a:r>
              <a:rPr lang="en-US" sz="1800" dirty="0">
                <a:latin typeface="Trebuchet MS" panose="020B0603020202020204" pitchFamily="34" charset="0"/>
                <a:cs typeface="Times New Roman" panose="02020603050405020304" pitchFamily="18" charset="0"/>
              </a:rPr>
              <a:t> (TA)</a:t>
            </a:r>
            <a:r>
              <a:rPr lang="ro-RO" sz="1800" dirty="0">
                <a:latin typeface="Trebuchet MS" panose="020B0603020202020204" pitchFamily="34" charset="0"/>
                <a:cs typeface="Times New Roman" panose="02020603050405020304" pitchFamily="18" charset="0"/>
              </a:rPr>
              <a:t> și culturi permanente (CP) </a:t>
            </a:r>
            <a:r>
              <a:rPr lang="ro-RO" sz="1800" dirty="0">
                <a:latin typeface="Trebuchet MS" panose="020B0603020202020204" pitchFamily="34" charset="0"/>
                <a:cs typeface="Times New Roman" panose="02020603050405020304" pitchFamily="18" charset="0"/>
                <a:sym typeface="Wingdings" panose="05000000000000000000" pitchFamily="2" charset="2"/>
              </a:rPr>
              <a:t></a:t>
            </a:r>
            <a:r>
              <a:rPr lang="ro-RO" sz="1800" dirty="0">
                <a:latin typeface="Trebuchet MS" panose="020B0603020202020204" pitchFamily="34" charset="0"/>
                <a:cs typeface="Times New Roman" panose="02020603050405020304" pitchFamily="18" charset="0"/>
              </a:rPr>
              <a:t>  </a:t>
            </a:r>
            <a:r>
              <a:rPr lang="ro-RO" sz="1800" b="1" dirty="0">
                <a:latin typeface="Trebuchet MS" panose="020B0603020202020204" pitchFamily="34" charset="0"/>
                <a:cs typeface="Times New Roman" panose="02020603050405020304" pitchFamily="18" charset="0"/>
              </a:rPr>
              <a:t>eco-schema PD-04</a:t>
            </a:r>
            <a:r>
              <a:rPr lang="ro-RO" sz="1800" dirty="0">
                <a:latin typeface="Trebuchet MS" panose="020B0603020202020204" pitchFamily="34" charset="0"/>
                <a:cs typeface="Times New Roman" panose="02020603050405020304" pitchFamily="18" charset="0"/>
              </a:rPr>
              <a:t> (plata se face pe suprafața TA) </a:t>
            </a:r>
            <a:r>
              <a:rPr lang="ro-RO" sz="1800" b="1" dirty="0">
                <a:latin typeface="Trebuchet MS" panose="020B0603020202020204" pitchFamily="34" charset="0"/>
                <a:cs typeface="Times New Roman" panose="02020603050405020304" pitchFamily="18" charset="0"/>
              </a:rPr>
              <a:t>și/sau eco-schema PD-28</a:t>
            </a:r>
            <a:r>
              <a:rPr lang="ro-RO" sz="1800" dirty="0">
                <a:latin typeface="Trebuchet MS" panose="020B0603020202020204" pitchFamily="34" charset="0"/>
                <a:cs typeface="Times New Roman" panose="02020603050405020304" pitchFamily="18" charset="0"/>
              </a:rPr>
              <a:t> (plata se face pe pe suprafața TA)  </a:t>
            </a:r>
            <a:r>
              <a:rPr lang="ro-RO" sz="1800" b="1" dirty="0">
                <a:latin typeface="Trebuchet MS" panose="020B0603020202020204" pitchFamily="34" charset="0"/>
                <a:cs typeface="Times New Roman" panose="02020603050405020304" pitchFamily="18" charset="0"/>
              </a:rPr>
              <a:t>și/sau eco-schema PD-06</a:t>
            </a:r>
            <a:r>
              <a:rPr lang="ro-RO" sz="1800" dirty="0">
                <a:latin typeface="Trebuchet MS" panose="020B0603020202020204" pitchFamily="34" charset="0"/>
                <a:cs typeface="Times New Roman" panose="02020603050405020304" pitchFamily="18" charset="0"/>
              </a:rPr>
              <a:t> (plata se face pe suprafața CP);</a:t>
            </a:r>
            <a:endParaRPr lang="en-US" sz="1800" dirty="0">
              <a:latin typeface="Trebuchet MS" panose="020B0603020202020204" pitchFamily="34" charset="0"/>
              <a:cs typeface="Times New Roman" panose="02020603050405020304" pitchFamily="18" charset="0"/>
            </a:endParaRPr>
          </a:p>
          <a:p>
            <a:pPr marL="0" indent="0" algn="just">
              <a:buNone/>
              <a:defRPr/>
            </a:pPr>
            <a:r>
              <a:rPr lang="ro-RO" sz="1800" dirty="0">
                <a:latin typeface="Trebuchet MS" panose="020B0603020202020204" pitchFamily="34" charset="0"/>
                <a:cs typeface="Times New Roman" panose="02020603050405020304" pitchFamily="18" charset="0"/>
              </a:rPr>
              <a:t>4. dacă au t</a:t>
            </a:r>
            <a:r>
              <a:rPr lang="en-US" sz="1800" dirty="0" err="1">
                <a:latin typeface="Trebuchet MS" panose="020B0603020202020204" pitchFamily="34" charset="0"/>
                <a:cs typeface="Times New Roman" panose="02020603050405020304" pitchFamily="18" charset="0"/>
              </a:rPr>
              <a:t>eren</a:t>
            </a:r>
            <a:r>
              <a:rPr lang="en-US" sz="1800" dirty="0">
                <a:latin typeface="Trebuchet MS" panose="020B0603020202020204" pitchFamily="34" charset="0"/>
                <a:cs typeface="Times New Roman" panose="02020603050405020304" pitchFamily="18" charset="0"/>
              </a:rPr>
              <a:t> </a:t>
            </a:r>
            <a:r>
              <a:rPr lang="en-US" sz="1800" dirty="0" err="1">
                <a:latin typeface="Trebuchet MS" panose="020B0603020202020204" pitchFamily="34" charset="0"/>
                <a:cs typeface="Times New Roman" panose="02020603050405020304" pitchFamily="18" charset="0"/>
              </a:rPr>
              <a:t>arabil</a:t>
            </a:r>
            <a:r>
              <a:rPr lang="en-US" sz="1800" dirty="0">
                <a:latin typeface="Trebuchet MS" panose="020B0603020202020204" pitchFamily="34" charset="0"/>
                <a:cs typeface="Times New Roman" panose="02020603050405020304" pitchFamily="18" charset="0"/>
              </a:rPr>
              <a:t> (TA)</a:t>
            </a:r>
            <a:r>
              <a:rPr lang="ro-RO" sz="1800" dirty="0">
                <a:latin typeface="Trebuchet MS" panose="020B0603020202020204" pitchFamily="34" charset="0"/>
                <a:cs typeface="Times New Roman" panose="02020603050405020304" pitchFamily="18" charset="0"/>
              </a:rPr>
              <a:t>, pajiști permanente (PP) și culturi permanente (CP) </a:t>
            </a:r>
            <a:r>
              <a:rPr lang="ro-RO" sz="1800" dirty="0">
                <a:latin typeface="Trebuchet MS" panose="020B0603020202020204" pitchFamily="34" charset="0"/>
                <a:cs typeface="Times New Roman" panose="02020603050405020304" pitchFamily="18" charset="0"/>
                <a:sym typeface="Wingdings" panose="05000000000000000000" pitchFamily="2" charset="2"/>
              </a:rPr>
              <a:t></a:t>
            </a:r>
            <a:r>
              <a:rPr lang="ro-RO" sz="1800" dirty="0">
                <a:latin typeface="Trebuchet MS" panose="020B0603020202020204" pitchFamily="34" charset="0"/>
                <a:cs typeface="Times New Roman" panose="02020603050405020304" pitchFamily="18" charset="0"/>
              </a:rPr>
              <a:t>   </a:t>
            </a:r>
            <a:r>
              <a:rPr lang="ro-RO" sz="1800" b="1" dirty="0">
                <a:latin typeface="Trebuchet MS" panose="020B0603020202020204" pitchFamily="34" charset="0"/>
                <a:cs typeface="Times New Roman" panose="02020603050405020304" pitchFamily="18" charset="0"/>
              </a:rPr>
              <a:t>eco-schema PD-04 </a:t>
            </a:r>
            <a:r>
              <a:rPr lang="ro-RO" sz="1800" dirty="0">
                <a:latin typeface="Trebuchet MS" panose="020B0603020202020204" pitchFamily="34" charset="0"/>
                <a:cs typeface="Times New Roman" panose="02020603050405020304" pitchFamily="18" charset="0"/>
              </a:rPr>
              <a:t>(plata se face pe suprafața TA) </a:t>
            </a:r>
            <a:r>
              <a:rPr lang="ro-RO" sz="1800" b="1" dirty="0">
                <a:latin typeface="Trebuchet MS" panose="020B0603020202020204" pitchFamily="34" charset="0"/>
                <a:cs typeface="Times New Roman" panose="02020603050405020304" pitchFamily="18" charset="0"/>
              </a:rPr>
              <a:t>și/sau eco-schema PD-28</a:t>
            </a:r>
            <a:r>
              <a:rPr lang="ro-RO" sz="1800" dirty="0">
                <a:latin typeface="Trebuchet MS" panose="020B0603020202020204" pitchFamily="34" charset="0"/>
                <a:cs typeface="Times New Roman" panose="02020603050405020304" pitchFamily="18" charset="0"/>
              </a:rPr>
              <a:t> (plata se face pe pe suprafața TA) </a:t>
            </a:r>
            <a:r>
              <a:rPr lang="ro-RO" sz="1800" b="1" dirty="0">
                <a:latin typeface="Trebuchet MS" panose="020B0603020202020204" pitchFamily="34" charset="0"/>
                <a:cs typeface="Times New Roman" panose="02020603050405020304" pitchFamily="18" charset="0"/>
              </a:rPr>
              <a:t>și/sau eco-schema PD-06</a:t>
            </a:r>
            <a:r>
              <a:rPr lang="ro-RO" sz="1800" dirty="0">
                <a:latin typeface="Trebuchet MS" panose="020B0603020202020204" pitchFamily="34" charset="0"/>
                <a:cs typeface="Times New Roman" panose="02020603050405020304" pitchFamily="18" charset="0"/>
              </a:rPr>
              <a:t> (plata se face pe suprafața CP).</a:t>
            </a:r>
            <a:endParaRPr lang="en-US" sz="1800" dirty="0">
              <a:latin typeface="Trebuchet MS" panose="020B0603020202020204" pitchFamily="34" charset="0"/>
              <a:cs typeface="Times New Roman" panose="02020603050405020304" pitchFamily="18" charset="0"/>
            </a:endParaRPr>
          </a:p>
          <a:p>
            <a:pPr marL="0" indent="0" algn="just">
              <a:buNone/>
              <a:defRPr/>
            </a:pPr>
            <a:r>
              <a:rPr lang="en-US" sz="1800" dirty="0" err="1">
                <a:latin typeface="Trebuchet MS" panose="020B0603020202020204" pitchFamily="34" charset="0"/>
                <a:cs typeface="Times New Roman" panose="02020603050405020304" pitchFamily="18" charset="0"/>
              </a:rPr>
              <a:t>Exemplu</a:t>
            </a:r>
            <a:r>
              <a:rPr lang="en-US" sz="1800" dirty="0">
                <a:latin typeface="Trebuchet MS" panose="020B0603020202020204" pitchFamily="34" charset="0"/>
                <a:cs typeface="Times New Roman" panose="02020603050405020304" pitchFamily="18" charset="0"/>
              </a:rPr>
              <a:t>: o </a:t>
            </a:r>
            <a:r>
              <a:rPr lang="en-US" sz="1800" dirty="0" err="1">
                <a:latin typeface="Trebuchet MS" panose="020B0603020202020204" pitchFamily="34" charset="0"/>
                <a:cs typeface="Times New Roman" panose="02020603050405020304" pitchFamily="18" charset="0"/>
              </a:rPr>
              <a:t>exploatație</a:t>
            </a:r>
            <a:r>
              <a:rPr lang="en-US" sz="1800" dirty="0">
                <a:latin typeface="Trebuchet MS" panose="020B0603020202020204" pitchFamily="34" charset="0"/>
                <a:cs typeface="Times New Roman" panose="02020603050405020304" pitchFamily="18" charset="0"/>
              </a:rPr>
              <a:t> care are 40 ha TA, 10 ha CP </a:t>
            </a:r>
            <a:r>
              <a:rPr lang="en-US" sz="1800" dirty="0" err="1">
                <a:latin typeface="Trebuchet MS" panose="020B0603020202020204" pitchFamily="34" charset="0"/>
                <a:cs typeface="Times New Roman" panose="02020603050405020304" pitchFamily="18" charset="0"/>
              </a:rPr>
              <a:t>si</a:t>
            </a:r>
            <a:r>
              <a:rPr lang="en-US" sz="1800" dirty="0">
                <a:latin typeface="Trebuchet MS" panose="020B0603020202020204" pitchFamily="34" charset="0"/>
                <a:cs typeface="Times New Roman" panose="02020603050405020304" pitchFamily="18" charset="0"/>
              </a:rPr>
              <a:t> 10 ha PP </a:t>
            </a:r>
            <a:r>
              <a:rPr lang="en-US" sz="1800" dirty="0" err="1">
                <a:latin typeface="Trebuchet MS" panose="020B0603020202020204" pitchFamily="34" charset="0"/>
                <a:cs typeface="Times New Roman" panose="02020603050405020304" pitchFamily="18" charset="0"/>
              </a:rPr>
              <a:t>poate</a:t>
            </a:r>
            <a:r>
              <a:rPr lang="en-US" sz="1800" dirty="0">
                <a:latin typeface="Trebuchet MS" panose="020B0603020202020204" pitchFamily="34" charset="0"/>
                <a:cs typeface="Times New Roman" panose="02020603050405020304" pitchFamily="18" charset="0"/>
              </a:rPr>
              <a:t> </a:t>
            </a:r>
            <a:r>
              <a:rPr lang="en-US" sz="1800" dirty="0" err="1">
                <a:latin typeface="Trebuchet MS" panose="020B0603020202020204" pitchFamily="34" charset="0"/>
                <a:cs typeface="Times New Roman" panose="02020603050405020304" pitchFamily="18" charset="0"/>
              </a:rPr>
              <a:t>accesa</a:t>
            </a:r>
            <a:r>
              <a:rPr lang="en-US" sz="1800" dirty="0">
                <a:latin typeface="Trebuchet MS" panose="020B0603020202020204" pitchFamily="34" charset="0"/>
                <a:cs typeface="Times New Roman" panose="02020603050405020304" pitchFamily="18" charset="0"/>
              </a:rPr>
              <a:t> eco-schema PD-04 </a:t>
            </a:r>
            <a:r>
              <a:rPr lang="en-US" sz="1800" dirty="0" err="1">
                <a:latin typeface="Trebuchet MS" panose="020B0603020202020204" pitchFamily="34" charset="0"/>
                <a:cs typeface="Times New Roman" panose="02020603050405020304" pitchFamily="18" charset="0"/>
              </a:rPr>
              <a:t>pentru</a:t>
            </a:r>
            <a:r>
              <a:rPr lang="en-US" sz="1800" dirty="0">
                <a:latin typeface="Trebuchet MS" panose="020B0603020202020204" pitchFamily="34" charset="0"/>
                <a:cs typeface="Times New Roman" panose="02020603050405020304" pitchFamily="18" charset="0"/>
              </a:rPr>
              <a:t> </a:t>
            </a:r>
            <a:r>
              <a:rPr lang="en-US" sz="1800" dirty="0" err="1">
                <a:latin typeface="Trebuchet MS" panose="020B0603020202020204" pitchFamily="34" charset="0"/>
                <a:cs typeface="Times New Roman" panose="02020603050405020304" pitchFamily="18" charset="0"/>
              </a:rPr>
              <a:t>suprafața</a:t>
            </a:r>
            <a:r>
              <a:rPr lang="en-US" sz="1800" dirty="0">
                <a:latin typeface="Trebuchet MS" panose="020B0603020202020204" pitchFamily="34" charset="0"/>
                <a:cs typeface="Times New Roman" panose="02020603050405020304" pitchFamily="18" charset="0"/>
              </a:rPr>
              <a:t> de </a:t>
            </a:r>
            <a:r>
              <a:rPr lang="en-US" sz="1800" dirty="0" err="1">
                <a:latin typeface="Trebuchet MS" panose="020B0603020202020204" pitchFamily="34" charset="0"/>
                <a:cs typeface="Times New Roman" panose="02020603050405020304" pitchFamily="18" charset="0"/>
              </a:rPr>
              <a:t>teren</a:t>
            </a:r>
            <a:r>
              <a:rPr lang="en-US" sz="1800" dirty="0">
                <a:latin typeface="Trebuchet MS" panose="020B0603020202020204" pitchFamily="34" charset="0"/>
                <a:cs typeface="Times New Roman" panose="02020603050405020304" pitchFamily="18" charset="0"/>
              </a:rPr>
              <a:t> </a:t>
            </a:r>
            <a:r>
              <a:rPr lang="en-US" sz="1800" dirty="0" err="1">
                <a:latin typeface="Trebuchet MS" panose="020B0603020202020204" pitchFamily="34" charset="0"/>
                <a:cs typeface="Times New Roman" panose="02020603050405020304" pitchFamily="18" charset="0"/>
              </a:rPr>
              <a:t>arabil</a:t>
            </a:r>
            <a:r>
              <a:rPr lang="en-US" sz="1800" dirty="0">
                <a:latin typeface="Trebuchet MS" panose="020B0603020202020204" pitchFamily="34" charset="0"/>
                <a:cs typeface="Times New Roman" panose="02020603050405020304" pitchFamily="18" charset="0"/>
              </a:rPr>
              <a:t> (40 ha) </a:t>
            </a:r>
            <a:r>
              <a:rPr lang="en-US" sz="1800" dirty="0" err="1">
                <a:latin typeface="Trebuchet MS" panose="020B0603020202020204" pitchFamily="34" charset="0"/>
                <a:cs typeface="Times New Roman" panose="02020603050405020304" pitchFamily="18" charset="0"/>
              </a:rPr>
              <a:t>și</a:t>
            </a:r>
            <a:r>
              <a:rPr lang="en-US" sz="1800" dirty="0">
                <a:latin typeface="Trebuchet MS" panose="020B0603020202020204" pitchFamily="34" charset="0"/>
                <a:cs typeface="Times New Roman" panose="02020603050405020304" pitchFamily="18" charset="0"/>
              </a:rPr>
              <a:t>/</a:t>
            </a:r>
            <a:r>
              <a:rPr lang="en-US" sz="1800" dirty="0" err="1">
                <a:latin typeface="Trebuchet MS" panose="020B0603020202020204" pitchFamily="34" charset="0"/>
                <a:cs typeface="Times New Roman" panose="02020603050405020304" pitchFamily="18" charset="0"/>
              </a:rPr>
              <a:t>sau</a:t>
            </a:r>
            <a:r>
              <a:rPr lang="en-US" sz="1800" dirty="0">
                <a:latin typeface="Trebuchet MS" panose="020B0603020202020204" pitchFamily="34" charset="0"/>
                <a:cs typeface="Times New Roman" panose="02020603050405020304" pitchFamily="18" charset="0"/>
              </a:rPr>
              <a:t> eco-schema PD-28 </a:t>
            </a:r>
            <a:r>
              <a:rPr lang="en-US" sz="1800" dirty="0" err="1">
                <a:latin typeface="Trebuchet MS" panose="020B0603020202020204" pitchFamily="34" charset="0"/>
                <a:cs typeface="Times New Roman" panose="02020603050405020304" pitchFamily="18" charset="0"/>
              </a:rPr>
              <a:t>pentru</a:t>
            </a:r>
            <a:r>
              <a:rPr lang="en-US" sz="1800" dirty="0">
                <a:latin typeface="Trebuchet MS" panose="020B0603020202020204" pitchFamily="34" charset="0"/>
                <a:cs typeface="Times New Roman" panose="02020603050405020304" pitchFamily="18" charset="0"/>
              </a:rPr>
              <a:t> </a:t>
            </a:r>
            <a:r>
              <a:rPr lang="en-US" sz="1800" dirty="0" err="1">
                <a:latin typeface="Trebuchet MS" panose="020B0603020202020204" pitchFamily="34" charset="0"/>
                <a:cs typeface="Times New Roman" panose="02020603050405020304" pitchFamily="18" charset="0"/>
              </a:rPr>
              <a:t>suprafața</a:t>
            </a:r>
            <a:r>
              <a:rPr lang="en-US" sz="1800" dirty="0">
                <a:latin typeface="Trebuchet MS" panose="020B0603020202020204" pitchFamily="34" charset="0"/>
                <a:cs typeface="Times New Roman" panose="02020603050405020304" pitchFamily="18" charset="0"/>
              </a:rPr>
              <a:t> de </a:t>
            </a:r>
            <a:r>
              <a:rPr lang="en-US" sz="1800" dirty="0" err="1">
                <a:latin typeface="Trebuchet MS" panose="020B0603020202020204" pitchFamily="34" charset="0"/>
                <a:cs typeface="Times New Roman" panose="02020603050405020304" pitchFamily="18" charset="0"/>
              </a:rPr>
              <a:t>teren</a:t>
            </a:r>
            <a:r>
              <a:rPr lang="en-US" sz="1800" dirty="0">
                <a:latin typeface="Trebuchet MS" panose="020B0603020202020204" pitchFamily="34" charset="0"/>
                <a:cs typeface="Times New Roman" panose="02020603050405020304" pitchFamily="18" charset="0"/>
              </a:rPr>
              <a:t> </a:t>
            </a:r>
            <a:r>
              <a:rPr lang="en-US" sz="1800" dirty="0" err="1">
                <a:latin typeface="Trebuchet MS" panose="020B0603020202020204" pitchFamily="34" charset="0"/>
                <a:cs typeface="Times New Roman" panose="02020603050405020304" pitchFamily="18" charset="0"/>
              </a:rPr>
              <a:t>arabil</a:t>
            </a:r>
            <a:r>
              <a:rPr lang="en-US" sz="1800" dirty="0">
                <a:latin typeface="Trebuchet MS" panose="020B0603020202020204" pitchFamily="34" charset="0"/>
                <a:cs typeface="Times New Roman" panose="02020603050405020304" pitchFamily="18" charset="0"/>
              </a:rPr>
              <a:t> (40 ha) </a:t>
            </a:r>
            <a:r>
              <a:rPr lang="en-US" sz="1800" dirty="0" err="1">
                <a:latin typeface="Trebuchet MS" panose="020B0603020202020204" pitchFamily="34" charset="0"/>
                <a:cs typeface="Times New Roman" panose="02020603050405020304" pitchFamily="18" charset="0"/>
              </a:rPr>
              <a:t>și</a:t>
            </a:r>
            <a:r>
              <a:rPr lang="en-US" sz="1800" dirty="0">
                <a:latin typeface="Trebuchet MS" panose="020B0603020202020204" pitchFamily="34" charset="0"/>
                <a:cs typeface="Times New Roman" panose="02020603050405020304" pitchFamily="18" charset="0"/>
              </a:rPr>
              <a:t>/</a:t>
            </a:r>
            <a:r>
              <a:rPr lang="en-US" sz="1800" dirty="0" err="1">
                <a:latin typeface="Trebuchet MS" panose="020B0603020202020204" pitchFamily="34" charset="0"/>
                <a:cs typeface="Times New Roman" panose="02020603050405020304" pitchFamily="18" charset="0"/>
              </a:rPr>
              <a:t>sau</a:t>
            </a:r>
            <a:r>
              <a:rPr lang="en-US" sz="1800" dirty="0">
                <a:latin typeface="Trebuchet MS" panose="020B0603020202020204" pitchFamily="34" charset="0"/>
                <a:cs typeface="Times New Roman" panose="02020603050405020304" pitchFamily="18" charset="0"/>
              </a:rPr>
              <a:t> eco-schema PD-06 </a:t>
            </a:r>
            <a:r>
              <a:rPr lang="en-US" sz="1800" dirty="0" err="1">
                <a:latin typeface="Trebuchet MS" panose="020B0603020202020204" pitchFamily="34" charset="0"/>
                <a:cs typeface="Times New Roman" panose="02020603050405020304" pitchFamily="18" charset="0"/>
              </a:rPr>
              <a:t>pentru</a:t>
            </a:r>
            <a:r>
              <a:rPr lang="en-US" sz="1800" dirty="0">
                <a:latin typeface="Trebuchet MS" panose="020B0603020202020204" pitchFamily="34" charset="0"/>
                <a:cs typeface="Times New Roman" panose="02020603050405020304" pitchFamily="18" charset="0"/>
              </a:rPr>
              <a:t> </a:t>
            </a:r>
            <a:r>
              <a:rPr lang="en-US" sz="1800" dirty="0" err="1">
                <a:latin typeface="Trebuchet MS" panose="020B0603020202020204" pitchFamily="34" charset="0"/>
                <a:cs typeface="Times New Roman" panose="02020603050405020304" pitchFamily="18" charset="0"/>
              </a:rPr>
              <a:t>suprafața</a:t>
            </a:r>
            <a:r>
              <a:rPr lang="en-US" sz="1800" dirty="0">
                <a:latin typeface="Trebuchet MS" panose="020B0603020202020204" pitchFamily="34" charset="0"/>
                <a:cs typeface="Times New Roman" panose="02020603050405020304" pitchFamily="18" charset="0"/>
              </a:rPr>
              <a:t> CP (10 ha).</a:t>
            </a:r>
          </a:p>
          <a:p>
            <a:pPr marL="0" indent="0">
              <a:buNone/>
              <a:defRPr/>
            </a:pPr>
            <a:endParaRPr lang="en-US" sz="1600" dirty="0">
              <a:latin typeface="Trebuchet MS" panose="020B0603020202020204"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88EA5C22-A32D-44DF-A91A-C64942E86004}"/>
              </a:ext>
            </a:extLst>
          </p:cNvPr>
          <p:cNvSpPr>
            <a:spLocks noGrp="1"/>
          </p:cNvSpPr>
          <p:nvPr>
            <p:ph type="title"/>
          </p:nvPr>
        </p:nvSpPr>
        <p:spPr>
          <a:xfrm>
            <a:off x="762000" y="457200"/>
            <a:ext cx="7924800" cy="990600"/>
          </a:xfrm>
        </p:spPr>
        <p:txBody>
          <a:bodyPr/>
          <a:lstStyle/>
          <a:p>
            <a:pPr algn="ctr"/>
            <a:br>
              <a:rPr lang="ro-RO" altLang="en-US" sz="1800" dirty="0">
                <a:solidFill>
                  <a:srgbClr val="00B050"/>
                </a:solidFill>
                <a:latin typeface="Times New Roman" panose="02020603050405020304" pitchFamily="18" charset="0"/>
                <a:cs typeface="Times New Roman" panose="02020603050405020304" pitchFamily="18" charset="0"/>
              </a:rPr>
            </a:br>
            <a:br>
              <a:rPr lang="ro-RO" altLang="en-US" sz="1800" dirty="0">
                <a:solidFill>
                  <a:srgbClr val="00B050"/>
                </a:solidFill>
                <a:latin typeface="Times New Roman" panose="02020603050405020304" pitchFamily="18" charset="0"/>
                <a:cs typeface="Times New Roman" panose="02020603050405020304" pitchFamily="18" charset="0"/>
              </a:rPr>
            </a:br>
            <a:br>
              <a:rPr lang="ro-RO" altLang="en-US" sz="1800" dirty="0">
                <a:solidFill>
                  <a:srgbClr val="00B050"/>
                </a:solidFill>
                <a:latin typeface="Times New Roman" panose="02020603050405020304" pitchFamily="18" charset="0"/>
                <a:cs typeface="Times New Roman" panose="02020603050405020304" pitchFamily="18" charset="0"/>
              </a:rPr>
            </a:br>
            <a:r>
              <a:rPr lang="en-US" altLang="en-US" sz="2000" b="1" dirty="0" err="1">
                <a:solidFill>
                  <a:srgbClr val="00B050"/>
                </a:solidFill>
                <a:latin typeface="Times New Roman" panose="02020603050405020304" pitchFamily="18" charset="0"/>
                <a:cs typeface="Times New Roman" panose="02020603050405020304" pitchFamily="18" charset="0"/>
              </a:rPr>
              <a:t>Exploatațiile</a:t>
            </a:r>
            <a:r>
              <a:rPr lang="en-US" altLang="en-US" sz="2000" b="1" dirty="0">
                <a:solidFill>
                  <a:srgbClr val="00B050"/>
                </a:solidFill>
                <a:latin typeface="Times New Roman" panose="02020603050405020304" pitchFamily="18" charset="0"/>
                <a:cs typeface="Times New Roman" panose="02020603050405020304" pitchFamily="18" charset="0"/>
              </a:rPr>
              <a:t> care au </a:t>
            </a:r>
            <a:r>
              <a:rPr lang="en-US" altLang="en-US" sz="2000" b="1" dirty="0" err="1">
                <a:solidFill>
                  <a:srgbClr val="00B050"/>
                </a:solidFill>
                <a:latin typeface="Times New Roman" panose="02020603050405020304" pitchFamily="18" charset="0"/>
                <a:cs typeface="Times New Roman" panose="02020603050405020304" pitchFamily="18" charset="0"/>
              </a:rPr>
              <a:t>teren</a:t>
            </a:r>
            <a:r>
              <a:rPr lang="en-US" altLang="en-US" sz="2000" b="1" dirty="0">
                <a:solidFill>
                  <a:srgbClr val="00B050"/>
                </a:solidFill>
                <a:latin typeface="Times New Roman" panose="02020603050405020304" pitchFamily="18" charset="0"/>
                <a:cs typeface="Times New Roman" panose="02020603050405020304" pitchFamily="18" charset="0"/>
              </a:rPr>
              <a:t> </a:t>
            </a:r>
            <a:r>
              <a:rPr lang="en-US" altLang="en-US" sz="2000" b="1" dirty="0" err="1">
                <a:solidFill>
                  <a:srgbClr val="00B050"/>
                </a:solidFill>
                <a:latin typeface="Times New Roman" panose="02020603050405020304" pitchFamily="18" charset="0"/>
                <a:cs typeface="Times New Roman" panose="02020603050405020304" pitchFamily="18" charset="0"/>
              </a:rPr>
              <a:t>agricol</a:t>
            </a:r>
            <a:r>
              <a:rPr lang="en-US" altLang="en-US" sz="2000" b="1" dirty="0">
                <a:solidFill>
                  <a:srgbClr val="00B050"/>
                </a:solidFill>
                <a:latin typeface="Times New Roman" panose="02020603050405020304" pitchFamily="18" charset="0"/>
                <a:cs typeface="Times New Roman" panose="02020603050405020304" pitchFamily="18" charset="0"/>
              </a:rPr>
              <a:t> </a:t>
            </a:r>
            <a:r>
              <a:rPr lang="en-US" altLang="en-US" sz="2000" b="1" dirty="0" err="1">
                <a:solidFill>
                  <a:srgbClr val="00B050"/>
                </a:solidFill>
                <a:latin typeface="Times New Roman" panose="02020603050405020304" pitchFamily="18" charset="0"/>
                <a:cs typeface="Times New Roman" panose="02020603050405020304" pitchFamily="18" charset="0"/>
              </a:rPr>
              <a:t>între</a:t>
            </a:r>
            <a:r>
              <a:rPr lang="en-US" altLang="en-US" sz="2000" b="1" dirty="0">
                <a:solidFill>
                  <a:srgbClr val="00B050"/>
                </a:solidFill>
                <a:latin typeface="Times New Roman" panose="02020603050405020304" pitchFamily="18" charset="0"/>
                <a:cs typeface="Times New Roman" panose="02020603050405020304" pitchFamily="18" charset="0"/>
              </a:rPr>
              <a:t> 1 ha </a:t>
            </a:r>
            <a:r>
              <a:rPr lang="en-US" altLang="en-US" sz="2000" b="1" dirty="0" err="1">
                <a:solidFill>
                  <a:srgbClr val="00B050"/>
                </a:solidFill>
                <a:latin typeface="Times New Roman" panose="02020603050405020304" pitchFamily="18" charset="0"/>
                <a:cs typeface="Times New Roman" panose="02020603050405020304" pitchFamily="18" charset="0"/>
              </a:rPr>
              <a:t>și</a:t>
            </a:r>
            <a:r>
              <a:rPr lang="en-US" altLang="en-US" sz="2000" b="1" dirty="0">
                <a:solidFill>
                  <a:srgbClr val="00B050"/>
                </a:solidFill>
                <a:latin typeface="Times New Roman" panose="02020603050405020304" pitchFamily="18" charset="0"/>
                <a:cs typeface="Times New Roman" panose="02020603050405020304" pitchFamily="18" charset="0"/>
              </a:rPr>
              <a:t> 10 ha, </a:t>
            </a:r>
            <a:r>
              <a:rPr lang="en-US" altLang="en-US" sz="2000" dirty="0">
                <a:solidFill>
                  <a:schemeClr val="tx1"/>
                </a:solidFill>
                <a:latin typeface="Times New Roman" panose="02020603050405020304" pitchFamily="18" charset="0"/>
                <a:cs typeface="Times New Roman" panose="02020603050405020304" pitchFamily="18" charset="0"/>
              </a:rPr>
              <a:t>(</a:t>
            </a:r>
            <a:r>
              <a:rPr lang="en-US" altLang="en-US" sz="2000" b="1" dirty="0" err="1">
                <a:solidFill>
                  <a:schemeClr val="tx1"/>
                </a:solidFill>
                <a:latin typeface="Times New Roman" panose="02020603050405020304" pitchFamily="18" charset="0"/>
                <a:cs typeface="Times New Roman" panose="02020603050405020304" pitchFamily="18" charset="0"/>
              </a:rPr>
              <a:t>condiția</a:t>
            </a:r>
            <a:r>
              <a:rPr lang="en-US" altLang="en-US" sz="2000" b="1" dirty="0">
                <a:solidFill>
                  <a:schemeClr val="tx1"/>
                </a:solidFill>
                <a:latin typeface="Times New Roman" panose="02020603050405020304" pitchFamily="18" charset="0"/>
                <a:cs typeface="Times New Roman" panose="02020603050405020304" pitchFamily="18" charset="0"/>
              </a:rPr>
              <a:t> </a:t>
            </a:r>
            <a:r>
              <a:rPr lang="en-US" altLang="en-US" sz="2000" b="1" dirty="0" err="1">
                <a:solidFill>
                  <a:schemeClr val="tx1"/>
                </a:solidFill>
                <a:latin typeface="Times New Roman" panose="02020603050405020304" pitchFamily="18" charset="0"/>
                <a:cs typeface="Times New Roman" panose="02020603050405020304" pitchFamily="18" charset="0"/>
              </a:rPr>
              <a:t>pentru</a:t>
            </a:r>
            <a:r>
              <a:rPr lang="en-US" altLang="en-US" sz="2000" b="1" dirty="0">
                <a:solidFill>
                  <a:schemeClr val="tx1"/>
                </a:solidFill>
                <a:latin typeface="Times New Roman" panose="02020603050405020304" pitchFamily="18" charset="0"/>
                <a:cs typeface="Times New Roman" panose="02020603050405020304" pitchFamily="18" charset="0"/>
              </a:rPr>
              <a:t> eco-schema PD-05, </a:t>
            </a:r>
            <a:r>
              <a:rPr lang="ro-RO" altLang="en-US" sz="2000" b="1" dirty="0">
                <a:solidFill>
                  <a:schemeClr val="tx1"/>
                </a:solidFill>
                <a:latin typeface="Times New Roman" panose="02020603050405020304" pitchFamily="18" charset="0"/>
                <a:cs typeface="Times New Roman" panose="02020603050405020304" pitchFamily="18" charset="0"/>
              </a:rPr>
              <a:t>gospodăriile tradiționale</a:t>
            </a:r>
            <a:r>
              <a:rPr lang="en-US" altLang="en-US" sz="2000" b="1" dirty="0">
                <a:solidFill>
                  <a:schemeClr val="tx1"/>
                </a:solidFill>
                <a:latin typeface="Times New Roman" panose="02020603050405020304" pitchFamily="18" charset="0"/>
                <a:cs typeface="Times New Roman" panose="02020603050405020304" pitchFamily="18" charset="0"/>
              </a:rPr>
              <a:t>) pot </a:t>
            </a:r>
            <a:r>
              <a:rPr lang="en-US" altLang="en-US" sz="2000" b="1" dirty="0" err="1">
                <a:solidFill>
                  <a:schemeClr val="tx1"/>
                </a:solidFill>
                <a:latin typeface="Times New Roman" panose="02020603050405020304" pitchFamily="18" charset="0"/>
                <a:cs typeface="Times New Roman" panose="02020603050405020304" pitchFamily="18" charset="0"/>
              </a:rPr>
              <a:t>solicita</a:t>
            </a:r>
            <a:r>
              <a:rPr lang="en-US" altLang="en-US" sz="2000" b="1" dirty="0">
                <a:solidFill>
                  <a:schemeClr val="tx1"/>
                </a:solidFill>
                <a:latin typeface="Times New Roman" panose="02020603050405020304" pitchFamily="18" charset="0"/>
                <a:cs typeface="Times New Roman" panose="02020603050405020304" pitchFamily="18" charset="0"/>
              </a:rPr>
              <a:t> eco-</a:t>
            </a:r>
            <a:r>
              <a:rPr lang="en-US" altLang="en-US" sz="2000" b="1" dirty="0" err="1">
                <a:solidFill>
                  <a:schemeClr val="tx1"/>
                </a:solidFill>
                <a:latin typeface="Times New Roman" panose="02020603050405020304" pitchFamily="18" charset="0"/>
                <a:cs typeface="Times New Roman" panose="02020603050405020304" pitchFamily="18" charset="0"/>
              </a:rPr>
              <a:t>schemele</a:t>
            </a:r>
            <a:r>
              <a:rPr lang="en-US" altLang="en-US" sz="2000" dirty="0">
                <a:solidFill>
                  <a:schemeClr val="tx1"/>
                </a:solidFill>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395541F3-E8EC-4DBA-95E6-76F93DDEBB1D}"/>
              </a:ext>
            </a:extLst>
          </p:cNvPr>
          <p:cNvSpPr>
            <a:spLocks noGrp="1"/>
          </p:cNvSpPr>
          <p:nvPr>
            <p:ph sz="quarter" idx="1"/>
          </p:nvPr>
        </p:nvSpPr>
        <p:spPr>
          <a:xfrm>
            <a:off x="381000" y="1524000"/>
            <a:ext cx="8458200" cy="4495800"/>
          </a:xfrm>
        </p:spPr>
        <p:txBody>
          <a:bodyPr/>
          <a:lstStyle/>
          <a:p>
            <a:pPr marL="0" indent="0" algn="just">
              <a:buNone/>
              <a:defRPr/>
            </a:pPr>
            <a:r>
              <a:rPr lang="ro-RO" sz="1500" dirty="0">
                <a:latin typeface="Trebuchet MS" panose="020B0603020202020204" pitchFamily="34" charset="0"/>
                <a:cs typeface="Times New Roman" panose="02020603050405020304" pitchFamily="18" charset="0"/>
              </a:rPr>
              <a:t>1. dacă au doar teren arabil</a:t>
            </a:r>
            <a:r>
              <a:rPr lang="en-US" sz="1500" dirty="0">
                <a:latin typeface="Trebuchet MS" panose="020B0603020202020204" pitchFamily="34" charset="0"/>
                <a:cs typeface="Times New Roman" panose="02020603050405020304" pitchFamily="18" charset="0"/>
              </a:rPr>
              <a:t> (TA) </a:t>
            </a:r>
            <a:r>
              <a:rPr lang="ro-RO" sz="1500" dirty="0">
                <a:latin typeface="Trebuchet MS" panose="020B0603020202020204" pitchFamily="34" charset="0"/>
                <a:cs typeface="Times New Roman" panose="02020603050405020304" pitchFamily="18" charset="0"/>
                <a:sym typeface="Wingdings" panose="05000000000000000000" pitchFamily="2" charset="2"/>
              </a:rPr>
              <a:t></a:t>
            </a:r>
            <a:r>
              <a:rPr lang="ro-RO" sz="1500" dirty="0">
                <a:latin typeface="Trebuchet MS" panose="020B0603020202020204" pitchFamily="34" charset="0"/>
                <a:cs typeface="Times New Roman" panose="02020603050405020304" pitchFamily="18" charset="0"/>
              </a:rPr>
              <a:t> </a:t>
            </a:r>
            <a:r>
              <a:rPr lang="ro-RO" sz="1500" b="1" dirty="0">
                <a:latin typeface="Trebuchet MS" panose="020B0603020202020204" pitchFamily="34" charset="0"/>
                <a:cs typeface="Times New Roman" panose="02020603050405020304" pitchFamily="18" charset="0"/>
              </a:rPr>
              <a:t>eco-schema PD-05 </a:t>
            </a:r>
            <a:r>
              <a:rPr lang="ro-RO" sz="1500" dirty="0">
                <a:latin typeface="Trebuchet MS" panose="020B0603020202020204" pitchFamily="34" charset="0"/>
                <a:cs typeface="Times New Roman" panose="02020603050405020304" pitchFamily="18" charset="0"/>
              </a:rPr>
              <a:t>(plata se face pe întreaga suprafață a exploatației) </a:t>
            </a:r>
            <a:r>
              <a:rPr lang="ro-RO" sz="1500" b="1" dirty="0">
                <a:latin typeface="Trebuchet MS" panose="020B0603020202020204" pitchFamily="34" charset="0"/>
                <a:cs typeface="Times New Roman" panose="02020603050405020304" pitchFamily="18" charset="0"/>
              </a:rPr>
              <a:t>și/sau eco-schema PD-28</a:t>
            </a:r>
            <a:r>
              <a:rPr lang="ro-RO" sz="1500" dirty="0">
                <a:latin typeface="Trebuchet MS" panose="020B0603020202020204" pitchFamily="34" charset="0"/>
                <a:cs typeface="Times New Roman" panose="02020603050405020304" pitchFamily="18" charset="0"/>
              </a:rPr>
              <a:t>, doar dacă NU optează pentru cerința specifică – plantarea a 2 arbori/ha (plata se face pe întreaga suprafață a exploatației, are doar teren arabil);</a:t>
            </a:r>
            <a:endParaRPr lang="en-US" sz="1500" dirty="0">
              <a:latin typeface="Trebuchet MS" panose="020B0603020202020204" pitchFamily="34" charset="0"/>
              <a:cs typeface="Times New Roman" panose="02020603050405020304" pitchFamily="18" charset="0"/>
            </a:endParaRPr>
          </a:p>
          <a:p>
            <a:pPr marL="0" indent="0" algn="just">
              <a:buNone/>
            </a:pPr>
            <a:r>
              <a:rPr lang="ro-RO" sz="1500" dirty="0">
                <a:latin typeface="Trebuchet MS" panose="020B0603020202020204" pitchFamily="34" charset="0"/>
                <a:cs typeface="Times New Roman" panose="02020603050405020304" pitchFamily="18" charset="0"/>
              </a:rPr>
              <a:t>2. dacă au teren arabil (TA) și pajiști permanente (PP) </a:t>
            </a:r>
            <a:r>
              <a:rPr lang="ro-RO" sz="1500" dirty="0">
                <a:latin typeface="Trebuchet MS" panose="020B0603020202020204" pitchFamily="34" charset="0"/>
                <a:cs typeface="Times New Roman" panose="02020603050405020304" pitchFamily="18" charset="0"/>
                <a:sym typeface="Wingdings" panose="05000000000000000000" pitchFamily="2" charset="2"/>
              </a:rPr>
              <a:t></a:t>
            </a:r>
            <a:r>
              <a:rPr lang="ro-RO" sz="1500" dirty="0">
                <a:latin typeface="Trebuchet MS" panose="020B0603020202020204" pitchFamily="34" charset="0"/>
                <a:cs typeface="Times New Roman" panose="02020603050405020304" pitchFamily="18" charset="0"/>
              </a:rPr>
              <a:t> </a:t>
            </a:r>
            <a:r>
              <a:rPr lang="ro-RO" sz="1500" b="1" dirty="0">
                <a:latin typeface="Trebuchet MS" panose="020B0603020202020204" pitchFamily="34" charset="0"/>
                <a:cs typeface="Times New Roman" panose="02020603050405020304" pitchFamily="18" charset="0"/>
              </a:rPr>
              <a:t>eco-schema PD-05</a:t>
            </a:r>
            <a:r>
              <a:rPr lang="ro-RO" sz="1500" dirty="0">
                <a:latin typeface="Trebuchet MS" panose="020B0603020202020204" pitchFamily="34" charset="0"/>
                <a:cs typeface="Times New Roman" panose="02020603050405020304" pitchFamily="18" charset="0"/>
              </a:rPr>
              <a:t> (plata se face pe întreaga suprafață a exploatației) </a:t>
            </a:r>
            <a:r>
              <a:rPr lang="ro-RO" sz="1500" b="1" dirty="0">
                <a:latin typeface="Trebuchet MS" panose="020B0603020202020204" pitchFamily="34" charset="0"/>
                <a:cs typeface="Times New Roman" panose="02020603050405020304" pitchFamily="18" charset="0"/>
              </a:rPr>
              <a:t>și/sau</a:t>
            </a:r>
            <a:r>
              <a:rPr lang="ro-RO" sz="1500" dirty="0">
                <a:latin typeface="Trebuchet MS" panose="020B0603020202020204" pitchFamily="34" charset="0"/>
                <a:cs typeface="Times New Roman" panose="02020603050405020304" pitchFamily="18" charset="0"/>
              </a:rPr>
              <a:t> </a:t>
            </a:r>
            <a:r>
              <a:rPr lang="ro-RO" sz="1500" b="1" dirty="0">
                <a:latin typeface="Trebuchet MS" panose="020B0603020202020204" pitchFamily="34" charset="0"/>
                <a:cs typeface="Times New Roman" panose="02020603050405020304" pitchFamily="18" charset="0"/>
              </a:rPr>
              <a:t>eco-schema PD-28</a:t>
            </a:r>
            <a:r>
              <a:rPr lang="ro-RO" sz="1500" dirty="0">
                <a:latin typeface="Trebuchet MS" panose="020B0603020202020204" pitchFamily="34" charset="0"/>
                <a:cs typeface="Times New Roman" panose="02020603050405020304" pitchFamily="18" charset="0"/>
              </a:rPr>
              <a:t>, doar dacă NU optează pentru cerința specifică – plantarea a 2 arbori/ha (plata se face pe suprafața de TA);</a:t>
            </a:r>
            <a:endParaRPr lang="en-US" sz="1500" dirty="0">
              <a:latin typeface="Trebuchet MS" panose="020B0603020202020204" pitchFamily="34" charset="0"/>
              <a:cs typeface="Times New Roman" panose="02020603050405020304" pitchFamily="18" charset="0"/>
            </a:endParaRPr>
          </a:p>
          <a:p>
            <a:pPr marL="0" indent="0" algn="just">
              <a:buNone/>
            </a:pPr>
            <a:r>
              <a:rPr lang="ro-RO" sz="1500" dirty="0">
                <a:latin typeface="Trebuchet MS" panose="020B0603020202020204" pitchFamily="34" charset="0"/>
                <a:cs typeface="Times New Roman" panose="02020603050405020304" pitchFamily="18" charset="0"/>
              </a:rPr>
              <a:t>3. dacă au teren arabil (TA) și culturi permanente (CP) </a:t>
            </a:r>
            <a:r>
              <a:rPr lang="ro-RO" sz="1500" dirty="0">
                <a:latin typeface="Trebuchet MS" panose="020B0603020202020204" pitchFamily="34" charset="0"/>
                <a:cs typeface="Times New Roman" panose="02020603050405020304" pitchFamily="18" charset="0"/>
                <a:sym typeface="Wingdings" panose="05000000000000000000" pitchFamily="2" charset="2"/>
              </a:rPr>
              <a:t></a:t>
            </a:r>
            <a:r>
              <a:rPr lang="ro-RO" sz="1500" dirty="0">
                <a:latin typeface="Trebuchet MS" panose="020B0603020202020204" pitchFamily="34" charset="0"/>
                <a:cs typeface="Times New Roman" panose="02020603050405020304" pitchFamily="18" charset="0"/>
              </a:rPr>
              <a:t> </a:t>
            </a:r>
            <a:r>
              <a:rPr lang="ro-RO" sz="1500" b="1" dirty="0">
                <a:latin typeface="Trebuchet MS" panose="020B0603020202020204" pitchFamily="34" charset="0"/>
                <a:cs typeface="Times New Roman" panose="02020603050405020304" pitchFamily="18" charset="0"/>
              </a:rPr>
              <a:t>eco-schema PD-05</a:t>
            </a:r>
            <a:r>
              <a:rPr lang="ro-RO" sz="1500" dirty="0">
                <a:latin typeface="Trebuchet MS" panose="020B0603020202020204" pitchFamily="34" charset="0"/>
                <a:cs typeface="Times New Roman" panose="02020603050405020304" pitchFamily="18" charset="0"/>
              </a:rPr>
              <a:t> (plata se face pe întreaga suprafață a exploatației) </a:t>
            </a:r>
            <a:r>
              <a:rPr lang="ro-RO" sz="1500" b="1" dirty="0">
                <a:latin typeface="Trebuchet MS" panose="020B0603020202020204" pitchFamily="34" charset="0"/>
                <a:cs typeface="Times New Roman" panose="02020603050405020304" pitchFamily="18" charset="0"/>
              </a:rPr>
              <a:t>sau eco-schema PD-06</a:t>
            </a:r>
            <a:r>
              <a:rPr lang="ro-RO" sz="1500" dirty="0">
                <a:latin typeface="Trebuchet MS" panose="020B0603020202020204" pitchFamily="34" charset="0"/>
                <a:cs typeface="Times New Roman" panose="02020603050405020304" pitchFamily="18" charset="0"/>
              </a:rPr>
              <a:t> (plata se face doar pe suprafața CP) </a:t>
            </a:r>
            <a:r>
              <a:rPr lang="ro-RO" sz="1500" b="1" dirty="0">
                <a:latin typeface="Trebuchet MS" panose="020B0603020202020204" pitchFamily="34" charset="0"/>
                <a:cs typeface="Times New Roman" panose="02020603050405020304" pitchFamily="18" charset="0"/>
              </a:rPr>
              <a:t>și/sau eco-schema PD-28, </a:t>
            </a:r>
            <a:r>
              <a:rPr lang="ro-RO" sz="1500" dirty="0">
                <a:latin typeface="Trebuchet MS" panose="020B0603020202020204" pitchFamily="34" charset="0"/>
                <a:cs typeface="Times New Roman" panose="02020603050405020304" pitchFamily="18" charset="0"/>
              </a:rPr>
              <a:t>doar dacă NU optează pentru cerința specifică – plantarea a 2 arbori/ha (plata se face pe suprafața de TA);</a:t>
            </a:r>
          </a:p>
          <a:p>
            <a:pPr marL="0" indent="0" algn="just">
              <a:buNone/>
            </a:pPr>
            <a:r>
              <a:rPr lang="ro-RO" sz="1500" dirty="0">
                <a:latin typeface="Trebuchet MS" panose="020B0603020202020204" pitchFamily="34" charset="0"/>
                <a:cs typeface="Times New Roman" panose="02020603050405020304" pitchFamily="18" charset="0"/>
              </a:rPr>
              <a:t>4. dacă au teren arabil (TA), pajiști permanente (PP) și culturi permanente (CP) </a:t>
            </a:r>
            <a:r>
              <a:rPr lang="ro-RO" sz="1500" dirty="0">
                <a:latin typeface="Trebuchet MS" panose="020B0603020202020204" pitchFamily="34" charset="0"/>
                <a:cs typeface="Times New Roman" panose="02020603050405020304" pitchFamily="18" charset="0"/>
                <a:sym typeface="Wingdings" panose="05000000000000000000" pitchFamily="2" charset="2"/>
              </a:rPr>
              <a:t> </a:t>
            </a:r>
            <a:r>
              <a:rPr lang="ro-RO" sz="1500" b="1" dirty="0">
                <a:latin typeface="Trebuchet MS" panose="020B0603020202020204" pitchFamily="34" charset="0"/>
                <a:cs typeface="Times New Roman" panose="02020603050405020304" pitchFamily="18" charset="0"/>
              </a:rPr>
              <a:t>eco -schema PD-05</a:t>
            </a:r>
            <a:r>
              <a:rPr lang="ro-RO" sz="1500" dirty="0">
                <a:latin typeface="Trebuchet MS" panose="020B0603020202020204" pitchFamily="34" charset="0"/>
                <a:cs typeface="Times New Roman" panose="02020603050405020304" pitchFamily="18" charset="0"/>
              </a:rPr>
              <a:t> (plata se face pe întreaga suprafață a explotației) </a:t>
            </a:r>
            <a:r>
              <a:rPr lang="ro-RO" sz="1500" b="1" dirty="0">
                <a:latin typeface="Trebuchet MS" panose="020B0603020202020204" pitchFamily="34" charset="0"/>
                <a:cs typeface="Times New Roman" panose="02020603050405020304" pitchFamily="18" charset="0"/>
              </a:rPr>
              <a:t>sau eco-schema PD-06</a:t>
            </a:r>
            <a:r>
              <a:rPr lang="ro-RO" sz="1500" dirty="0">
                <a:latin typeface="Trebuchet MS" panose="020B0603020202020204" pitchFamily="34" charset="0"/>
                <a:cs typeface="Times New Roman" panose="02020603050405020304" pitchFamily="18" charset="0"/>
              </a:rPr>
              <a:t> (plata se face doar pe suprafața CP) </a:t>
            </a:r>
            <a:r>
              <a:rPr lang="ro-RO" sz="1500" b="1" dirty="0">
                <a:latin typeface="Trebuchet MS" panose="020B0603020202020204" pitchFamily="34" charset="0"/>
                <a:cs typeface="Times New Roman" panose="02020603050405020304" pitchFamily="18" charset="0"/>
              </a:rPr>
              <a:t>și/sau</a:t>
            </a:r>
            <a:r>
              <a:rPr lang="ro-RO" sz="1500" dirty="0">
                <a:latin typeface="Trebuchet MS" panose="020B0603020202020204" pitchFamily="34" charset="0"/>
                <a:cs typeface="Times New Roman" panose="02020603050405020304" pitchFamily="18" charset="0"/>
              </a:rPr>
              <a:t> </a:t>
            </a:r>
            <a:r>
              <a:rPr lang="ro-RO" sz="1500" b="1" dirty="0">
                <a:latin typeface="Trebuchet MS" panose="020B0603020202020204" pitchFamily="34" charset="0"/>
                <a:cs typeface="Times New Roman" panose="02020603050405020304" pitchFamily="18" charset="0"/>
              </a:rPr>
              <a:t>eco-schema PD-28</a:t>
            </a:r>
            <a:r>
              <a:rPr lang="ro-RO" sz="1500" dirty="0">
                <a:latin typeface="Trebuchet MS" panose="020B0603020202020204" pitchFamily="34" charset="0"/>
                <a:cs typeface="Times New Roman" panose="02020603050405020304" pitchFamily="18" charset="0"/>
              </a:rPr>
              <a:t>, doar dacă NU optează pentru cerința specifică – plantarea a 2 arbori/ha (plata se face pe suprafața de TA); </a:t>
            </a:r>
            <a:endParaRPr lang="en-US" sz="1500" dirty="0">
              <a:latin typeface="Trebuchet MS" panose="020B0603020202020204" pitchFamily="34" charset="0"/>
              <a:cs typeface="Times New Roman" panose="02020603050405020304" pitchFamily="18" charset="0"/>
            </a:endParaRPr>
          </a:p>
          <a:p>
            <a:pPr marL="0" indent="0" algn="just">
              <a:buNone/>
            </a:pPr>
            <a:r>
              <a:rPr lang="ro-RO" sz="1500" dirty="0">
                <a:latin typeface="Trebuchet MS" panose="020B0603020202020204" pitchFamily="34" charset="0"/>
                <a:cs typeface="Times New Roman" panose="02020603050405020304" pitchFamily="18" charset="0"/>
              </a:rPr>
              <a:t>5. dacă au pajiști permanente (PP) și culturi permanente (CP) </a:t>
            </a:r>
            <a:r>
              <a:rPr lang="ro-RO" sz="1500" dirty="0">
                <a:latin typeface="Trebuchet MS" panose="020B0603020202020204" pitchFamily="34" charset="0"/>
                <a:cs typeface="Times New Roman" panose="02020603050405020304" pitchFamily="18" charset="0"/>
                <a:sym typeface="Wingdings" panose="05000000000000000000" pitchFamily="2" charset="2"/>
              </a:rPr>
              <a:t></a:t>
            </a:r>
            <a:r>
              <a:rPr lang="ro-RO" sz="1500" dirty="0">
                <a:latin typeface="Trebuchet MS" panose="020B0603020202020204" pitchFamily="34" charset="0"/>
                <a:cs typeface="Times New Roman" panose="02020603050405020304" pitchFamily="18" charset="0"/>
              </a:rPr>
              <a:t> </a:t>
            </a:r>
            <a:r>
              <a:rPr lang="ro-RO" sz="1500" b="1" dirty="0">
                <a:latin typeface="Trebuchet MS" panose="020B0603020202020204" pitchFamily="34" charset="0"/>
                <a:cs typeface="Times New Roman" panose="02020603050405020304" pitchFamily="18" charset="0"/>
              </a:rPr>
              <a:t>eco-schema PD-05</a:t>
            </a:r>
            <a:r>
              <a:rPr lang="ro-RO" sz="1500" dirty="0">
                <a:latin typeface="Trebuchet MS" panose="020B0603020202020204" pitchFamily="34" charset="0"/>
                <a:cs typeface="Times New Roman" panose="02020603050405020304" pitchFamily="18" charset="0"/>
              </a:rPr>
              <a:t> (plata se face pe întreaga suprafață a exploatației) </a:t>
            </a:r>
            <a:r>
              <a:rPr lang="ro-RO" sz="1500" b="1" dirty="0">
                <a:latin typeface="Trebuchet MS" panose="020B0603020202020204" pitchFamily="34" charset="0"/>
                <a:cs typeface="Times New Roman" panose="02020603050405020304" pitchFamily="18" charset="0"/>
              </a:rPr>
              <a:t>sau eco-schema PD-06</a:t>
            </a:r>
            <a:r>
              <a:rPr lang="ro-RO" sz="1500" dirty="0">
                <a:latin typeface="Trebuchet MS" panose="020B0603020202020204" pitchFamily="34" charset="0"/>
                <a:cs typeface="Times New Roman" panose="02020603050405020304" pitchFamily="18" charset="0"/>
              </a:rPr>
              <a:t> (plata se face doar pe suprafața CP). </a:t>
            </a:r>
            <a:endParaRPr lang="en-US" sz="1500" dirty="0">
              <a:latin typeface="Trebuchet MS" panose="020B0603020202020204" pitchFamily="34" charset="0"/>
              <a:cs typeface="Times New Roman" panose="02020603050405020304"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ro-RO" altLang="en-US" sz="1600" dirty="0">
                <a:solidFill>
                  <a:schemeClr val="tx1"/>
                </a:solidFill>
                <a:latin typeface="+mn-lt"/>
                <a:ea typeface="+mn-ea"/>
                <a:cs typeface="+mn-cs"/>
              </a:rPr>
            </a:br>
            <a:br>
              <a:rPr lang="ro-RO" altLang="en-US" sz="1600" dirty="0">
                <a:solidFill>
                  <a:schemeClr val="tx1"/>
                </a:solidFill>
                <a:latin typeface="+mn-lt"/>
                <a:ea typeface="+mn-ea"/>
                <a:cs typeface="+mn-cs"/>
              </a:rPr>
            </a:br>
            <a:br>
              <a:rPr lang="ro-RO" altLang="en-US" sz="1600" dirty="0">
                <a:solidFill>
                  <a:schemeClr val="tx1"/>
                </a:solidFill>
                <a:latin typeface="+mn-lt"/>
                <a:ea typeface="+mn-ea"/>
                <a:cs typeface="+mn-cs"/>
              </a:rPr>
            </a:br>
            <a:br>
              <a:rPr lang="ro-RO" altLang="en-US" sz="1600" dirty="0">
                <a:solidFill>
                  <a:schemeClr val="tx1"/>
                </a:solidFill>
                <a:latin typeface="+mn-lt"/>
                <a:ea typeface="+mn-ea"/>
                <a:cs typeface="+mn-cs"/>
              </a:rPr>
            </a:br>
            <a:r>
              <a:rPr lang="en-US" altLang="en-US" sz="2000" b="1" dirty="0">
                <a:solidFill>
                  <a:srgbClr val="00B050"/>
                </a:solidFill>
                <a:latin typeface="Times New Roman" panose="02020603050405020304" pitchFamily="18" charset="0"/>
                <a:ea typeface="+mn-ea"/>
                <a:cs typeface="Times New Roman" panose="02020603050405020304" pitchFamily="18" charset="0"/>
              </a:rPr>
              <a:t>Exploatațiile care au </a:t>
            </a:r>
            <a:r>
              <a:rPr lang="en-US" altLang="en-US" sz="2000" b="1" dirty="0" err="1">
                <a:solidFill>
                  <a:srgbClr val="00B050"/>
                </a:solidFill>
                <a:latin typeface="Times New Roman" panose="02020603050405020304" pitchFamily="18" charset="0"/>
                <a:ea typeface="+mn-ea"/>
                <a:cs typeface="Times New Roman" panose="02020603050405020304" pitchFamily="18" charset="0"/>
              </a:rPr>
              <a:t>teren</a:t>
            </a:r>
            <a:r>
              <a:rPr lang="en-US" altLang="en-US" sz="2000" b="1" dirty="0">
                <a:solidFill>
                  <a:srgbClr val="00B050"/>
                </a:solidFill>
                <a:latin typeface="Times New Roman" panose="02020603050405020304" pitchFamily="18" charset="0"/>
                <a:ea typeface="+mn-ea"/>
                <a:cs typeface="Times New Roman" panose="02020603050405020304" pitchFamily="18" charset="0"/>
              </a:rPr>
              <a:t> </a:t>
            </a:r>
            <a:r>
              <a:rPr lang="en-US" altLang="en-US" sz="2000" b="1" dirty="0" err="1">
                <a:solidFill>
                  <a:srgbClr val="00B050"/>
                </a:solidFill>
                <a:latin typeface="Times New Roman" panose="02020603050405020304" pitchFamily="18" charset="0"/>
                <a:ea typeface="+mn-ea"/>
                <a:cs typeface="Times New Roman" panose="02020603050405020304" pitchFamily="18" charset="0"/>
              </a:rPr>
              <a:t>agricol</a:t>
            </a:r>
            <a:r>
              <a:rPr lang="en-US" altLang="en-US" sz="2000" b="1" dirty="0">
                <a:solidFill>
                  <a:srgbClr val="00B050"/>
                </a:solidFill>
                <a:latin typeface="Times New Roman" panose="02020603050405020304" pitchFamily="18" charset="0"/>
                <a:ea typeface="+mn-ea"/>
                <a:cs typeface="Times New Roman" panose="02020603050405020304" pitchFamily="18" charset="0"/>
              </a:rPr>
              <a:t> </a:t>
            </a:r>
            <a:r>
              <a:rPr lang="en-US" altLang="en-US" sz="2000" b="1" dirty="0" err="1">
                <a:solidFill>
                  <a:srgbClr val="00B050"/>
                </a:solidFill>
                <a:latin typeface="Times New Roman" panose="02020603050405020304" pitchFamily="18" charset="0"/>
                <a:ea typeface="+mn-ea"/>
                <a:cs typeface="Times New Roman" panose="02020603050405020304" pitchFamily="18" charset="0"/>
              </a:rPr>
              <a:t>între</a:t>
            </a:r>
            <a:r>
              <a:rPr lang="en-US" altLang="en-US" sz="2000" b="1" dirty="0">
                <a:solidFill>
                  <a:srgbClr val="00B050"/>
                </a:solidFill>
                <a:latin typeface="Times New Roman" panose="02020603050405020304" pitchFamily="18" charset="0"/>
                <a:ea typeface="+mn-ea"/>
                <a:cs typeface="Times New Roman" panose="02020603050405020304" pitchFamily="18" charset="0"/>
              </a:rPr>
              <a:t> 1 ha </a:t>
            </a:r>
            <a:r>
              <a:rPr lang="en-US" altLang="en-US" sz="2000" b="1" dirty="0" err="1">
                <a:solidFill>
                  <a:srgbClr val="00B050"/>
                </a:solidFill>
                <a:latin typeface="Times New Roman" panose="02020603050405020304" pitchFamily="18" charset="0"/>
                <a:ea typeface="+mn-ea"/>
                <a:cs typeface="Times New Roman" panose="02020603050405020304" pitchFamily="18" charset="0"/>
              </a:rPr>
              <a:t>și</a:t>
            </a:r>
            <a:r>
              <a:rPr lang="en-US" altLang="en-US" sz="2000" b="1" dirty="0">
                <a:solidFill>
                  <a:srgbClr val="00B050"/>
                </a:solidFill>
                <a:latin typeface="Times New Roman" panose="02020603050405020304" pitchFamily="18" charset="0"/>
                <a:ea typeface="+mn-ea"/>
                <a:cs typeface="Times New Roman" panose="02020603050405020304" pitchFamily="18" charset="0"/>
              </a:rPr>
              <a:t> 10 ha</a:t>
            </a:r>
            <a:r>
              <a:rPr lang="en-US" altLang="en-US" sz="2000" dirty="0">
                <a:solidFill>
                  <a:schemeClr val="tx1"/>
                </a:solidFill>
                <a:latin typeface="Times New Roman" panose="02020603050405020304" pitchFamily="18" charset="0"/>
                <a:ea typeface="+mn-ea"/>
                <a:cs typeface="Times New Roman" panose="02020603050405020304" pitchFamily="18" charset="0"/>
              </a:rPr>
              <a:t>,</a:t>
            </a:r>
            <a:r>
              <a:rPr lang="en-US" altLang="en-US" sz="2000" dirty="0">
                <a:solidFill>
                  <a:schemeClr val="tx1"/>
                </a:solidFill>
                <a:latin typeface="Times New Roman" panose="02020603050405020304" pitchFamily="18" charset="0"/>
                <a:cs typeface="Times New Roman" panose="02020603050405020304" pitchFamily="18" charset="0"/>
              </a:rPr>
              <a:t> (</a:t>
            </a:r>
            <a:r>
              <a:rPr lang="en-US" altLang="en-US" sz="2000" b="1" dirty="0" err="1">
                <a:solidFill>
                  <a:schemeClr val="tx1"/>
                </a:solidFill>
                <a:latin typeface="Times New Roman" panose="02020603050405020304" pitchFamily="18" charset="0"/>
                <a:cs typeface="Times New Roman" panose="02020603050405020304" pitchFamily="18" charset="0"/>
              </a:rPr>
              <a:t>condiția</a:t>
            </a:r>
            <a:r>
              <a:rPr lang="en-US" altLang="en-US" sz="2000" b="1" dirty="0">
                <a:solidFill>
                  <a:schemeClr val="tx1"/>
                </a:solidFill>
                <a:latin typeface="Times New Roman" panose="02020603050405020304" pitchFamily="18" charset="0"/>
                <a:cs typeface="Times New Roman" panose="02020603050405020304" pitchFamily="18" charset="0"/>
              </a:rPr>
              <a:t> </a:t>
            </a:r>
            <a:r>
              <a:rPr lang="en-US" altLang="en-US" sz="2000" b="1" dirty="0" err="1">
                <a:solidFill>
                  <a:schemeClr val="tx1"/>
                </a:solidFill>
                <a:latin typeface="Times New Roman" panose="02020603050405020304" pitchFamily="18" charset="0"/>
                <a:cs typeface="Times New Roman" panose="02020603050405020304" pitchFamily="18" charset="0"/>
              </a:rPr>
              <a:t>pentru</a:t>
            </a:r>
            <a:r>
              <a:rPr lang="en-US" altLang="en-US" sz="2000" b="1" dirty="0">
                <a:solidFill>
                  <a:schemeClr val="tx1"/>
                </a:solidFill>
                <a:latin typeface="Times New Roman" panose="02020603050405020304" pitchFamily="18" charset="0"/>
                <a:cs typeface="Times New Roman" panose="02020603050405020304" pitchFamily="18" charset="0"/>
              </a:rPr>
              <a:t> </a:t>
            </a:r>
            <a:br>
              <a:rPr lang="ro-RO" altLang="en-US" sz="2000" b="1" dirty="0">
                <a:solidFill>
                  <a:schemeClr val="tx1"/>
                </a:solidFill>
                <a:latin typeface="Times New Roman" panose="02020603050405020304" pitchFamily="18" charset="0"/>
                <a:cs typeface="Times New Roman" panose="02020603050405020304" pitchFamily="18" charset="0"/>
              </a:rPr>
            </a:br>
            <a:r>
              <a:rPr lang="en-US" altLang="en-US" sz="2000" b="1" dirty="0">
                <a:solidFill>
                  <a:schemeClr val="tx1"/>
                </a:solidFill>
                <a:latin typeface="Times New Roman" panose="02020603050405020304" pitchFamily="18" charset="0"/>
                <a:cs typeface="Times New Roman" panose="02020603050405020304" pitchFamily="18" charset="0"/>
              </a:rPr>
              <a:t>eco-schema PD-05, </a:t>
            </a:r>
            <a:r>
              <a:rPr lang="ro-RO" altLang="en-US" sz="2000" b="1" dirty="0">
                <a:solidFill>
                  <a:schemeClr val="tx1"/>
                </a:solidFill>
                <a:latin typeface="Times New Roman" panose="02020603050405020304" pitchFamily="18" charset="0"/>
                <a:cs typeface="Times New Roman" panose="02020603050405020304" pitchFamily="18" charset="0"/>
              </a:rPr>
              <a:t>gospodăriile tradiționale</a:t>
            </a:r>
            <a:r>
              <a:rPr lang="en-US" altLang="en-US" sz="2000" b="1" dirty="0">
                <a:solidFill>
                  <a:schemeClr val="tx1"/>
                </a:solidFill>
                <a:latin typeface="Times New Roman" panose="02020603050405020304" pitchFamily="18" charset="0"/>
                <a:cs typeface="Times New Roman" panose="02020603050405020304" pitchFamily="18" charset="0"/>
              </a:rPr>
              <a:t>) </a:t>
            </a:r>
            <a:r>
              <a:rPr lang="ro-RO" altLang="en-US" sz="2000" b="1" i="1" dirty="0">
                <a:solidFill>
                  <a:schemeClr val="tx1"/>
                </a:solidFill>
                <a:latin typeface="Times New Roman" panose="02020603050405020304" pitchFamily="18" charset="0"/>
                <a:cs typeface="Times New Roman" panose="02020603050405020304" pitchFamily="18" charset="0"/>
              </a:rPr>
              <a:t>- continuare</a:t>
            </a:r>
            <a:endParaRPr lang="en-US" sz="2000" i="1" dirty="0">
              <a:solidFill>
                <a:schemeClr val="tx1"/>
              </a:solidFill>
              <a:latin typeface="Times New Roman" panose="02020603050405020304" pitchFamily="18" charset="0"/>
              <a:ea typeface="+mn-ea"/>
              <a:cs typeface="Times New Roman" panose="02020603050405020304" pitchFamily="18" charset="0"/>
            </a:endParaRPr>
          </a:p>
        </p:txBody>
      </p:sp>
      <p:sp>
        <p:nvSpPr>
          <p:cNvPr id="3" name="Content Placeholder 2"/>
          <p:cNvSpPr>
            <a:spLocks noGrp="1"/>
          </p:cNvSpPr>
          <p:nvPr>
            <p:ph sz="quarter" idx="1"/>
          </p:nvPr>
        </p:nvSpPr>
        <p:spPr>
          <a:xfrm>
            <a:off x="914400" y="1600200"/>
            <a:ext cx="7772400" cy="4419600"/>
          </a:xfrm>
        </p:spPr>
        <p:txBody>
          <a:bodyPr/>
          <a:lstStyle/>
          <a:p>
            <a:pPr algn="just"/>
            <a:r>
              <a:rPr lang="en-US" sz="1600" dirty="0" err="1">
                <a:latin typeface="Trebuchet MS" panose="020B0603020202020204" pitchFamily="34" charset="0"/>
                <a:cs typeface="Times New Roman" panose="02020603050405020304" pitchFamily="18" charset="0"/>
              </a:rPr>
              <a:t>Exemplu</a:t>
            </a:r>
            <a:r>
              <a:rPr lang="en-US" sz="1600" dirty="0">
                <a:latin typeface="Trebuchet MS" panose="020B0603020202020204" pitchFamily="34" charset="0"/>
                <a:cs typeface="Times New Roman" panose="02020603050405020304" pitchFamily="18" charset="0"/>
              </a:rPr>
              <a:t>:  o </a:t>
            </a:r>
            <a:r>
              <a:rPr lang="en-US" sz="1600" dirty="0" err="1">
                <a:latin typeface="Trebuchet MS" panose="020B0603020202020204" pitchFamily="34" charset="0"/>
                <a:cs typeface="Times New Roman" panose="02020603050405020304" pitchFamily="18" charset="0"/>
              </a:rPr>
              <a:t>exploatație</a:t>
            </a:r>
            <a:r>
              <a:rPr lang="en-US" sz="1600" dirty="0">
                <a:latin typeface="Trebuchet MS" panose="020B0603020202020204" pitchFamily="34" charset="0"/>
                <a:cs typeface="Times New Roman" panose="02020603050405020304" pitchFamily="18" charset="0"/>
              </a:rPr>
              <a:t> care are 5 ha TA, 2 ha CP </a:t>
            </a:r>
            <a:r>
              <a:rPr lang="en-US" sz="1600" dirty="0" err="1">
                <a:latin typeface="Trebuchet MS" panose="020B0603020202020204" pitchFamily="34" charset="0"/>
                <a:cs typeface="Times New Roman" panose="02020603050405020304" pitchFamily="18" charset="0"/>
              </a:rPr>
              <a:t>si</a:t>
            </a:r>
            <a:r>
              <a:rPr lang="en-US" sz="1600" dirty="0">
                <a:latin typeface="Trebuchet MS" panose="020B0603020202020204" pitchFamily="34" charset="0"/>
                <a:cs typeface="Times New Roman" panose="02020603050405020304" pitchFamily="18" charset="0"/>
              </a:rPr>
              <a:t> 2 ha PP </a:t>
            </a:r>
            <a:r>
              <a:rPr lang="en-US" sz="1600" dirty="0" err="1">
                <a:latin typeface="Trebuchet MS" panose="020B0603020202020204" pitchFamily="34" charset="0"/>
                <a:cs typeface="Times New Roman" panose="02020603050405020304" pitchFamily="18" charset="0"/>
              </a:rPr>
              <a:t>poate</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accesa</a:t>
            </a:r>
            <a:r>
              <a:rPr lang="en-US" sz="1600" dirty="0">
                <a:latin typeface="Trebuchet MS" panose="020B0603020202020204" pitchFamily="34" charset="0"/>
                <a:cs typeface="Times New Roman" panose="02020603050405020304" pitchFamily="18" charset="0"/>
              </a:rPr>
              <a:t> eco-schema PD-05 </a:t>
            </a:r>
            <a:r>
              <a:rPr lang="en-US" sz="1600" dirty="0" err="1">
                <a:latin typeface="Trebuchet MS" panose="020B0603020202020204" pitchFamily="34" charset="0"/>
                <a:cs typeface="Times New Roman" panose="02020603050405020304" pitchFamily="18" charset="0"/>
              </a:rPr>
              <a:t>pentru</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toată</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suprafața</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exploatației</a:t>
            </a:r>
            <a:r>
              <a:rPr lang="en-US" sz="1600" dirty="0">
                <a:latin typeface="Trebuchet MS" panose="020B0603020202020204" pitchFamily="34" charset="0"/>
                <a:cs typeface="Times New Roman" panose="02020603050405020304" pitchFamily="18" charset="0"/>
              </a:rPr>
              <a:t> (9 ha) </a:t>
            </a:r>
            <a:r>
              <a:rPr lang="en-US" sz="1600" dirty="0" err="1">
                <a:latin typeface="Trebuchet MS" panose="020B0603020202020204" pitchFamily="34" charset="0"/>
                <a:cs typeface="Times New Roman" panose="02020603050405020304" pitchFamily="18" charset="0"/>
              </a:rPr>
              <a:t>sau</a:t>
            </a:r>
            <a:r>
              <a:rPr lang="en-US" sz="1600" dirty="0">
                <a:latin typeface="Trebuchet MS" panose="020B0603020202020204" pitchFamily="34" charset="0"/>
                <a:cs typeface="Times New Roman" panose="02020603050405020304" pitchFamily="18" charset="0"/>
              </a:rPr>
              <a:t> eco-schema PD-06 </a:t>
            </a:r>
            <a:r>
              <a:rPr lang="en-US" sz="1600" dirty="0" err="1">
                <a:latin typeface="Trebuchet MS" panose="020B0603020202020204" pitchFamily="34" charset="0"/>
                <a:cs typeface="Times New Roman" panose="02020603050405020304" pitchFamily="18" charset="0"/>
              </a:rPr>
              <a:t>pentru</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suprafața</a:t>
            </a:r>
            <a:r>
              <a:rPr lang="en-US" sz="1600" dirty="0">
                <a:latin typeface="Trebuchet MS" panose="020B0603020202020204" pitchFamily="34" charset="0"/>
                <a:cs typeface="Times New Roman" panose="02020603050405020304" pitchFamily="18" charset="0"/>
              </a:rPr>
              <a:t> CP (2 ha) </a:t>
            </a:r>
            <a:r>
              <a:rPr lang="ro-RO" sz="1600" dirty="0">
                <a:latin typeface="Trebuchet MS" panose="020B0603020202020204" pitchFamily="34" charset="0"/>
                <a:cs typeface="Times New Roman" panose="02020603050405020304" pitchFamily="18" charset="0"/>
              </a:rPr>
              <a:t>și/sau eco-schema PD-28, doar dacă NU optează pentru cerința specifică – plantarea a 2 arbori/ha, pentru suprafața de TA (5 ha)</a:t>
            </a:r>
            <a:r>
              <a:rPr lang="en-US" sz="1600" dirty="0">
                <a:latin typeface="Trebuchet MS" panose="020B0603020202020204" pitchFamily="34" charset="0"/>
                <a:cs typeface="Times New Roman" panose="02020603050405020304" pitchFamily="18" charset="0"/>
              </a:rPr>
              <a:t>.</a:t>
            </a:r>
          </a:p>
          <a:p>
            <a:pPr marL="0" indent="0" algn="just">
              <a:buNone/>
            </a:pPr>
            <a:r>
              <a:rPr lang="en-US" sz="1600" dirty="0">
                <a:latin typeface="Trebuchet MS" panose="020B0603020202020204" pitchFamily="34" charset="0"/>
                <a:cs typeface="Times New Roman" panose="02020603050405020304" pitchFamily="18" charset="0"/>
              </a:rPr>
              <a:t> </a:t>
            </a:r>
          </a:p>
          <a:p>
            <a:pPr algn="just"/>
            <a:r>
              <a:rPr lang="en-US" sz="1600" dirty="0" err="1">
                <a:latin typeface="Trebuchet MS" panose="020B0603020202020204" pitchFamily="34" charset="0"/>
                <a:cs typeface="Times New Roman" panose="02020603050405020304" pitchFamily="18" charset="0"/>
              </a:rPr>
              <a:t>Exemplu</a:t>
            </a:r>
            <a:r>
              <a:rPr lang="en-US" sz="1600" dirty="0">
                <a:latin typeface="Trebuchet MS" panose="020B0603020202020204" pitchFamily="34" charset="0"/>
                <a:cs typeface="Times New Roman" panose="02020603050405020304" pitchFamily="18" charset="0"/>
              </a:rPr>
              <a:t>:  o </a:t>
            </a:r>
            <a:r>
              <a:rPr lang="en-US" sz="1600" dirty="0" err="1">
                <a:latin typeface="Trebuchet MS" panose="020B0603020202020204" pitchFamily="34" charset="0"/>
                <a:cs typeface="Times New Roman" panose="02020603050405020304" pitchFamily="18" charset="0"/>
              </a:rPr>
              <a:t>exploatație</a:t>
            </a:r>
            <a:r>
              <a:rPr lang="en-US" sz="1600" dirty="0">
                <a:latin typeface="Trebuchet MS" panose="020B0603020202020204" pitchFamily="34" charset="0"/>
                <a:cs typeface="Times New Roman" panose="02020603050405020304" pitchFamily="18" charset="0"/>
              </a:rPr>
              <a:t> care are 5 ha TA </a:t>
            </a:r>
            <a:r>
              <a:rPr lang="en-US" sz="1600" dirty="0" err="1">
                <a:latin typeface="Trebuchet MS" panose="020B0603020202020204" pitchFamily="34" charset="0"/>
                <a:cs typeface="Times New Roman" panose="02020603050405020304" pitchFamily="18" charset="0"/>
              </a:rPr>
              <a:t>si</a:t>
            </a:r>
            <a:r>
              <a:rPr lang="en-US" sz="1600" dirty="0">
                <a:latin typeface="Trebuchet MS" panose="020B0603020202020204" pitchFamily="34" charset="0"/>
                <a:cs typeface="Times New Roman" panose="02020603050405020304" pitchFamily="18" charset="0"/>
              </a:rPr>
              <a:t> 4 ha CP </a:t>
            </a:r>
            <a:r>
              <a:rPr lang="en-US" sz="1600" dirty="0" err="1">
                <a:latin typeface="Trebuchet MS" panose="020B0603020202020204" pitchFamily="34" charset="0"/>
                <a:cs typeface="Times New Roman" panose="02020603050405020304" pitchFamily="18" charset="0"/>
              </a:rPr>
              <a:t>poate</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accesa</a:t>
            </a:r>
            <a:r>
              <a:rPr lang="en-US" sz="1600" dirty="0">
                <a:latin typeface="Trebuchet MS" panose="020B0603020202020204" pitchFamily="34" charset="0"/>
                <a:cs typeface="Times New Roman" panose="02020603050405020304" pitchFamily="18" charset="0"/>
              </a:rPr>
              <a:t> eco-schema PD-05 </a:t>
            </a:r>
            <a:r>
              <a:rPr lang="en-US" sz="1600" dirty="0" err="1">
                <a:latin typeface="Trebuchet MS" panose="020B0603020202020204" pitchFamily="34" charset="0"/>
                <a:cs typeface="Times New Roman" panose="02020603050405020304" pitchFamily="18" charset="0"/>
              </a:rPr>
              <a:t>pentru</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toată</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suprafața</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exploatației</a:t>
            </a:r>
            <a:r>
              <a:rPr lang="en-US" sz="1600" dirty="0">
                <a:latin typeface="Trebuchet MS" panose="020B0603020202020204" pitchFamily="34" charset="0"/>
                <a:cs typeface="Times New Roman" panose="02020603050405020304" pitchFamily="18" charset="0"/>
              </a:rPr>
              <a:t> (9 ha) </a:t>
            </a:r>
            <a:r>
              <a:rPr lang="en-US" sz="1600" dirty="0" err="1">
                <a:latin typeface="Trebuchet MS" panose="020B0603020202020204" pitchFamily="34" charset="0"/>
                <a:cs typeface="Times New Roman" panose="02020603050405020304" pitchFamily="18" charset="0"/>
              </a:rPr>
              <a:t>sau</a:t>
            </a:r>
            <a:r>
              <a:rPr lang="en-US" sz="1600" dirty="0">
                <a:latin typeface="Trebuchet MS" panose="020B0603020202020204" pitchFamily="34" charset="0"/>
                <a:cs typeface="Times New Roman" panose="02020603050405020304" pitchFamily="18" charset="0"/>
              </a:rPr>
              <a:t> eco-schema PD-06 </a:t>
            </a:r>
            <a:r>
              <a:rPr lang="en-US" sz="1600" dirty="0" err="1">
                <a:latin typeface="Trebuchet MS" panose="020B0603020202020204" pitchFamily="34" charset="0"/>
                <a:cs typeface="Times New Roman" panose="02020603050405020304" pitchFamily="18" charset="0"/>
              </a:rPr>
              <a:t>pentru</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suprafața</a:t>
            </a:r>
            <a:r>
              <a:rPr lang="en-US" sz="1600" dirty="0">
                <a:latin typeface="Trebuchet MS" panose="020B0603020202020204" pitchFamily="34" charset="0"/>
                <a:cs typeface="Times New Roman" panose="02020603050405020304" pitchFamily="18" charset="0"/>
              </a:rPr>
              <a:t> CP (4 ha) </a:t>
            </a:r>
            <a:r>
              <a:rPr lang="ro-RO" sz="1600" dirty="0">
                <a:latin typeface="Trebuchet MS" panose="020B0603020202020204" pitchFamily="34" charset="0"/>
                <a:cs typeface="Times New Roman" panose="02020603050405020304" pitchFamily="18" charset="0"/>
              </a:rPr>
              <a:t>și/sau eco-schema PD-28, doar dacă NU optează pentru cerința specifică – plantarea a 2 arbori/ha, pentru suprafața de TA (5 ha).</a:t>
            </a:r>
            <a:endParaRPr lang="en-US" sz="1600" dirty="0">
              <a:latin typeface="Trebuchet MS" panose="020B0603020202020204" pitchFamily="34" charset="0"/>
              <a:cs typeface="Times New Roman" panose="02020603050405020304" pitchFamily="18" charset="0"/>
            </a:endParaRPr>
          </a:p>
          <a:p>
            <a:pPr algn="just"/>
            <a:endParaRPr lang="en-US" sz="1600" dirty="0">
              <a:latin typeface="Trebuchet MS" panose="020B0603020202020204" pitchFamily="34" charset="0"/>
              <a:cs typeface="Times New Roman" panose="02020603050405020304" pitchFamily="18" charset="0"/>
            </a:endParaRPr>
          </a:p>
          <a:p>
            <a:pPr marL="0" indent="0" algn="just">
              <a:buNone/>
            </a:pPr>
            <a:r>
              <a:rPr lang="ro-RO" sz="1600" i="1" dirty="0">
                <a:latin typeface="Trebuchet MS" panose="020B0603020202020204" pitchFamily="34" charset="0"/>
                <a:cs typeface="Times New Roman" panose="02020603050405020304" pitchFamily="18" charset="0"/>
              </a:rPr>
              <a:t>Fermierii care solicită sprijinul pentru eco-schema PD-05, gospodăriile tradiționale și optează pentru cerința specifică la alegere referitoare la plantarea arborilor nu pot accesa și eco-schema PD-28 - Menținerea de zone neproductive și/sau înființarea de elemente noi de peisaj pe terenurile arabile.</a:t>
            </a:r>
            <a:endParaRPr lang="en-US" sz="1600" i="1" dirty="0">
              <a:latin typeface="Trebuchet MS" panose="020B0603020202020204" pitchFamily="34" charset="0"/>
              <a:cs typeface="Times New Roman" panose="02020603050405020304" pitchFamily="18" charset="0"/>
            </a:endParaRPr>
          </a:p>
          <a:p>
            <a:endParaRPr lang="en-US" sz="1600" dirty="0">
              <a:latin typeface="Trebuchet MS" panose="020B0603020202020204" pitchFamily="34" charset="0"/>
            </a:endParaRPr>
          </a:p>
        </p:txBody>
      </p:sp>
    </p:spTree>
    <p:extLst>
      <p:ext uri="{BB962C8B-B14F-4D97-AF65-F5344CB8AC3E}">
        <p14:creationId xmlns:p14="http://schemas.microsoft.com/office/powerpoint/2010/main" val="109777785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55F109F7-7672-4A02-BA2A-58BACFDD9D6A}"/>
              </a:ext>
            </a:extLst>
          </p:cNvPr>
          <p:cNvSpPr>
            <a:spLocks noGrp="1"/>
          </p:cNvSpPr>
          <p:nvPr>
            <p:ph type="title"/>
          </p:nvPr>
        </p:nvSpPr>
        <p:spPr>
          <a:xfrm>
            <a:off x="457200" y="533400"/>
            <a:ext cx="8229600" cy="1219200"/>
          </a:xfrm>
        </p:spPr>
        <p:txBody>
          <a:bodyPr/>
          <a:lstStyle/>
          <a:p>
            <a:pPr algn="ctr"/>
            <a:r>
              <a:rPr lang="ro-RO" altLang="en-US" sz="2000" b="1" dirty="0">
                <a:solidFill>
                  <a:srgbClr val="00B050"/>
                </a:solidFill>
                <a:latin typeface="Times New Roman" panose="02020603050405020304" pitchFamily="18" charset="0"/>
                <a:cs typeface="Times New Roman" panose="02020603050405020304" pitchFamily="18" charset="0"/>
              </a:rPr>
              <a:t>Exploatațiile care au minimum 1 ha culturi permanente </a:t>
            </a:r>
            <a:r>
              <a:rPr lang="ro-RO" altLang="en-US" sz="2000" b="1" dirty="0">
                <a:solidFill>
                  <a:schemeClr val="tx1"/>
                </a:solidFill>
                <a:latin typeface="Times New Roman" panose="02020603050405020304" pitchFamily="18" charset="0"/>
                <a:cs typeface="Times New Roman" panose="02020603050405020304" pitchFamily="18" charset="0"/>
              </a:rPr>
              <a:t>cu dimensiunea parcelei agricole de minim 0.1 ha </a:t>
            </a:r>
            <a:r>
              <a:rPr lang="ro-RO" altLang="en-US" sz="2000" dirty="0">
                <a:solidFill>
                  <a:schemeClr val="tx1"/>
                </a:solidFill>
                <a:latin typeface="Times New Roman" panose="02020603050405020304" pitchFamily="18" charset="0"/>
                <a:cs typeface="Times New Roman" panose="02020603050405020304" pitchFamily="18" charset="0"/>
              </a:rPr>
              <a:t>(</a:t>
            </a:r>
            <a:r>
              <a:rPr lang="ro-RO" altLang="en-US" sz="2000" b="1" dirty="0">
                <a:solidFill>
                  <a:schemeClr val="tx1"/>
                </a:solidFill>
                <a:latin typeface="Times New Roman" panose="02020603050405020304" pitchFamily="18" charset="0"/>
                <a:cs typeface="Times New Roman" panose="02020603050405020304" pitchFamily="18" charset="0"/>
              </a:rPr>
              <a:t>condiția pentru eco-schema PD-06</a:t>
            </a:r>
            <a:r>
              <a:rPr lang="ro-RO" altLang="en-US" sz="2000" dirty="0">
                <a:solidFill>
                  <a:schemeClr val="tx1"/>
                </a:solidFill>
                <a:latin typeface="Times New Roman" panose="02020603050405020304" pitchFamily="18" charset="0"/>
                <a:cs typeface="Times New Roman" panose="02020603050405020304" pitchFamily="18" charset="0"/>
              </a:rPr>
              <a:t>)</a:t>
            </a:r>
            <a:r>
              <a:rPr lang="ro-RO" altLang="en-US" sz="2000" b="1" dirty="0">
                <a:solidFill>
                  <a:schemeClr val="tx1"/>
                </a:solidFill>
                <a:latin typeface="Times New Roman" panose="02020603050405020304" pitchFamily="18" charset="0"/>
                <a:cs typeface="Times New Roman" panose="02020603050405020304" pitchFamily="18" charset="0"/>
              </a:rPr>
              <a:t> </a:t>
            </a:r>
            <a:br>
              <a:rPr lang="en-US" altLang="en-US" sz="2000" b="1" dirty="0">
                <a:solidFill>
                  <a:schemeClr val="tx1"/>
                </a:solidFill>
                <a:latin typeface="Times New Roman" panose="02020603050405020304" pitchFamily="18" charset="0"/>
                <a:cs typeface="Times New Roman" panose="02020603050405020304" pitchFamily="18" charset="0"/>
              </a:rPr>
            </a:br>
            <a:r>
              <a:rPr lang="ro-RO" altLang="en-US" sz="2000" b="1" dirty="0">
                <a:solidFill>
                  <a:schemeClr val="tx1"/>
                </a:solidFill>
                <a:latin typeface="Times New Roman" panose="02020603050405020304" pitchFamily="18" charset="0"/>
                <a:cs typeface="Times New Roman" panose="02020603050405020304" pitchFamily="18" charset="0"/>
              </a:rPr>
              <a:t>pot solicita </a:t>
            </a:r>
            <a:r>
              <a:rPr lang="en-US" altLang="en-US" sz="2000" b="1" dirty="0">
                <a:solidFill>
                  <a:schemeClr val="tx1"/>
                </a:solidFill>
                <a:latin typeface="Times New Roman" panose="02020603050405020304" pitchFamily="18" charset="0"/>
                <a:cs typeface="Times New Roman" panose="02020603050405020304" pitchFamily="18" charset="0"/>
              </a:rPr>
              <a:t>e</a:t>
            </a:r>
            <a:r>
              <a:rPr lang="ro-RO" altLang="en-US" sz="2000" b="1" dirty="0">
                <a:solidFill>
                  <a:schemeClr val="tx1"/>
                </a:solidFill>
                <a:latin typeface="Times New Roman" panose="02020603050405020304" pitchFamily="18" charset="0"/>
                <a:cs typeface="Times New Roman" panose="02020603050405020304" pitchFamily="18" charset="0"/>
              </a:rPr>
              <a:t>co-schemele:</a:t>
            </a:r>
            <a:endParaRPr lang="en-US" altLang="en-US" sz="2000" b="1"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332B8BE-16B8-4A2D-B287-1498D9106CA9}"/>
              </a:ext>
            </a:extLst>
          </p:cNvPr>
          <p:cNvSpPr>
            <a:spLocks noGrp="1"/>
          </p:cNvSpPr>
          <p:nvPr>
            <p:ph sz="quarter" idx="1"/>
          </p:nvPr>
        </p:nvSpPr>
        <p:spPr>
          <a:xfrm>
            <a:off x="457200" y="1752600"/>
            <a:ext cx="8458200" cy="4572000"/>
          </a:xfrm>
        </p:spPr>
        <p:txBody>
          <a:bodyPr/>
          <a:lstStyle/>
          <a:p>
            <a:pPr marL="0" indent="0">
              <a:buNone/>
              <a:defRPr/>
            </a:pPr>
            <a:r>
              <a:rPr lang="ro-RO" sz="1600" dirty="0">
                <a:latin typeface="Trebuchet MS" panose="020B0603020202020204" pitchFamily="34" charset="0"/>
                <a:cs typeface="Times New Roman" panose="02020603050405020304" pitchFamily="18" charset="0"/>
              </a:rPr>
              <a:t>1.  dacă au doar culturi permanente (CP) </a:t>
            </a:r>
            <a:r>
              <a:rPr lang="ro-RO" sz="1600" dirty="0">
                <a:latin typeface="Trebuchet MS" panose="020B0603020202020204" pitchFamily="34" charset="0"/>
                <a:cs typeface="Times New Roman" panose="02020603050405020304" pitchFamily="18" charset="0"/>
                <a:sym typeface="Wingdings" panose="05000000000000000000" pitchFamily="2" charset="2"/>
              </a:rPr>
              <a:t></a:t>
            </a:r>
            <a:r>
              <a:rPr lang="ro-RO" sz="1600" dirty="0">
                <a:latin typeface="Trebuchet MS" panose="020B0603020202020204" pitchFamily="34" charset="0"/>
                <a:cs typeface="Times New Roman" panose="02020603050405020304" pitchFamily="18" charset="0"/>
              </a:rPr>
              <a:t> </a:t>
            </a:r>
            <a:r>
              <a:rPr lang="ro-RO" sz="1600" b="1" dirty="0">
                <a:latin typeface="Trebuchet MS" panose="020B0603020202020204" pitchFamily="34" charset="0"/>
                <a:cs typeface="Times New Roman" panose="02020603050405020304" pitchFamily="18" charset="0"/>
              </a:rPr>
              <a:t>eco-schema PD-06</a:t>
            </a:r>
            <a:r>
              <a:rPr lang="ro-RO" sz="1600" dirty="0">
                <a:latin typeface="Trebuchet MS" panose="020B0603020202020204" pitchFamily="34" charset="0"/>
                <a:cs typeface="Times New Roman" panose="02020603050405020304" pitchFamily="18" charset="0"/>
              </a:rPr>
              <a:t> (plata se face pe suprafața CP)</a:t>
            </a:r>
            <a:endParaRPr lang="en-US" sz="1600" dirty="0">
              <a:latin typeface="Trebuchet MS" panose="020B0603020202020204" pitchFamily="34" charset="0"/>
              <a:cs typeface="Times New Roman" panose="02020603050405020304" pitchFamily="18" charset="0"/>
            </a:endParaRPr>
          </a:p>
          <a:p>
            <a:pPr marL="0" indent="0">
              <a:buNone/>
              <a:defRPr/>
            </a:pPr>
            <a:r>
              <a:rPr lang="ro-RO" sz="1600" dirty="0">
                <a:latin typeface="Trebuchet MS" panose="020B0603020202020204" pitchFamily="34" charset="0"/>
                <a:cs typeface="Times New Roman" panose="02020603050405020304" pitchFamily="18" charset="0"/>
              </a:rPr>
              <a:t>2. dacă au culturi permanente (CP) și pajiști permanente </a:t>
            </a:r>
            <a:r>
              <a:rPr lang="en-US" sz="1600" dirty="0">
                <a:latin typeface="Trebuchet MS" panose="020B0603020202020204" pitchFamily="34" charset="0"/>
                <a:cs typeface="Times New Roman" panose="02020603050405020304" pitchFamily="18" charset="0"/>
              </a:rPr>
              <a:t>(</a:t>
            </a:r>
            <a:r>
              <a:rPr lang="ro-RO" sz="1600" dirty="0">
                <a:latin typeface="Trebuchet MS" panose="020B0603020202020204" pitchFamily="34" charset="0"/>
                <a:cs typeface="Times New Roman" panose="02020603050405020304" pitchFamily="18" charset="0"/>
              </a:rPr>
              <a:t>PP</a:t>
            </a:r>
            <a:r>
              <a:rPr lang="en-US" sz="1600" dirty="0">
                <a:latin typeface="Trebuchet MS" panose="020B0603020202020204" pitchFamily="34" charset="0"/>
                <a:cs typeface="Times New Roman" panose="02020603050405020304" pitchFamily="18" charset="0"/>
              </a:rPr>
              <a:t>) </a:t>
            </a:r>
            <a:r>
              <a:rPr lang="ro-RO" sz="1600" dirty="0">
                <a:latin typeface="Trebuchet MS" panose="020B0603020202020204" pitchFamily="34" charset="0"/>
                <a:cs typeface="Times New Roman" panose="02020603050405020304" pitchFamily="18" charset="0"/>
                <a:sym typeface="Wingdings" panose="05000000000000000000" pitchFamily="2" charset="2"/>
              </a:rPr>
              <a:t></a:t>
            </a:r>
            <a:r>
              <a:rPr lang="ro-RO" sz="1600" dirty="0">
                <a:latin typeface="Trebuchet MS" panose="020B0603020202020204" pitchFamily="34" charset="0"/>
                <a:cs typeface="Times New Roman" panose="02020603050405020304" pitchFamily="18" charset="0"/>
              </a:rPr>
              <a:t>  </a:t>
            </a:r>
            <a:r>
              <a:rPr lang="ro-RO" sz="1600" b="1" dirty="0">
                <a:latin typeface="Trebuchet MS" panose="020B0603020202020204" pitchFamily="34" charset="0"/>
                <a:cs typeface="Times New Roman" panose="02020603050405020304" pitchFamily="18" charset="0"/>
              </a:rPr>
              <a:t>eco-schema PD-06 </a:t>
            </a:r>
            <a:r>
              <a:rPr lang="ro-RO" sz="1600" dirty="0">
                <a:latin typeface="Trebuchet MS" panose="020B0603020202020204" pitchFamily="34" charset="0"/>
                <a:cs typeface="Times New Roman" panose="02020603050405020304" pitchFamily="18" charset="0"/>
              </a:rPr>
              <a:t>(plata se face pe suprafața CP)  </a:t>
            </a:r>
            <a:r>
              <a:rPr lang="ro-RO" sz="1600" b="1" dirty="0">
                <a:latin typeface="Trebuchet MS" panose="020B0603020202020204" pitchFamily="34" charset="0"/>
                <a:cs typeface="Times New Roman" panose="02020603050405020304" pitchFamily="18" charset="0"/>
              </a:rPr>
              <a:t>sau  eco-schema PD-05</a:t>
            </a:r>
            <a:r>
              <a:rPr lang="ro-RO" sz="1600" dirty="0">
                <a:latin typeface="Trebuchet MS" panose="020B0603020202020204" pitchFamily="34" charset="0"/>
                <a:cs typeface="Times New Roman" panose="02020603050405020304" pitchFamily="18" charset="0"/>
              </a:rPr>
              <a:t>, dacă exploatația are maxim 10 ha (plata se face pe întreaga suprafață a exploatației)</a:t>
            </a:r>
          </a:p>
          <a:p>
            <a:pPr marL="0" indent="0">
              <a:buNone/>
              <a:defRPr/>
            </a:pPr>
            <a:r>
              <a:rPr lang="ro-RO" sz="1600" dirty="0">
                <a:latin typeface="Trebuchet MS" panose="020B0603020202020204" pitchFamily="34" charset="0"/>
                <a:cs typeface="Times New Roman" panose="02020603050405020304" pitchFamily="18" charset="0"/>
              </a:rPr>
              <a:t>3. dacă au culturi permanente (CP) și t</a:t>
            </a:r>
            <a:r>
              <a:rPr lang="en-US" sz="1600" dirty="0" err="1">
                <a:latin typeface="Trebuchet MS" panose="020B0603020202020204" pitchFamily="34" charset="0"/>
                <a:cs typeface="Times New Roman" panose="02020603050405020304" pitchFamily="18" charset="0"/>
              </a:rPr>
              <a:t>eren</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arabil</a:t>
            </a:r>
            <a:r>
              <a:rPr lang="en-US" sz="1600" dirty="0">
                <a:latin typeface="Trebuchet MS" panose="020B0603020202020204" pitchFamily="34" charset="0"/>
                <a:cs typeface="Times New Roman" panose="02020603050405020304" pitchFamily="18" charset="0"/>
              </a:rPr>
              <a:t> (TA) </a:t>
            </a:r>
            <a:r>
              <a:rPr lang="ro-RO" sz="1600" dirty="0">
                <a:latin typeface="Trebuchet MS" panose="020B0603020202020204" pitchFamily="34" charset="0"/>
                <a:cs typeface="Times New Roman" panose="02020603050405020304" pitchFamily="18" charset="0"/>
                <a:sym typeface="Wingdings" panose="05000000000000000000" pitchFamily="2" charset="2"/>
              </a:rPr>
              <a:t></a:t>
            </a:r>
            <a:r>
              <a:rPr lang="ro-RO" sz="1600" dirty="0">
                <a:latin typeface="Trebuchet MS" panose="020B0603020202020204" pitchFamily="34" charset="0"/>
                <a:cs typeface="Times New Roman" panose="02020603050405020304" pitchFamily="18" charset="0"/>
              </a:rPr>
              <a:t>  </a:t>
            </a:r>
            <a:endParaRPr lang="en-US" sz="1600" dirty="0">
              <a:latin typeface="Trebuchet MS" panose="020B0603020202020204" pitchFamily="34" charset="0"/>
              <a:cs typeface="Times New Roman" panose="02020603050405020304" pitchFamily="18" charset="0"/>
            </a:endParaRPr>
          </a:p>
          <a:p>
            <a:pPr marL="0" indent="0" algn="just">
              <a:buNone/>
              <a:defRPr/>
            </a:pPr>
            <a:r>
              <a:rPr lang="ro-RO" sz="1600" dirty="0">
                <a:latin typeface="Trebuchet MS" panose="020B0603020202020204" pitchFamily="34" charset="0"/>
                <a:cs typeface="Times New Roman" panose="02020603050405020304" pitchFamily="18" charset="0"/>
              </a:rPr>
              <a:t>            A. dacă exploatația  are maxim 10 ha </a:t>
            </a:r>
            <a:r>
              <a:rPr lang="en-US" sz="1600" dirty="0">
                <a:latin typeface="Trebuchet MS" panose="020B0603020202020204" pitchFamily="34" charset="0"/>
                <a:cs typeface="Times New Roman" panose="02020603050405020304" pitchFamily="18" charset="0"/>
                <a:sym typeface="Wingdings" panose="05000000000000000000" pitchFamily="2" charset="2"/>
              </a:rPr>
              <a:t></a:t>
            </a:r>
            <a:r>
              <a:rPr lang="en-US" sz="1600" dirty="0">
                <a:latin typeface="Trebuchet MS" panose="020B0603020202020204" pitchFamily="34" charset="0"/>
                <a:cs typeface="Times New Roman" panose="02020603050405020304" pitchFamily="18" charset="0"/>
              </a:rPr>
              <a:t> </a:t>
            </a:r>
            <a:r>
              <a:rPr lang="ro-RO" sz="1600" b="1" dirty="0">
                <a:latin typeface="Trebuchet MS" panose="020B0603020202020204" pitchFamily="34" charset="0"/>
                <a:cs typeface="Times New Roman" panose="02020603050405020304" pitchFamily="18" charset="0"/>
              </a:rPr>
              <a:t>eco-schema PD-06</a:t>
            </a:r>
            <a:r>
              <a:rPr lang="ro-RO" sz="1600" dirty="0">
                <a:latin typeface="Trebuchet MS" panose="020B0603020202020204" pitchFamily="34" charset="0"/>
                <a:cs typeface="Times New Roman" panose="02020603050405020304" pitchFamily="18" charset="0"/>
              </a:rPr>
              <a:t> (plata se face pe suprafața CP) </a:t>
            </a:r>
            <a:r>
              <a:rPr lang="ro-RO" sz="1600" b="1" dirty="0">
                <a:latin typeface="Trebuchet MS" panose="020B0603020202020204" pitchFamily="34" charset="0"/>
                <a:cs typeface="Times New Roman" panose="02020603050405020304" pitchFamily="18" charset="0"/>
              </a:rPr>
              <a:t>sau eco-schema PD-05</a:t>
            </a:r>
            <a:r>
              <a:rPr lang="ro-RO" sz="1600" dirty="0">
                <a:latin typeface="Trebuchet MS" panose="020B0603020202020204" pitchFamily="34" charset="0"/>
                <a:cs typeface="Times New Roman" panose="02020603050405020304" pitchFamily="18" charset="0"/>
              </a:rPr>
              <a:t> (plata se face pe  întreaga suprafață a exploatației) </a:t>
            </a:r>
            <a:r>
              <a:rPr lang="ro-RO" sz="1600" b="1" dirty="0">
                <a:latin typeface="Trebuchet MS" panose="020B0603020202020204" pitchFamily="34" charset="0"/>
                <a:cs typeface="Times New Roman" panose="02020603050405020304" pitchFamily="18" charset="0"/>
              </a:rPr>
              <a:t>și/sau eco-schema PD-28, </a:t>
            </a:r>
            <a:r>
              <a:rPr lang="ro-RO" sz="1600" dirty="0">
                <a:latin typeface="Trebuchet MS" panose="020B0603020202020204" pitchFamily="34" charset="0"/>
                <a:cs typeface="Times New Roman" panose="02020603050405020304" pitchFamily="18" charset="0"/>
              </a:rPr>
              <a:t>doar dacă NU optează pentru cerința specifică – plantarea a 2 arbori/ha (plata se face pe suprafața TA);</a:t>
            </a:r>
            <a:endParaRPr lang="en-US" sz="1600" dirty="0">
              <a:latin typeface="Trebuchet MS" panose="020B0603020202020204" pitchFamily="34" charset="0"/>
              <a:cs typeface="Times New Roman" panose="02020603050405020304" pitchFamily="18" charset="0"/>
            </a:endParaRPr>
          </a:p>
          <a:p>
            <a:pPr marL="0" indent="0">
              <a:buNone/>
              <a:defRPr/>
            </a:pPr>
            <a:r>
              <a:rPr lang="ro-RO" sz="1600" dirty="0">
                <a:latin typeface="Trebuchet MS" panose="020B0603020202020204" pitchFamily="34" charset="0"/>
                <a:cs typeface="Times New Roman" panose="02020603050405020304" pitchFamily="18" charset="0"/>
              </a:rPr>
              <a:t>           B.  dacă exploatația are TA  începând cu 10,01 ha </a:t>
            </a:r>
            <a:r>
              <a:rPr lang="en-US" sz="1600" dirty="0">
                <a:latin typeface="Trebuchet MS" panose="020B0603020202020204" pitchFamily="34" charset="0"/>
                <a:cs typeface="Times New Roman" panose="02020603050405020304" pitchFamily="18" charset="0"/>
                <a:sym typeface="Wingdings" panose="05000000000000000000" pitchFamily="2" charset="2"/>
              </a:rPr>
              <a:t></a:t>
            </a:r>
            <a:r>
              <a:rPr lang="en-US" sz="1600" dirty="0">
                <a:latin typeface="Trebuchet MS" panose="020B0603020202020204" pitchFamily="34" charset="0"/>
                <a:cs typeface="Times New Roman" panose="02020603050405020304" pitchFamily="18" charset="0"/>
              </a:rPr>
              <a:t> </a:t>
            </a:r>
            <a:r>
              <a:rPr lang="ro-RO" sz="1600" b="1" dirty="0">
                <a:latin typeface="Trebuchet MS" panose="020B0603020202020204" pitchFamily="34" charset="0"/>
                <a:cs typeface="Times New Roman" panose="02020603050405020304" pitchFamily="18" charset="0"/>
              </a:rPr>
              <a:t>eco-schema PD-06</a:t>
            </a:r>
            <a:r>
              <a:rPr lang="ro-RO" sz="1600" dirty="0">
                <a:latin typeface="Trebuchet MS" panose="020B0603020202020204" pitchFamily="34" charset="0"/>
                <a:cs typeface="Times New Roman" panose="02020603050405020304" pitchFamily="18" charset="0"/>
              </a:rPr>
              <a:t> (plata se face pe suprafața CP) </a:t>
            </a:r>
            <a:r>
              <a:rPr lang="ro-RO" sz="1600" b="1" dirty="0">
                <a:latin typeface="Trebuchet MS" panose="020B0603020202020204" pitchFamily="34" charset="0"/>
                <a:cs typeface="Times New Roman" panose="02020603050405020304" pitchFamily="18" charset="0"/>
              </a:rPr>
              <a:t>și/sau eco-schema PD-04</a:t>
            </a:r>
            <a:r>
              <a:rPr lang="ro-RO" sz="1600" dirty="0">
                <a:latin typeface="Trebuchet MS" panose="020B0603020202020204" pitchFamily="34" charset="0"/>
                <a:cs typeface="Times New Roman" panose="02020603050405020304" pitchFamily="18" charset="0"/>
              </a:rPr>
              <a:t> (plata se face pe suprafața TA) </a:t>
            </a:r>
            <a:r>
              <a:rPr lang="ro-RO" sz="1600" b="1" dirty="0">
                <a:latin typeface="Trebuchet MS" panose="020B0603020202020204" pitchFamily="34" charset="0"/>
                <a:cs typeface="Times New Roman" panose="02020603050405020304" pitchFamily="18" charset="0"/>
              </a:rPr>
              <a:t>și/sau eco-schema PD-28 </a:t>
            </a:r>
            <a:r>
              <a:rPr lang="ro-RO" sz="1600" dirty="0">
                <a:latin typeface="Trebuchet MS" panose="020B0603020202020204" pitchFamily="34" charset="0"/>
                <a:cs typeface="Times New Roman" panose="02020603050405020304" pitchFamily="18" charset="0"/>
              </a:rPr>
              <a:t>(plata se face pe suprafața TA).</a:t>
            </a:r>
          </a:p>
          <a:p>
            <a:pPr marL="0" indent="0">
              <a:buNone/>
              <a:defRPr/>
            </a:pPr>
            <a:endParaRPr lang="ro-RO" sz="1600" i="1" dirty="0">
              <a:latin typeface="Trebuchet MS" panose="020B0603020202020204" pitchFamily="34" charset="0"/>
              <a:cs typeface="Times New Roman" panose="02020603050405020304" pitchFamily="18" charset="0"/>
            </a:endParaRPr>
          </a:p>
          <a:p>
            <a:pPr marL="0" indent="0">
              <a:buNone/>
              <a:defRPr/>
            </a:pPr>
            <a:r>
              <a:rPr lang="ro-RO" sz="1600" i="1" dirty="0">
                <a:latin typeface="Trebuchet MS" panose="020B0603020202020204" pitchFamily="34" charset="0"/>
                <a:cs typeface="Times New Roman" panose="02020603050405020304" pitchFamily="18" charset="0"/>
              </a:rPr>
              <a:t>Fermierii care solicită sprijinul pentru eco-schema PD-05, gospodăriile tradiționale, nu pot solicita sprijinul pentru eco-schema PD-06, plantații pomicole.</a:t>
            </a:r>
            <a:endParaRPr lang="en-US" sz="1600" dirty="0">
              <a:latin typeface="Trebuchet MS" panose="020B0603020202020204" pitchFamily="34" charset="0"/>
              <a:cs typeface="Times New Roman" panose="02020603050405020304" pitchFamily="18" charset="0"/>
            </a:endParaRPr>
          </a:p>
          <a:p>
            <a:pPr marL="0" indent="0">
              <a:buNone/>
              <a:defRPr/>
            </a:pPr>
            <a:endParaRPr lang="en-US" sz="1600" dirty="0">
              <a:latin typeface="Trebuchet MS" panose="020B0603020202020204"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B08C2-C0F5-47A9-A807-44D4A1EE431A}"/>
              </a:ext>
            </a:extLst>
          </p:cNvPr>
          <p:cNvSpPr>
            <a:spLocks noGrp="1"/>
          </p:cNvSpPr>
          <p:nvPr>
            <p:ph type="title"/>
          </p:nvPr>
        </p:nvSpPr>
        <p:spPr>
          <a:xfrm>
            <a:off x="914400" y="302133"/>
            <a:ext cx="7467600" cy="563562"/>
          </a:xfrm>
        </p:spPr>
        <p:txBody>
          <a:bodyPr/>
          <a:lstStyle/>
          <a:p>
            <a:pPr algn="ctr"/>
            <a:r>
              <a:rPr lang="ro-RO" altLang="en-US" sz="1800" b="1" dirty="0">
                <a:solidFill>
                  <a:srgbClr val="00B050"/>
                </a:solidFill>
                <a:latin typeface="Trebuchet MS" panose="020B0603020202020204" pitchFamily="34" charset="0"/>
              </a:rPr>
              <a:t>Plăți directe cuplate – sector vegetal </a:t>
            </a:r>
            <a:endParaRPr lang="en-US" sz="1800" dirty="0"/>
          </a:p>
        </p:txBody>
      </p:sp>
      <p:sp>
        <p:nvSpPr>
          <p:cNvPr id="3" name="Content Placeholder 2">
            <a:extLst>
              <a:ext uri="{FF2B5EF4-FFF2-40B4-BE49-F238E27FC236}">
                <a16:creationId xmlns:a16="http://schemas.microsoft.com/office/drawing/2014/main" id="{D6C75A82-BCFA-49F9-8120-7D8BB11A8B58}"/>
              </a:ext>
            </a:extLst>
          </p:cNvPr>
          <p:cNvSpPr>
            <a:spLocks noGrp="1"/>
          </p:cNvSpPr>
          <p:nvPr>
            <p:ph sz="quarter" idx="1"/>
          </p:nvPr>
        </p:nvSpPr>
        <p:spPr>
          <a:xfrm>
            <a:off x="914400" y="853126"/>
            <a:ext cx="7772400" cy="5334000"/>
          </a:xfrm>
        </p:spPr>
        <p:txBody>
          <a:bodyPr/>
          <a:lstStyle/>
          <a:p>
            <a:pPr>
              <a:spcBef>
                <a:spcPts val="0"/>
              </a:spcBef>
            </a:pPr>
            <a:r>
              <a:rPr lang="ro-RO" sz="1600" b="1" dirty="0">
                <a:latin typeface="Trebuchet MS" panose="020B0603020202020204" pitchFamily="34" charset="0"/>
                <a:cs typeface="Times New Roman" panose="02020603050405020304" pitchFamily="18" charset="0"/>
              </a:rPr>
              <a:t>P</a:t>
            </a:r>
            <a:r>
              <a:rPr lang="en-US" sz="1600" b="1" dirty="0" err="1">
                <a:latin typeface="Trebuchet MS" panose="020B0603020202020204" pitchFamily="34" charset="0"/>
                <a:cs typeface="Times New Roman" panose="02020603050405020304" pitchFamily="18" charset="0"/>
              </a:rPr>
              <a:t>lăţile</a:t>
            </a:r>
            <a:r>
              <a:rPr lang="en-US" sz="1600" b="1" dirty="0">
                <a:latin typeface="Trebuchet MS" panose="020B0603020202020204" pitchFamily="34" charset="0"/>
                <a:cs typeface="Times New Roman" panose="02020603050405020304" pitchFamily="18" charset="0"/>
              </a:rPr>
              <a:t> </a:t>
            </a:r>
            <a:r>
              <a:rPr lang="en-US" sz="1600" b="1" dirty="0" err="1">
                <a:latin typeface="Trebuchet MS" panose="020B0603020202020204" pitchFamily="34" charset="0"/>
                <a:cs typeface="Times New Roman" panose="02020603050405020304" pitchFamily="18" charset="0"/>
              </a:rPr>
              <a:t>directe</a:t>
            </a:r>
            <a:r>
              <a:rPr lang="en-US" sz="1600" b="1" dirty="0">
                <a:latin typeface="Trebuchet MS" panose="020B0603020202020204" pitchFamily="34" charset="0"/>
                <a:cs typeface="Times New Roman" panose="02020603050405020304" pitchFamily="18" charset="0"/>
              </a:rPr>
              <a:t> </a:t>
            </a:r>
            <a:r>
              <a:rPr lang="en-US" sz="1600" b="1" dirty="0" err="1">
                <a:latin typeface="Trebuchet MS" panose="020B0603020202020204" pitchFamily="34" charset="0"/>
                <a:cs typeface="Times New Roman" panose="02020603050405020304" pitchFamily="18" charset="0"/>
              </a:rPr>
              <a:t>cuplate</a:t>
            </a:r>
            <a:r>
              <a:rPr lang="en-US" sz="1600" b="1" dirty="0">
                <a:latin typeface="Trebuchet MS" panose="020B0603020202020204" pitchFamily="34" charset="0"/>
                <a:cs typeface="Times New Roman" panose="02020603050405020304" pitchFamily="18" charset="0"/>
              </a:rPr>
              <a:t> </a:t>
            </a:r>
            <a:r>
              <a:rPr lang="en-US" sz="1600" b="1" dirty="0" err="1">
                <a:latin typeface="Trebuchet MS" panose="020B0603020202020204" pitchFamily="34" charset="0"/>
                <a:cs typeface="Times New Roman" panose="02020603050405020304" pitchFamily="18" charset="0"/>
              </a:rPr>
              <a:t>pentru</a:t>
            </a:r>
            <a:r>
              <a:rPr lang="en-US" sz="1600" b="1" dirty="0">
                <a:latin typeface="Trebuchet MS" panose="020B0603020202020204" pitchFamily="34" charset="0"/>
                <a:cs typeface="Times New Roman" panose="02020603050405020304" pitchFamily="18" charset="0"/>
              </a:rPr>
              <a:t> </a:t>
            </a:r>
            <a:r>
              <a:rPr lang="en-US" sz="1600" b="1" dirty="0" err="1">
                <a:latin typeface="Trebuchet MS" panose="020B0603020202020204" pitchFamily="34" charset="0"/>
                <a:cs typeface="Times New Roman" panose="02020603050405020304" pitchFamily="18" charset="0"/>
              </a:rPr>
              <a:t>venit</a:t>
            </a:r>
            <a:r>
              <a:rPr lang="en-US" sz="1600" b="1" dirty="0">
                <a:latin typeface="Trebuchet MS" panose="020B0603020202020204" pitchFamily="34" charset="0"/>
                <a:cs typeface="Times New Roman" panose="02020603050405020304" pitchFamily="18" charset="0"/>
              </a:rPr>
              <a:t> </a:t>
            </a:r>
            <a:r>
              <a:rPr lang="en-US" sz="1600" b="1" dirty="0" err="1">
                <a:latin typeface="Trebuchet MS" panose="020B0603020202020204" pitchFamily="34" charset="0"/>
                <a:cs typeface="Times New Roman" panose="02020603050405020304" pitchFamily="18" charset="0"/>
              </a:rPr>
              <a:t>în</a:t>
            </a:r>
            <a:r>
              <a:rPr lang="en-US" sz="1600" b="1" dirty="0">
                <a:latin typeface="Trebuchet MS" panose="020B0603020202020204" pitchFamily="34" charset="0"/>
                <a:cs typeface="Times New Roman" panose="02020603050405020304" pitchFamily="18" charset="0"/>
              </a:rPr>
              <a:t> </a:t>
            </a:r>
            <a:r>
              <a:rPr lang="en-US" sz="1600" b="1" dirty="0" err="1">
                <a:latin typeface="Trebuchet MS" panose="020B0603020202020204" pitchFamily="34" charset="0"/>
                <a:cs typeface="Times New Roman" panose="02020603050405020304" pitchFamily="18" charset="0"/>
              </a:rPr>
              <a:t>sectorul</a:t>
            </a:r>
            <a:r>
              <a:rPr lang="en-US" sz="1600" b="1" dirty="0">
                <a:latin typeface="Trebuchet MS" panose="020B0603020202020204" pitchFamily="34" charset="0"/>
                <a:cs typeface="Times New Roman" panose="02020603050405020304" pitchFamily="18" charset="0"/>
              </a:rPr>
              <a:t> vegetal </a:t>
            </a:r>
            <a:r>
              <a:rPr lang="en-US" sz="1600" dirty="0">
                <a:latin typeface="Trebuchet MS" panose="020B0603020202020204" pitchFamily="34" charset="0"/>
                <a:cs typeface="Times New Roman" panose="02020603050405020304" pitchFamily="18" charset="0"/>
              </a:rPr>
              <a:t>care </a:t>
            </a:r>
            <a:r>
              <a:rPr lang="ro-RO" sz="1600" dirty="0">
                <a:latin typeface="Trebuchet MS" panose="020B0603020202020204" pitchFamily="34" charset="0"/>
                <a:cs typeface="Times New Roman" panose="02020603050405020304" pitchFamily="18" charset="0"/>
              </a:rPr>
              <a:t>au suferit modificări </a:t>
            </a:r>
            <a:r>
              <a:rPr lang="en-US" sz="1600" dirty="0" err="1">
                <a:latin typeface="Trebuchet MS" panose="020B0603020202020204" pitchFamily="34" charset="0"/>
                <a:cs typeface="Times New Roman" panose="02020603050405020304" pitchFamily="18" charset="0"/>
              </a:rPr>
              <a:t>începând</a:t>
            </a:r>
            <a:r>
              <a:rPr lang="en-US" sz="1600" dirty="0">
                <a:latin typeface="Trebuchet MS" panose="020B0603020202020204" pitchFamily="34" charset="0"/>
                <a:cs typeface="Times New Roman" panose="02020603050405020304" pitchFamily="18" charset="0"/>
              </a:rPr>
              <a:t> cu </a:t>
            </a:r>
            <a:r>
              <a:rPr lang="en-US" sz="1600" dirty="0" err="1">
                <a:latin typeface="Trebuchet MS" panose="020B0603020202020204" pitchFamily="34" charset="0"/>
                <a:cs typeface="Times New Roman" panose="02020603050405020304" pitchFamily="18" charset="0"/>
              </a:rPr>
              <a:t>anul</a:t>
            </a:r>
            <a:r>
              <a:rPr lang="en-US" sz="1600" dirty="0">
                <a:latin typeface="Trebuchet MS" panose="020B0603020202020204" pitchFamily="34" charset="0"/>
                <a:cs typeface="Times New Roman" panose="02020603050405020304" pitchFamily="18" charset="0"/>
              </a:rPr>
              <a:t> 202</a:t>
            </a:r>
            <a:r>
              <a:rPr lang="ro-RO" sz="1600" dirty="0">
                <a:latin typeface="Trebuchet MS" panose="020B0603020202020204" pitchFamily="34" charset="0"/>
                <a:cs typeface="Times New Roman" panose="02020603050405020304" pitchFamily="18" charset="0"/>
              </a:rPr>
              <a:t>5</a:t>
            </a:r>
            <a:r>
              <a:rPr lang="en-US" sz="1600" dirty="0">
                <a:latin typeface="Trebuchet MS" panose="020B0603020202020204" pitchFamily="34" charset="0"/>
                <a:cs typeface="Times New Roman" panose="02020603050405020304" pitchFamily="18" charset="0"/>
              </a:rPr>
              <a:t> </a:t>
            </a:r>
            <a:r>
              <a:rPr lang="ro-RO" sz="1600" dirty="0">
                <a:latin typeface="Trebuchet MS" panose="020B0603020202020204" pitchFamily="34" charset="0"/>
                <a:cs typeface="Times New Roman" panose="02020603050405020304" pitchFamily="18" charset="0"/>
              </a:rPr>
              <a:t>sunt următoarele:</a:t>
            </a:r>
            <a:r>
              <a:rPr lang="en-US" sz="1600" dirty="0">
                <a:latin typeface="Trebuchet MS" panose="020B0603020202020204" pitchFamily="34" charset="0"/>
                <a:cs typeface="Times New Roman" panose="02020603050405020304" pitchFamily="18" charset="0"/>
              </a:rPr>
              <a:t>  </a:t>
            </a:r>
            <a:endParaRPr lang="ro-RO" sz="1600" dirty="0">
              <a:latin typeface="Trebuchet MS" panose="020B0603020202020204" pitchFamily="34" charset="0"/>
              <a:cs typeface="Times New Roman" panose="02020603050405020304" pitchFamily="18" charset="0"/>
            </a:endParaRPr>
          </a:p>
          <a:p>
            <a:pPr marL="0" indent="0">
              <a:spcBef>
                <a:spcPts val="0"/>
              </a:spcBef>
              <a:buNone/>
            </a:pPr>
            <a:endParaRPr lang="en-US" sz="1600" dirty="0">
              <a:latin typeface="Trebuchet MS" panose="020B0603020202020204" pitchFamily="34" charset="0"/>
              <a:cs typeface="Times New Roman" panose="02020603050405020304" pitchFamily="18" charset="0"/>
            </a:endParaRPr>
          </a:p>
          <a:p>
            <a:pPr lvl="0" algn="just">
              <a:spcBef>
                <a:spcPts val="0"/>
              </a:spcBef>
            </a:pPr>
            <a:r>
              <a:rPr lang="en-US" sz="1600" b="1" dirty="0">
                <a:latin typeface="Trebuchet MS" panose="020B0603020202020204" pitchFamily="34" charset="0"/>
                <a:cs typeface="Times New Roman" panose="02020603050405020304" pitchFamily="18" charset="0"/>
              </a:rPr>
              <a:t>soia</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intervenţia</a:t>
            </a:r>
            <a:r>
              <a:rPr lang="en-US" sz="1600" dirty="0">
                <a:latin typeface="Trebuchet MS" panose="020B0603020202020204" pitchFamily="34" charset="0"/>
                <a:cs typeface="Times New Roman" panose="02020603050405020304" pitchFamily="18" charset="0"/>
              </a:rPr>
              <a:t> PD-09 </a:t>
            </a:r>
            <a:r>
              <a:rPr lang="ro-RO" sz="1600" dirty="0">
                <a:latin typeface="Trebuchet MS" panose="020B0603020202020204" pitchFamily="34" charset="0"/>
                <a:cs typeface="Times New Roman" panose="02020603050405020304" pitchFamily="18" charset="0"/>
              </a:rPr>
              <a:t>și </a:t>
            </a:r>
            <a:r>
              <a:rPr lang="ro-RO" sz="1600" b="1" dirty="0">
                <a:latin typeface="Trebuchet MS" panose="020B0603020202020204" pitchFamily="34" charset="0"/>
                <a:cs typeface="Times New Roman" panose="02020603050405020304" pitchFamily="18" charset="0"/>
              </a:rPr>
              <a:t>l</a:t>
            </a:r>
            <a:r>
              <a:rPr lang="en-US" sz="1600" b="1" dirty="0" err="1">
                <a:latin typeface="Trebuchet MS" panose="020B0603020202020204" pitchFamily="34" charset="0"/>
                <a:cs typeface="Times New Roman" panose="02020603050405020304" pitchFamily="18" charset="0"/>
              </a:rPr>
              <a:t>ucern</a:t>
            </a:r>
            <a:r>
              <a:rPr lang="ro-RO" sz="1600" b="1" dirty="0">
                <a:latin typeface="Trebuchet MS" panose="020B0603020202020204" pitchFamily="34" charset="0"/>
                <a:cs typeface="Times New Roman" panose="02020603050405020304" pitchFamily="18" charset="0"/>
              </a:rPr>
              <a:t>a</a:t>
            </a:r>
            <a:r>
              <a:rPr lang="en-US" sz="1600" b="1"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intervenţia</a:t>
            </a:r>
            <a:r>
              <a:rPr lang="en-US" sz="1600" dirty="0">
                <a:latin typeface="Trebuchet MS" panose="020B0603020202020204" pitchFamily="34" charset="0"/>
                <a:cs typeface="Times New Roman" panose="02020603050405020304" pitchFamily="18" charset="0"/>
              </a:rPr>
              <a:t> PD-10</a:t>
            </a:r>
            <a:r>
              <a:rPr lang="ro-RO" sz="1600" dirty="0">
                <a:latin typeface="Trebuchet MS" panose="020B0603020202020204" pitchFamily="34" charset="0"/>
                <a:cs typeface="Times New Roman" panose="02020603050405020304" pitchFamily="18" charset="0"/>
              </a:rPr>
              <a:t> </a:t>
            </a:r>
            <a:r>
              <a:rPr lang="en-US" sz="1600" dirty="0">
                <a:latin typeface="Trebuchet MS" panose="020B0603020202020204" pitchFamily="34" charset="0"/>
                <a:cs typeface="Times New Roman" panose="02020603050405020304" pitchFamily="18" charset="0"/>
              </a:rPr>
              <a:t>(</a:t>
            </a:r>
            <a:r>
              <a:rPr lang="ro-RO" sz="1600" dirty="0">
                <a:latin typeface="Trebuchet MS" panose="020B0603020202020204" pitchFamily="34" charset="0"/>
                <a:cs typeface="Times New Roman" panose="02020603050405020304" pitchFamily="18" charset="0"/>
              </a:rPr>
              <a:t>adăugare </a:t>
            </a:r>
            <a:r>
              <a:rPr lang="ro-RO" sz="1600" dirty="0">
                <a:solidFill>
                  <a:srgbClr val="00B050"/>
                </a:solidFill>
                <a:latin typeface="Trebuchet MS" panose="020B0603020202020204" pitchFamily="34" charset="0"/>
                <a:cs typeface="Times New Roman" panose="02020603050405020304" pitchFamily="18" charset="0"/>
              </a:rPr>
              <a:t>ecvidee</a:t>
            </a:r>
            <a:r>
              <a:rPr lang="ro-RO" sz="1600" dirty="0">
                <a:latin typeface="Trebuchet MS" panose="020B0603020202020204" pitchFamily="34" charset="0"/>
                <a:cs typeface="Times New Roman" panose="02020603050405020304" pitchFamily="18" charset="0"/>
              </a:rPr>
              <a:t> pentru consumul propriu la nivelul fermei pentru hrana animalelor deținute înscrise în BND și/sau păsări</a:t>
            </a:r>
            <a:r>
              <a:rPr lang="en-US" sz="1600" dirty="0">
                <a:latin typeface="Trebuchet MS" panose="020B0603020202020204" pitchFamily="34" charset="0"/>
                <a:cs typeface="Times New Roman" panose="02020603050405020304" pitchFamily="18" charset="0"/>
              </a:rPr>
              <a:t>; </a:t>
            </a:r>
            <a:r>
              <a:rPr lang="en-US" sz="1600" dirty="0" err="1">
                <a:solidFill>
                  <a:srgbClr val="00B050"/>
                </a:solidFill>
                <a:latin typeface="Trebuchet MS" panose="020B0603020202020204" pitchFamily="34" charset="0"/>
                <a:cs typeface="Times New Roman" panose="02020603050405020304" pitchFamily="18" charset="0"/>
              </a:rPr>
              <a:t>eliminat</a:t>
            </a:r>
            <a:r>
              <a:rPr lang="ro-RO" sz="1600" dirty="0">
                <a:solidFill>
                  <a:srgbClr val="00B050"/>
                </a:solidFill>
                <a:latin typeface="Trebuchet MS" panose="020B0603020202020204" pitchFamily="34" charset="0"/>
                <a:cs typeface="Times New Roman" panose="02020603050405020304" pitchFamily="18" charset="0"/>
              </a:rPr>
              <a:t>ă condiția de comercializare a </a:t>
            </a:r>
            <a:r>
              <a:rPr lang="ro-RO" sz="1600" dirty="0" err="1">
                <a:solidFill>
                  <a:srgbClr val="00B050"/>
                </a:solidFill>
                <a:latin typeface="Trebuchet MS" panose="020B0603020202020204" pitchFamily="34" charset="0"/>
                <a:cs typeface="Times New Roman" panose="02020603050405020304" pitchFamily="18" charset="0"/>
              </a:rPr>
              <a:t>sămânței</a:t>
            </a:r>
            <a:r>
              <a:rPr lang="ro-RO" sz="1600" dirty="0">
                <a:solidFill>
                  <a:srgbClr val="00B050"/>
                </a:solidFill>
                <a:latin typeface="Trebuchet MS" panose="020B0603020202020204" pitchFamily="34" charset="0"/>
                <a:cs typeface="Times New Roman" panose="02020603050405020304" pitchFamily="18" charset="0"/>
              </a:rPr>
              <a:t> certificată către terți ale căror exploatații sunt situate pe teritoriul național</a:t>
            </a:r>
            <a:r>
              <a:rPr lang="en-US" sz="1600" dirty="0">
                <a:latin typeface="Trebuchet MS" panose="020B0603020202020204" pitchFamily="34" charset="0"/>
                <a:cs typeface="Times New Roman" panose="02020603050405020304" pitchFamily="18" charset="0"/>
              </a:rPr>
              <a:t>)</a:t>
            </a:r>
          </a:p>
          <a:p>
            <a:pPr lvl="0" algn="just">
              <a:spcBef>
                <a:spcPts val="0"/>
              </a:spcBef>
            </a:pPr>
            <a:r>
              <a:rPr lang="en-US" sz="1600" b="1" dirty="0" err="1">
                <a:latin typeface="Trebuchet MS" panose="020B0603020202020204" pitchFamily="34" charset="0"/>
                <a:cs typeface="Times New Roman" panose="02020603050405020304" pitchFamily="18" charset="0"/>
              </a:rPr>
              <a:t>sfecl</a:t>
            </a:r>
            <a:r>
              <a:rPr lang="ro-RO" sz="1600" b="1" dirty="0">
                <a:latin typeface="Trebuchet MS" panose="020B0603020202020204" pitchFamily="34" charset="0"/>
                <a:cs typeface="Times New Roman" panose="02020603050405020304" pitchFamily="18" charset="0"/>
              </a:rPr>
              <a:t>a</a:t>
            </a:r>
            <a:r>
              <a:rPr lang="en-US" sz="1600" b="1" dirty="0">
                <a:latin typeface="Trebuchet MS" panose="020B0603020202020204" pitchFamily="34" charset="0"/>
                <a:cs typeface="Times New Roman" panose="02020603050405020304" pitchFamily="18" charset="0"/>
              </a:rPr>
              <a:t> de </a:t>
            </a:r>
            <a:r>
              <a:rPr lang="en-US" sz="1600" b="1" dirty="0" err="1">
                <a:latin typeface="Trebuchet MS" panose="020B0603020202020204" pitchFamily="34" charset="0"/>
                <a:cs typeface="Times New Roman" panose="02020603050405020304" pitchFamily="18" charset="0"/>
              </a:rPr>
              <a:t>zah</a:t>
            </a:r>
            <a:r>
              <a:rPr lang="ro-RO" sz="1600" b="1" dirty="0">
                <a:latin typeface="Trebuchet MS" panose="020B0603020202020204" pitchFamily="34" charset="0"/>
                <a:cs typeface="Times New Roman" panose="02020603050405020304" pitchFamily="18" charset="0"/>
              </a:rPr>
              <a:t>ă</a:t>
            </a:r>
            <a:r>
              <a:rPr lang="en-US" sz="1600" b="1" dirty="0">
                <a:latin typeface="Trebuchet MS" panose="020B0603020202020204" pitchFamily="34" charset="0"/>
                <a:cs typeface="Times New Roman" panose="02020603050405020304" pitchFamily="18" charset="0"/>
              </a:rPr>
              <a:t>r</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intervenţia</a:t>
            </a:r>
            <a:r>
              <a:rPr lang="en-US" sz="1600" dirty="0">
                <a:latin typeface="Trebuchet MS" panose="020B0603020202020204" pitchFamily="34" charset="0"/>
                <a:cs typeface="Times New Roman" panose="02020603050405020304" pitchFamily="18" charset="0"/>
              </a:rPr>
              <a:t> PD-16</a:t>
            </a:r>
            <a:r>
              <a:rPr lang="ro-RO" sz="1600" dirty="0">
                <a:latin typeface="Trebuchet MS" panose="020B0603020202020204" pitchFamily="34" charset="0"/>
                <a:cs typeface="Times New Roman" panose="02020603050405020304" pitchFamily="18" charset="0"/>
              </a:rPr>
              <a:t> (</a:t>
            </a:r>
            <a:r>
              <a:rPr lang="en-US" sz="1600" dirty="0" err="1">
                <a:solidFill>
                  <a:srgbClr val="00B050"/>
                </a:solidFill>
                <a:latin typeface="Trebuchet MS" panose="020B0603020202020204" pitchFamily="34" charset="0"/>
                <a:cs typeface="Times New Roman" panose="02020603050405020304" pitchFamily="18" charset="0"/>
              </a:rPr>
              <a:t>eliminat</a:t>
            </a:r>
            <a:r>
              <a:rPr lang="ro-RO" sz="1600" dirty="0">
                <a:solidFill>
                  <a:srgbClr val="00B050"/>
                </a:solidFill>
                <a:latin typeface="Trebuchet MS" panose="020B0603020202020204" pitchFamily="34" charset="0"/>
                <a:cs typeface="Times New Roman" panose="02020603050405020304" pitchFamily="18" charset="0"/>
              </a:rPr>
              <a:t>ă condiția</a:t>
            </a:r>
            <a:r>
              <a:rPr lang="en-US" sz="1600" dirty="0">
                <a:solidFill>
                  <a:srgbClr val="00B050"/>
                </a:solidFill>
                <a:latin typeface="Trebuchet MS" panose="020B0603020202020204" pitchFamily="34" charset="0"/>
                <a:cs typeface="Times New Roman" panose="02020603050405020304" pitchFamily="18" charset="0"/>
              </a:rPr>
              <a:t> de</a:t>
            </a:r>
            <a:r>
              <a:rPr lang="ro-RO" sz="1600" dirty="0">
                <a:solidFill>
                  <a:srgbClr val="00B050"/>
                </a:solidFill>
                <a:latin typeface="Trebuchet MS" panose="020B0603020202020204" pitchFamily="34" charset="0"/>
                <a:cs typeface="Times New Roman" panose="02020603050405020304" pitchFamily="18" charset="0"/>
              </a:rPr>
              <a:t> vizare a contractului la DAJ, respectiv asigurarea densității medii de cel puțin 6 plante/m.p</a:t>
            </a:r>
            <a:r>
              <a:rPr lang="ro-RO" sz="1600" dirty="0">
                <a:latin typeface="Trebuchet MS" panose="020B0603020202020204" pitchFamily="34" charset="0"/>
                <a:cs typeface="Times New Roman" panose="02020603050405020304" pitchFamily="18" charset="0"/>
              </a:rPr>
              <a:t>.)</a:t>
            </a:r>
            <a:endParaRPr lang="en-US" sz="1600" dirty="0">
              <a:latin typeface="Trebuchet MS" panose="020B0603020202020204" pitchFamily="34" charset="0"/>
              <a:cs typeface="Times New Roman" panose="02020603050405020304" pitchFamily="18" charset="0"/>
            </a:endParaRPr>
          </a:p>
          <a:p>
            <a:pPr lvl="0" algn="just">
              <a:spcBef>
                <a:spcPts val="0"/>
              </a:spcBef>
            </a:pPr>
            <a:r>
              <a:rPr lang="en-US" sz="1600" b="1" dirty="0">
                <a:latin typeface="Trebuchet MS" panose="020B0603020202020204" pitchFamily="34" charset="0"/>
                <a:cs typeface="Times New Roman" panose="02020603050405020304" pitchFamily="18" charset="0"/>
              </a:rPr>
              <a:t>legume cultivate </a:t>
            </a:r>
            <a:r>
              <a:rPr lang="en-US" sz="1600" b="1" dirty="0" err="1">
                <a:latin typeface="Trebuchet MS" panose="020B0603020202020204" pitchFamily="34" charset="0"/>
                <a:cs typeface="Times New Roman" panose="02020603050405020304" pitchFamily="18" charset="0"/>
              </a:rPr>
              <a:t>în</a:t>
            </a:r>
            <a:r>
              <a:rPr lang="en-US" sz="1600" b="1" dirty="0">
                <a:latin typeface="Trebuchet MS" panose="020B0603020202020204" pitchFamily="34" charset="0"/>
                <a:cs typeface="Times New Roman" panose="02020603050405020304" pitchFamily="18" charset="0"/>
              </a:rPr>
              <a:t> </a:t>
            </a:r>
            <a:r>
              <a:rPr lang="ro-RO" sz="1600" b="1" dirty="0">
                <a:latin typeface="Trebuchet MS" panose="020B0603020202020204" pitchFamily="34" charset="0"/>
                <a:cs typeface="Times New Roman" panose="02020603050405020304" pitchFamily="18" charset="0"/>
              </a:rPr>
              <a:t>câmp</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intervenţia</a:t>
            </a:r>
            <a:r>
              <a:rPr lang="en-US" sz="1600" dirty="0">
                <a:latin typeface="Trebuchet MS" panose="020B0603020202020204" pitchFamily="34" charset="0"/>
                <a:cs typeface="Times New Roman" panose="02020603050405020304" pitchFamily="18" charset="0"/>
              </a:rPr>
              <a:t> PD-1</a:t>
            </a:r>
            <a:r>
              <a:rPr lang="ro-RO" sz="1600" dirty="0">
                <a:latin typeface="Trebuchet MS" panose="020B0603020202020204" pitchFamily="34" charset="0"/>
                <a:cs typeface="Times New Roman" panose="02020603050405020304" pitchFamily="18" charset="0"/>
              </a:rPr>
              <a:t>7</a:t>
            </a:r>
            <a:r>
              <a:rPr lang="en-US" sz="1600" dirty="0">
                <a:latin typeface="Trebuchet MS" panose="020B0603020202020204" pitchFamily="34" charset="0"/>
                <a:cs typeface="Times New Roman" panose="02020603050405020304" pitchFamily="18" charset="0"/>
              </a:rPr>
              <a:t> </a:t>
            </a:r>
            <a:r>
              <a:rPr lang="ro-RO" sz="1600" dirty="0">
                <a:latin typeface="Trebuchet MS" panose="020B0603020202020204" pitchFamily="34" charset="0"/>
                <a:cs typeface="Times New Roman" panose="02020603050405020304" pitchFamily="18" charset="0"/>
              </a:rPr>
              <a:t>(livrare producție către unități industrializare</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cantitate</a:t>
            </a:r>
            <a:r>
              <a:rPr lang="ro-RO" sz="1600" dirty="0">
                <a:latin typeface="Trebuchet MS" panose="020B0603020202020204" pitchFamily="34" charset="0"/>
                <a:cs typeface="Times New Roman" panose="02020603050405020304" pitchFamily="18" charset="0"/>
              </a:rPr>
              <a:t>a</a:t>
            </a:r>
            <a:r>
              <a:rPr lang="en-US" sz="1600" dirty="0">
                <a:latin typeface="Trebuchet MS" panose="020B0603020202020204" pitchFamily="34" charset="0"/>
                <a:cs typeface="Times New Roman" panose="02020603050405020304" pitchFamily="18" charset="0"/>
              </a:rPr>
              <a:t> minim</a:t>
            </a:r>
            <a:r>
              <a:rPr lang="ro-RO" sz="1600" dirty="0">
                <a:latin typeface="Trebuchet MS" panose="020B0603020202020204" pitchFamily="34" charset="0"/>
                <a:cs typeface="Times New Roman" panose="02020603050405020304" pitchFamily="18" charset="0"/>
              </a:rPr>
              <a:t>ă sămânță castraveți prin răsad 1.000g/ha, respectiv semănați direct 1.500g/ha)</a:t>
            </a:r>
            <a:endParaRPr lang="en-US" sz="1600" dirty="0">
              <a:latin typeface="Trebuchet MS" panose="020B0603020202020204" pitchFamily="34" charset="0"/>
              <a:cs typeface="Times New Roman" panose="02020603050405020304" pitchFamily="18" charset="0"/>
            </a:endParaRPr>
          </a:p>
          <a:p>
            <a:pPr lvl="0" algn="just">
              <a:spcBef>
                <a:spcPts val="0"/>
              </a:spcBef>
            </a:pPr>
            <a:r>
              <a:rPr lang="en-US" sz="1600" b="1" dirty="0">
                <a:latin typeface="Trebuchet MS" panose="020B0603020202020204" pitchFamily="34" charset="0"/>
                <a:cs typeface="Times New Roman" panose="02020603050405020304" pitchFamily="18" charset="0"/>
              </a:rPr>
              <a:t>legume cultivate </a:t>
            </a:r>
            <a:r>
              <a:rPr lang="en-US" sz="1600" b="1" dirty="0" err="1">
                <a:latin typeface="Trebuchet MS" panose="020B0603020202020204" pitchFamily="34" charset="0"/>
                <a:cs typeface="Times New Roman" panose="02020603050405020304" pitchFamily="18" charset="0"/>
              </a:rPr>
              <a:t>în</a:t>
            </a:r>
            <a:r>
              <a:rPr lang="en-US" sz="1600" b="1" dirty="0">
                <a:latin typeface="Trebuchet MS" panose="020B0603020202020204" pitchFamily="34" charset="0"/>
                <a:cs typeface="Times New Roman" panose="02020603050405020304" pitchFamily="18" charset="0"/>
              </a:rPr>
              <a:t> </a:t>
            </a:r>
            <a:r>
              <a:rPr lang="ro-RO" sz="1600" b="1" dirty="0">
                <a:latin typeface="Trebuchet MS" panose="020B0603020202020204" pitchFamily="34" charset="0"/>
                <a:cs typeface="Times New Roman" panose="02020603050405020304" pitchFamily="18" charset="0"/>
              </a:rPr>
              <a:t>sere/</a:t>
            </a:r>
            <a:r>
              <a:rPr lang="en-US" sz="1600" b="1" dirty="0" err="1">
                <a:latin typeface="Trebuchet MS" panose="020B0603020202020204" pitchFamily="34" charset="0"/>
                <a:cs typeface="Times New Roman" panose="02020603050405020304" pitchFamily="18" charset="0"/>
              </a:rPr>
              <a:t>solare</a:t>
            </a:r>
            <a:r>
              <a:rPr lang="en-US" sz="1600" b="1" dirty="0">
                <a:latin typeface="Trebuchet MS" panose="020B0603020202020204" pitchFamily="34" charset="0"/>
                <a:cs typeface="Times New Roman" panose="02020603050405020304" pitchFamily="18" charset="0"/>
              </a:rPr>
              <a:t> </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intervenţia</a:t>
            </a:r>
            <a:r>
              <a:rPr lang="en-US" sz="1600" dirty="0">
                <a:latin typeface="Trebuchet MS" panose="020B0603020202020204" pitchFamily="34" charset="0"/>
                <a:cs typeface="Times New Roman" panose="02020603050405020304" pitchFamily="18" charset="0"/>
              </a:rPr>
              <a:t> PD-1</a:t>
            </a:r>
            <a:r>
              <a:rPr lang="ro-RO" sz="1600" dirty="0">
                <a:latin typeface="Trebuchet MS" panose="020B0603020202020204" pitchFamily="34" charset="0"/>
                <a:cs typeface="Times New Roman" panose="02020603050405020304" pitchFamily="18" charset="0"/>
              </a:rPr>
              <a:t>8</a:t>
            </a:r>
            <a:r>
              <a:rPr lang="en-US" sz="1600" dirty="0">
                <a:latin typeface="Trebuchet MS" panose="020B0603020202020204" pitchFamily="34" charset="0"/>
                <a:cs typeface="Times New Roman" panose="02020603050405020304" pitchFamily="18" charset="0"/>
              </a:rPr>
              <a:t> </a:t>
            </a:r>
            <a:r>
              <a:rPr lang="ro-RO" sz="1600" dirty="0">
                <a:latin typeface="Trebuchet MS" panose="020B0603020202020204" pitchFamily="34" charset="0"/>
                <a:cs typeface="Times New Roman" panose="02020603050405020304" pitchFamily="18" charset="0"/>
              </a:rPr>
              <a:t>(</a:t>
            </a:r>
            <a:r>
              <a:rPr lang="en-US" sz="1600" dirty="0" err="1">
                <a:latin typeface="Trebuchet MS" panose="020B0603020202020204" pitchFamily="34" charset="0"/>
                <a:cs typeface="Times New Roman" panose="02020603050405020304" pitchFamily="18" charset="0"/>
              </a:rPr>
              <a:t>cantitate</a:t>
            </a:r>
            <a:r>
              <a:rPr lang="ro-RO" sz="1600" dirty="0">
                <a:latin typeface="Trebuchet MS" panose="020B0603020202020204" pitchFamily="34" charset="0"/>
                <a:cs typeface="Times New Roman" panose="02020603050405020304" pitchFamily="18" charset="0"/>
              </a:rPr>
              <a:t>a</a:t>
            </a:r>
            <a:r>
              <a:rPr lang="en-US" sz="1600" dirty="0">
                <a:latin typeface="Trebuchet MS" panose="020B0603020202020204" pitchFamily="34" charset="0"/>
                <a:cs typeface="Times New Roman" panose="02020603050405020304" pitchFamily="18" charset="0"/>
              </a:rPr>
              <a:t> minim</a:t>
            </a:r>
            <a:r>
              <a:rPr lang="ro-RO" sz="1600" dirty="0">
                <a:latin typeface="Trebuchet MS" panose="020B0603020202020204" pitchFamily="34" charset="0"/>
                <a:cs typeface="Times New Roman" panose="02020603050405020304" pitchFamily="18" charset="0"/>
              </a:rPr>
              <a:t>ă sămânță castraveți prin răsad 1.000g/ha)</a:t>
            </a:r>
            <a:r>
              <a:rPr lang="en-US" sz="1600" dirty="0">
                <a:latin typeface="Trebuchet MS" panose="020B0603020202020204" pitchFamily="34" charset="0"/>
                <a:cs typeface="Times New Roman" panose="02020603050405020304" pitchFamily="18" charset="0"/>
              </a:rPr>
              <a:t> </a:t>
            </a:r>
          </a:p>
          <a:p>
            <a:pPr lvl="0" algn="just">
              <a:spcBef>
                <a:spcPts val="0"/>
              </a:spcBef>
            </a:pPr>
            <a:r>
              <a:rPr lang="en-US" sz="1600" b="1" dirty="0" err="1">
                <a:latin typeface="Trebuchet MS" panose="020B0603020202020204" pitchFamily="34" charset="0"/>
                <a:cs typeface="Times New Roman" panose="02020603050405020304" pitchFamily="18" charset="0"/>
              </a:rPr>
              <a:t>producere</a:t>
            </a:r>
            <a:r>
              <a:rPr lang="en-US" sz="1600" b="1" dirty="0">
                <a:latin typeface="Trebuchet MS" panose="020B0603020202020204" pitchFamily="34" charset="0"/>
                <a:cs typeface="Times New Roman" panose="02020603050405020304" pitchFamily="18" charset="0"/>
              </a:rPr>
              <a:t> s</a:t>
            </a:r>
            <a:r>
              <a:rPr lang="ro-RO" sz="1600" b="1" dirty="0">
                <a:latin typeface="Trebuchet MS" panose="020B0603020202020204" pitchFamily="34" charset="0"/>
                <a:cs typeface="Times New Roman" panose="02020603050405020304" pitchFamily="18" charset="0"/>
              </a:rPr>
              <a:t>ă</a:t>
            </a:r>
            <a:r>
              <a:rPr lang="en-US" sz="1600" b="1" dirty="0">
                <a:latin typeface="Trebuchet MS" panose="020B0603020202020204" pitchFamily="34" charset="0"/>
                <a:cs typeface="Times New Roman" panose="02020603050405020304" pitchFamily="18" charset="0"/>
              </a:rPr>
              <a:t>m</a:t>
            </a:r>
            <a:r>
              <a:rPr lang="ro-RO" sz="1600" b="1" dirty="0">
                <a:latin typeface="Trebuchet MS" panose="020B0603020202020204" pitchFamily="34" charset="0"/>
                <a:cs typeface="Times New Roman" panose="02020603050405020304" pitchFamily="18" charset="0"/>
              </a:rPr>
              <a:t>â</a:t>
            </a:r>
            <a:r>
              <a:rPr lang="en-US" sz="1600" b="1" dirty="0">
                <a:latin typeface="Trebuchet MS" panose="020B0603020202020204" pitchFamily="34" charset="0"/>
                <a:cs typeface="Times New Roman" panose="02020603050405020304" pitchFamily="18" charset="0"/>
              </a:rPr>
              <a:t>n</a:t>
            </a:r>
            <a:r>
              <a:rPr lang="ro-RO" sz="1600" b="1" dirty="0" err="1">
                <a:latin typeface="Trebuchet MS" panose="020B0603020202020204" pitchFamily="34" charset="0"/>
                <a:cs typeface="Times New Roman" panose="02020603050405020304" pitchFamily="18" charset="0"/>
              </a:rPr>
              <a:t>ță</a:t>
            </a:r>
            <a:r>
              <a:rPr lang="en-US" sz="1600" b="1" dirty="0">
                <a:latin typeface="Trebuchet MS" panose="020B0603020202020204" pitchFamily="34" charset="0"/>
                <a:cs typeface="Times New Roman" panose="02020603050405020304" pitchFamily="18" charset="0"/>
              </a:rPr>
              <a:t> </a:t>
            </a:r>
            <a:r>
              <a:rPr lang="en-US" sz="1600" b="1" dirty="0" err="1">
                <a:latin typeface="Trebuchet MS" panose="020B0603020202020204" pitchFamily="34" charset="0"/>
                <a:cs typeface="Times New Roman" panose="02020603050405020304" pitchFamily="18" charset="0"/>
              </a:rPr>
              <a:t>plante</a:t>
            </a:r>
            <a:r>
              <a:rPr lang="en-US" sz="1600" b="1" dirty="0">
                <a:latin typeface="Trebuchet MS" panose="020B0603020202020204" pitchFamily="34" charset="0"/>
                <a:cs typeface="Times New Roman" panose="02020603050405020304" pitchFamily="18" charset="0"/>
              </a:rPr>
              <a:t> </a:t>
            </a:r>
            <a:r>
              <a:rPr lang="en-US" sz="1600" b="1" dirty="0" err="1">
                <a:latin typeface="Trebuchet MS" panose="020B0603020202020204" pitchFamily="34" charset="0"/>
                <a:cs typeface="Times New Roman" panose="02020603050405020304" pitchFamily="18" charset="0"/>
              </a:rPr>
              <a:t>furajere</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intervenţia</a:t>
            </a:r>
            <a:r>
              <a:rPr lang="en-US" sz="1600" dirty="0">
                <a:latin typeface="Trebuchet MS" panose="020B0603020202020204" pitchFamily="34" charset="0"/>
                <a:cs typeface="Times New Roman" panose="02020603050405020304" pitchFamily="18" charset="0"/>
              </a:rPr>
              <a:t> PD-20</a:t>
            </a:r>
            <a:r>
              <a:rPr lang="ro-RO" sz="1600" dirty="0">
                <a:latin typeface="Trebuchet MS" panose="020B0603020202020204" pitchFamily="34" charset="0"/>
                <a:cs typeface="Times New Roman" panose="02020603050405020304" pitchFamily="18" charset="0"/>
              </a:rPr>
              <a:t> (</a:t>
            </a:r>
            <a:r>
              <a:rPr lang="en-US" sz="1600" dirty="0" err="1">
                <a:solidFill>
                  <a:srgbClr val="00B050"/>
                </a:solidFill>
                <a:latin typeface="Trebuchet MS" panose="020B0603020202020204" pitchFamily="34" charset="0"/>
                <a:cs typeface="Times New Roman" panose="02020603050405020304" pitchFamily="18" charset="0"/>
              </a:rPr>
              <a:t>eliminat</a:t>
            </a:r>
            <a:r>
              <a:rPr lang="ro-RO" sz="1600" dirty="0">
                <a:solidFill>
                  <a:srgbClr val="00B050"/>
                </a:solidFill>
                <a:latin typeface="Trebuchet MS" panose="020B0603020202020204" pitchFamily="34" charset="0"/>
                <a:cs typeface="Times New Roman" panose="02020603050405020304" pitchFamily="18" charset="0"/>
              </a:rPr>
              <a:t>ă condiția de comercializare a cantităților de sămânță către terți ale căror exploatații sunt situate pe teritoriul național)</a:t>
            </a:r>
          </a:p>
          <a:p>
            <a:pPr lvl="0" algn="just">
              <a:spcBef>
                <a:spcPts val="0"/>
              </a:spcBef>
            </a:pPr>
            <a:r>
              <a:rPr lang="ro-RO" sz="1600" b="1" dirty="0">
                <a:latin typeface="Trebuchet MS" panose="020B0603020202020204" pitchFamily="34" charset="0"/>
                <a:cs typeface="Times New Roman" panose="02020603050405020304" pitchFamily="18" charset="0"/>
              </a:rPr>
              <a:t>porumb pentru siloz</a:t>
            </a:r>
            <a:r>
              <a:rPr lang="en-US" sz="1600" dirty="0">
                <a:latin typeface="Trebuchet MS" panose="020B0603020202020204" pitchFamily="34" charset="0"/>
                <a:cs typeface="Times New Roman" panose="02020603050405020304" pitchFamily="18" charset="0"/>
              </a:rPr>
              <a:t>, </a:t>
            </a:r>
            <a:r>
              <a:rPr lang="en-US" sz="1600" dirty="0" err="1">
                <a:latin typeface="Trebuchet MS" panose="020B0603020202020204" pitchFamily="34" charset="0"/>
                <a:cs typeface="Times New Roman" panose="02020603050405020304" pitchFamily="18" charset="0"/>
              </a:rPr>
              <a:t>intervenţia</a:t>
            </a:r>
            <a:r>
              <a:rPr lang="en-US" sz="1600" dirty="0">
                <a:latin typeface="Trebuchet MS" panose="020B0603020202020204" pitchFamily="34" charset="0"/>
                <a:cs typeface="Times New Roman" panose="02020603050405020304" pitchFamily="18" charset="0"/>
              </a:rPr>
              <a:t> PD-2</a:t>
            </a:r>
            <a:r>
              <a:rPr lang="ro-RO" sz="1600" dirty="0">
                <a:latin typeface="Trebuchet MS" panose="020B0603020202020204" pitchFamily="34" charset="0"/>
                <a:cs typeface="Times New Roman" panose="02020603050405020304" pitchFamily="18" charset="0"/>
              </a:rPr>
              <a:t>6 (</a:t>
            </a:r>
            <a:r>
              <a:rPr lang="ro-RO" sz="1600" dirty="0">
                <a:solidFill>
                  <a:srgbClr val="00B050"/>
                </a:solidFill>
                <a:latin typeface="Trebuchet MS" panose="020B0603020202020204" pitchFamily="34" charset="0"/>
                <a:cs typeface="Times New Roman" panose="02020603050405020304" pitchFamily="18" charset="0"/>
              </a:rPr>
              <a:t>consumurile de furaje vor fi normate pe categorii de animale)</a:t>
            </a:r>
            <a:endParaRPr lang="en-US" sz="1600" dirty="0">
              <a:solidFill>
                <a:srgbClr val="00B050"/>
              </a:solidFill>
              <a:latin typeface="Trebuchet MS" panose="020B0603020202020204" pitchFamily="34" charset="0"/>
              <a:cs typeface="Times New Roman" panose="02020603050405020304" pitchFamily="18" charset="0"/>
            </a:endParaRPr>
          </a:p>
        </p:txBody>
      </p:sp>
    </p:spTree>
    <p:extLst>
      <p:ext uri="{BB962C8B-B14F-4D97-AF65-F5344CB8AC3E}">
        <p14:creationId xmlns:p14="http://schemas.microsoft.com/office/powerpoint/2010/main" val="406248566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CCBAB5DE-A5F3-49A4-9428-9053A61D34E6}"/>
              </a:ext>
            </a:extLst>
          </p:cNvPr>
          <p:cNvSpPr>
            <a:spLocks noGrp="1"/>
          </p:cNvSpPr>
          <p:nvPr>
            <p:ph type="title"/>
          </p:nvPr>
        </p:nvSpPr>
        <p:spPr>
          <a:xfrm>
            <a:off x="371573" y="670719"/>
            <a:ext cx="8305800" cy="487362"/>
          </a:xfrm>
        </p:spPr>
        <p:txBody>
          <a:bodyPr/>
          <a:lstStyle/>
          <a:p>
            <a:pPr algn="ctr"/>
            <a:r>
              <a:rPr lang="ro-RO" altLang="en-US" sz="1800" b="1" dirty="0">
                <a:solidFill>
                  <a:schemeClr val="tx1"/>
                </a:solidFill>
                <a:latin typeface="Trebuchet MS" panose="020B0603020202020204" pitchFamily="34" charset="0"/>
              </a:rPr>
              <a:t>Ajutoare naționale tranzitorii ANT – sector vegetal</a:t>
            </a:r>
            <a:endParaRPr lang="en-US" altLang="en-US" sz="2000" b="1" dirty="0">
              <a:solidFill>
                <a:schemeClr val="tx1"/>
              </a:solidFill>
            </a:endParaRPr>
          </a:p>
        </p:txBody>
      </p:sp>
      <p:sp>
        <p:nvSpPr>
          <p:cNvPr id="3" name="Content Placeholder 2">
            <a:extLst>
              <a:ext uri="{FF2B5EF4-FFF2-40B4-BE49-F238E27FC236}">
                <a16:creationId xmlns:a16="http://schemas.microsoft.com/office/drawing/2014/main" id="{DE266D37-D928-4436-9AAB-FA6FB3A651F8}"/>
              </a:ext>
            </a:extLst>
          </p:cNvPr>
          <p:cNvSpPr>
            <a:spLocks noGrp="1"/>
          </p:cNvSpPr>
          <p:nvPr>
            <p:ph sz="quarter" idx="1"/>
          </p:nvPr>
        </p:nvSpPr>
        <p:spPr>
          <a:xfrm>
            <a:off x="457200" y="1371600"/>
            <a:ext cx="8229600" cy="4648200"/>
          </a:xfrm>
        </p:spPr>
        <p:txBody>
          <a:bodyPr/>
          <a:lstStyle/>
          <a:p>
            <a:pPr marL="0" indent="0" algn="just">
              <a:lnSpc>
                <a:spcPct val="120000"/>
              </a:lnSpc>
              <a:spcBef>
                <a:spcPts val="0"/>
              </a:spcBef>
              <a:buFont typeface="Wingdings 2" panose="05020102010507070707" pitchFamily="18" charset="2"/>
              <a:buNone/>
              <a:defRPr/>
            </a:pPr>
            <a:endParaRPr lang="ro-RO" sz="1800" dirty="0">
              <a:latin typeface="Trebuchet MS" panose="020B0603020202020204" pitchFamily="34" charset="0"/>
              <a:cs typeface="Arial" panose="020B0604020202020204" pitchFamily="34" charset="0"/>
            </a:endParaRPr>
          </a:p>
          <a:p>
            <a:pPr marL="0" indent="0" algn="just">
              <a:lnSpc>
                <a:spcPct val="120000"/>
              </a:lnSpc>
              <a:spcBef>
                <a:spcPts val="0"/>
              </a:spcBef>
              <a:buFont typeface="Wingdings 2" panose="05020102010507070707" pitchFamily="18" charset="2"/>
              <a:buNone/>
              <a:defRPr/>
            </a:pPr>
            <a:r>
              <a:rPr lang="en-US" sz="1800" dirty="0" err="1">
                <a:latin typeface="Trebuchet MS" panose="020B0603020202020204" pitchFamily="34" charset="0"/>
                <a:cs typeface="Arial" panose="020B0604020202020204" pitchFamily="34" charset="0"/>
              </a:rPr>
              <a:t>Ajutoare</a:t>
            </a:r>
            <a:r>
              <a:rPr lang="ro-RO" sz="1800" dirty="0">
                <a:latin typeface="Trebuchet MS" panose="020B0603020202020204" pitchFamily="34" charset="0"/>
                <a:cs typeface="Arial" panose="020B0604020202020204" pitchFamily="34" charset="0"/>
              </a:rPr>
              <a:t>le</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naţionale</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tranzitorii</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în</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sectorul</a:t>
            </a:r>
            <a:r>
              <a:rPr lang="en-US" sz="1800" dirty="0">
                <a:latin typeface="Trebuchet MS" panose="020B0603020202020204" pitchFamily="34" charset="0"/>
                <a:cs typeface="Arial" panose="020B0604020202020204" pitchFamily="34" charset="0"/>
              </a:rPr>
              <a:t> vegetal</a:t>
            </a:r>
            <a:r>
              <a:rPr lang="ro-RO" sz="1800" dirty="0">
                <a:latin typeface="Trebuchet MS" panose="020B0603020202020204" pitchFamily="34" charset="0"/>
                <a:cs typeface="Arial" panose="020B0604020202020204" pitchFamily="34" charset="0"/>
              </a:rPr>
              <a:t> </a:t>
            </a:r>
            <a:r>
              <a:rPr lang="en-US" sz="1800" dirty="0">
                <a:latin typeface="Trebuchet MS" panose="020B0603020202020204" pitchFamily="34" charset="0"/>
                <a:cs typeface="Arial" panose="020B0604020202020204" pitchFamily="34" charset="0"/>
              </a:rPr>
              <a:t>care pot fi </a:t>
            </a:r>
            <a:r>
              <a:rPr lang="en-US" sz="1800" dirty="0" err="1">
                <a:latin typeface="Trebuchet MS" panose="020B0603020202020204" pitchFamily="34" charset="0"/>
                <a:cs typeface="Arial" panose="020B0604020202020204" pitchFamily="34" charset="0"/>
              </a:rPr>
              <a:t>acordate</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fermierilor</a:t>
            </a:r>
            <a:r>
              <a:rPr lang="en-US" sz="1800" dirty="0">
                <a:latin typeface="Trebuchet MS" panose="020B0603020202020204" pitchFamily="34" charset="0"/>
                <a:cs typeface="Arial" panose="020B0604020202020204" pitchFamily="34" charset="0"/>
              </a:rPr>
              <a:t> </a:t>
            </a:r>
            <a:r>
              <a:rPr lang="ro-RO" sz="1800" dirty="0">
                <a:latin typeface="Trebuchet MS" panose="020B0603020202020204" pitchFamily="34" charset="0"/>
                <a:cs typeface="Arial" panose="020B0604020202020204" pitchFamily="34" charset="0"/>
              </a:rPr>
              <a:t>sunt următoarele:</a:t>
            </a:r>
            <a:r>
              <a:rPr lang="en-US" sz="1800" dirty="0">
                <a:latin typeface="Trebuchet MS" panose="020B0603020202020204" pitchFamily="34" charset="0"/>
                <a:cs typeface="Arial" panose="020B0604020202020204" pitchFamily="34" charset="0"/>
              </a:rPr>
              <a:t>    </a:t>
            </a:r>
            <a:endParaRPr lang="ro-RO" sz="1800" dirty="0">
              <a:latin typeface="Trebuchet MS" panose="020B0603020202020204" pitchFamily="34" charset="0"/>
              <a:cs typeface="Arial" panose="020B0604020202020204" pitchFamily="34" charset="0"/>
            </a:endParaRPr>
          </a:p>
          <a:p>
            <a:pPr marL="0" indent="0" algn="just">
              <a:lnSpc>
                <a:spcPct val="120000"/>
              </a:lnSpc>
              <a:spcBef>
                <a:spcPts val="0"/>
              </a:spcBef>
              <a:buFont typeface="Wingdings 2" panose="05020102010507070707" pitchFamily="18" charset="2"/>
              <a:buNone/>
              <a:defRPr/>
            </a:pPr>
            <a:endParaRPr lang="ro-RO" sz="1800" dirty="0">
              <a:latin typeface="Trebuchet MS" panose="020B0603020202020204" pitchFamily="34" charset="0"/>
              <a:cs typeface="Arial" panose="020B0604020202020204" pitchFamily="34" charset="0"/>
            </a:endParaRPr>
          </a:p>
          <a:p>
            <a:pPr algn="just">
              <a:lnSpc>
                <a:spcPct val="120000"/>
              </a:lnSpc>
              <a:spcBef>
                <a:spcPts val="0"/>
              </a:spcBef>
              <a:buFont typeface="Wingdings" panose="05000000000000000000" pitchFamily="2" charset="2"/>
              <a:buChar char="Ø"/>
              <a:defRPr/>
            </a:pPr>
            <a:r>
              <a:rPr lang="en-US" sz="1800" dirty="0" err="1">
                <a:latin typeface="Trebuchet MS" panose="020B0603020202020204" pitchFamily="34" charset="0"/>
                <a:cs typeface="Arial" panose="020B0604020202020204" pitchFamily="34" charset="0"/>
              </a:rPr>
              <a:t>culturi</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în</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teren</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arabil</a:t>
            </a:r>
            <a:r>
              <a:rPr lang="en-US" sz="1800" dirty="0">
                <a:latin typeface="Trebuchet MS" panose="020B0603020202020204" pitchFamily="34" charset="0"/>
                <a:cs typeface="Arial" panose="020B0604020202020204" pitchFamily="34" charset="0"/>
              </a:rPr>
              <a:t>, ANT 1 </a:t>
            </a:r>
            <a:endParaRPr lang="ro-RO" sz="1800" dirty="0">
              <a:latin typeface="Trebuchet MS" panose="020B0603020202020204" pitchFamily="34" charset="0"/>
              <a:cs typeface="Arial" panose="020B0604020202020204" pitchFamily="34" charset="0"/>
            </a:endParaRPr>
          </a:p>
          <a:p>
            <a:pPr algn="just">
              <a:lnSpc>
                <a:spcPct val="120000"/>
              </a:lnSpc>
              <a:spcBef>
                <a:spcPts val="0"/>
              </a:spcBef>
              <a:buFont typeface="Wingdings" panose="05000000000000000000" pitchFamily="2" charset="2"/>
              <a:buChar char="Ø"/>
              <a:defRPr/>
            </a:pPr>
            <a:r>
              <a:rPr lang="en-US" sz="1800" dirty="0" err="1">
                <a:latin typeface="Trebuchet MS" panose="020B0603020202020204" pitchFamily="34" charset="0"/>
                <a:cs typeface="Arial" panose="020B0604020202020204" pitchFamily="34" charset="0"/>
              </a:rPr>
              <a:t>plată</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decuplată</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pentru</a:t>
            </a:r>
            <a:r>
              <a:rPr lang="en-US" sz="1800" dirty="0">
                <a:latin typeface="Trebuchet MS" panose="020B0603020202020204" pitchFamily="34" charset="0"/>
                <a:cs typeface="Arial" panose="020B0604020202020204" pitchFamily="34" charset="0"/>
              </a:rPr>
              <a:t> in </a:t>
            </a:r>
            <a:r>
              <a:rPr lang="en-US" sz="1800" dirty="0" err="1">
                <a:latin typeface="Trebuchet MS" panose="020B0603020202020204" pitchFamily="34" charset="0"/>
                <a:cs typeface="Arial" panose="020B0604020202020204" pitchFamily="34" charset="0"/>
              </a:rPr>
              <a:t>pentru</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fibră</a:t>
            </a:r>
            <a:r>
              <a:rPr lang="en-US" sz="1800" dirty="0">
                <a:latin typeface="Trebuchet MS" panose="020B0603020202020204" pitchFamily="34" charset="0"/>
                <a:cs typeface="Arial" panose="020B0604020202020204" pitchFamily="34" charset="0"/>
              </a:rPr>
              <a:t>, ANT 2 </a:t>
            </a:r>
            <a:endParaRPr lang="ro-RO" sz="1800" dirty="0">
              <a:latin typeface="Trebuchet MS" panose="020B0603020202020204" pitchFamily="34" charset="0"/>
              <a:cs typeface="Arial" panose="020B0604020202020204" pitchFamily="34" charset="0"/>
            </a:endParaRPr>
          </a:p>
          <a:p>
            <a:pPr algn="just">
              <a:lnSpc>
                <a:spcPct val="120000"/>
              </a:lnSpc>
              <a:spcBef>
                <a:spcPts val="0"/>
              </a:spcBef>
              <a:buFont typeface="Wingdings" panose="05000000000000000000" pitchFamily="2" charset="2"/>
              <a:buChar char="Ø"/>
              <a:defRPr/>
            </a:pPr>
            <a:r>
              <a:rPr lang="en-US" sz="1800" dirty="0" err="1">
                <a:latin typeface="Trebuchet MS" panose="020B0603020202020204" pitchFamily="34" charset="0"/>
                <a:cs typeface="Arial" panose="020B0604020202020204" pitchFamily="34" charset="0"/>
              </a:rPr>
              <a:t>plată</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decuplată</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pentru</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cânepă</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pentru</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fibră</a:t>
            </a:r>
            <a:r>
              <a:rPr lang="en-US" sz="1800" dirty="0">
                <a:latin typeface="Trebuchet MS" panose="020B0603020202020204" pitchFamily="34" charset="0"/>
                <a:cs typeface="Arial" panose="020B0604020202020204" pitchFamily="34" charset="0"/>
              </a:rPr>
              <a:t>, ANT 3 </a:t>
            </a:r>
            <a:endParaRPr lang="ro-RO" sz="1800" dirty="0">
              <a:latin typeface="Trebuchet MS" panose="020B0603020202020204" pitchFamily="34" charset="0"/>
              <a:cs typeface="Arial" panose="020B0604020202020204" pitchFamily="34" charset="0"/>
            </a:endParaRPr>
          </a:p>
          <a:p>
            <a:pPr algn="just">
              <a:lnSpc>
                <a:spcPct val="120000"/>
              </a:lnSpc>
              <a:spcBef>
                <a:spcPts val="0"/>
              </a:spcBef>
              <a:buFont typeface="Wingdings" panose="05000000000000000000" pitchFamily="2" charset="2"/>
              <a:buChar char="Ø"/>
              <a:defRPr/>
            </a:pPr>
            <a:r>
              <a:rPr lang="en-US" sz="1800" dirty="0" err="1">
                <a:latin typeface="Trebuchet MS" panose="020B0603020202020204" pitchFamily="34" charset="0"/>
                <a:cs typeface="Arial" panose="020B0604020202020204" pitchFamily="34" charset="0"/>
              </a:rPr>
              <a:t>plată</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decuplată</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pentru</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tutun</a:t>
            </a:r>
            <a:r>
              <a:rPr lang="en-US" sz="1800" dirty="0">
                <a:latin typeface="Trebuchet MS" panose="020B0603020202020204" pitchFamily="34" charset="0"/>
                <a:cs typeface="Arial" panose="020B0604020202020204" pitchFamily="34" charset="0"/>
              </a:rPr>
              <a:t>, ANT 4</a:t>
            </a:r>
            <a:endParaRPr lang="ro-RO" sz="1800" dirty="0">
              <a:latin typeface="Trebuchet MS" panose="020B0603020202020204" pitchFamily="34" charset="0"/>
              <a:cs typeface="Arial" panose="020B0604020202020204" pitchFamily="34" charset="0"/>
            </a:endParaRPr>
          </a:p>
          <a:p>
            <a:pPr algn="just">
              <a:lnSpc>
                <a:spcPct val="120000"/>
              </a:lnSpc>
              <a:spcBef>
                <a:spcPts val="0"/>
              </a:spcBef>
              <a:buFont typeface="Wingdings" panose="05000000000000000000" pitchFamily="2" charset="2"/>
              <a:buChar char="Ø"/>
              <a:defRPr/>
            </a:pPr>
            <a:r>
              <a:rPr lang="en-US" sz="1800" dirty="0" err="1">
                <a:latin typeface="Trebuchet MS" panose="020B0603020202020204" pitchFamily="34" charset="0"/>
                <a:cs typeface="Arial" panose="020B0604020202020204" pitchFamily="34" charset="0"/>
              </a:rPr>
              <a:t>plată</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decuplată</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pentru</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hamei</a:t>
            </a:r>
            <a:r>
              <a:rPr lang="en-US" sz="1800" dirty="0">
                <a:latin typeface="Trebuchet MS" panose="020B0603020202020204" pitchFamily="34" charset="0"/>
                <a:cs typeface="Arial" panose="020B0604020202020204" pitchFamily="34" charset="0"/>
              </a:rPr>
              <a:t>, ANT 5 </a:t>
            </a:r>
            <a:endParaRPr lang="ro-RO" sz="1800" dirty="0">
              <a:latin typeface="Trebuchet MS" panose="020B0603020202020204" pitchFamily="34" charset="0"/>
              <a:cs typeface="Arial" panose="020B0604020202020204" pitchFamily="34" charset="0"/>
            </a:endParaRPr>
          </a:p>
          <a:p>
            <a:pPr algn="just">
              <a:lnSpc>
                <a:spcPct val="120000"/>
              </a:lnSpc>
              <a:spcBef>
                <a:spcPts val="0"/>
              </a:spcBef>
              <a:buFont typeface="Wingdings" panose="05000000000000000000" pitchFamily="2" charset="2"/>
              <a:buChar char="Ø"/>
              <a:defRPr/>
            </a:pPr>
            <a:r>
              <a:rPr lang="en-US" sz="1800" dirty="0" err="1">
                <a:latin typeface="Trebuchet MS" panose="020B0603020202020204" pitchFamily="34" charset="0"/>
                <a:cs typeface="Arial" panose="020B0604020202020204" pitchFamily="34" charset="0"/>
              </a:rPr>
              <a:t>plată</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decuplată</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pentru</a:t>
            </a:r>
            <a:r>
              <a:rPr lang="en-US" sz="1800" dirty="0">
                <a:latin typeface="Trebuchet MS" panose="020B0603020202020204" pitchFamily="34" charset="0"/>
                <a:cs typeface="Arial" panose="020B0604020202020204" pitchFamily="34" charset="0"/>
              </a:rPr>
              <a:t> </a:t>
            </a:r>
            <a:r>
              <a:rPr lang="en-US" sz="1800" dirty="0" err="1">
                <a:latin typeface="Trebuchet MS" panose="020B0603020202020204" pitchFamily="34" charset="0"/>
                <a:cs typeface="Arial" panose="020B0604020202020204" pitchFamily="34" charset="0"/>
              </a:rPr>
              <a:t>sfeclă</a:t>
            </a:r>
            <a:r>
              <a:rPr lang="en-US" sz="1800" dirty="0">
                <a:latin typeface="Trebuchet MS" panose="020B0603020202020204" pitchFamily="34" charset="0"/>
                <a:cs typeface="Arial" panose="020B0604020202020204" pitchFamily="34" charset="0"/>
              </a:rPr>
              <a:t> de </a:t>
            </a:r>
            <a:r>
              <a:rPr lang="en-US" sz="1800" dirty="0" err="1">
                <a:latin typeface="Trebuchet MS" panose="020B0603020202020204" pitchFamily="34" charset="0"/>
                <a:cs typeface="Arial" panose="020B0604020202020204" pitchFamily="34" charset="0"/>
              </a:rPr>
              <a:t>zahăr</a:t>
            </a:r>
            <a:r>
              <a:rPr lang="en-US" sz="1800" dirty="0">
                <a:latin typeface="Trebuchet MS" panose="020B0603020202020204" pitchFamily="34" charset="0"/>
                <a:cs typeface="Arial" panose="020B0604020202020204" pitchFamily="34" charset="0"/>
              </a:rPr>
              <a:t>, ANT 6</a:t>
            </a:r>
            <a:endParaRPr lang="ro-RO" sz="1800" dirty="0">
              <a:latin typeface="Trebuchet MS" panose="020B0603020202020204" pitchFamily="34" charset="0"/>
              <a:cs typeface="Arial" panose="020B0604020202020204" pitchFamily="34" charset="0"/>
            </a:endParaRPr>
          </a:p>
          <a:p>
            <a:pPr marL="0" indent="0" algn="just">
              <a:lnSpc>
                <a:spcPct val="120000"/>
              </a:lnSpc>
              <a:spcBef>
                <a:spcPts val="0"/>
              </a:spcBef>
              <a:buNone/>
              <a:defRPr/>
            </a:pPr>
            <a:endParaRPr lang="ro-RO" sz="1800" dirty="0">
              <a:latin typeface="Trebuchet MS" panose="020B0603020202020204" pitchFamily="34" charset="0"/>
              <a:cs typeface="Arial" panose="020B0604020202020204" pitchFamily="34" charset="0"/>
            </a:endParaRPr>
          </a:p>
          <a:p>
            <a:pPr marL="0" indent="0" algn="just">
              <a:lnSpc>
                <a:spcPct val="120000"/>
              </a:lnSpc>
              <a:spcBef>
                <a:spcPts val="0"/>
              </a:spcBef>
              <a:buNone/>
              <a:defRPr/>
            </a:pPr>
            <a:endParaRPr lang="en-US" sz="1800" dirty="0">
              <a:latin typeface="Trebuchet MS" panose="020B0603020202020204" pitchFamily="34" charset="0"/>
            </a:endParaRPr>
          </a:p>
          <a:p>
            <a:pPr marL="0" indent="0">
              <a:buFont typeface="Wingdings 2" panose="05020102010507070707" pitchFamily="18" charset="2"/>
              <a:buNone/>
              <a:defRPr/>
            </a:pPr>
            <a:endParaRPr lang="en-US" sz="18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BBED0547-5838-418D-898F-9185CC843092}"/>
              </a:ext>
            </a:extLst>
          </p:cNvPr>
          <p:cNvSpPr>
            <a:spLocks noGrp="1"/>
          </p:cNvSpPr>
          <p:nvPr>
            <p:ph type="title"/>
          </p:nvPr>
        </p:nvSpPr>
        <p:spPr>
          <a:xfrm>
            <a:off x="914400" y="274638"/>
            <a:ext cx="7772400" cy="411162"/>
          </a:xfrm>
        </p:spPr>
        <p:txBody>
          <a:bodyPr/>
          <a:lstStyle/>
          <a:p>
            <a:pPr algn="ctr"/>
            <a:r>
              <a:rPr lang="ro-RO" altLang="en-US" sz="2000" b="1" dirty="0">
                <a:solidFill>
                  <a:schemeClr val="tx1"/>
                </a:solidFill>
              </a:rPr>
              <a:t>Flux depunere cerere 2025</a:t>
            </a:r>
            <a:endParaRPr lang="en-US" altLang="en-US" sz="2000" b="1" dirty="0">
              <a:solidFill>
                <a:schemeClr val="tx1"/>
              </a:solidFill>
            </a:endParaRPr>
          </a:p>
        </p:txBody>
      </p:sp>
      <p:sp>
        <p:nvSpPr>
          <p:cNvPr id="3" name="Content Placeholder 2">
            <a:extLst>
              <a:ext uri="{FF2B5EF4-FFF2-40B4-BE49-F238E27FC236}">
                <a16:creationId xmlns:a16="http://schemas.microsoft.com/office/drawing/2014/main" id="{AE62DB8E-AE61-4322-BA62-30DE1DB0197C}"/>
              </a:ext>
            </a:extLst>
          </p:cNvPr>
          <p:cNvSpPr>
            <a:spLocks noGrp="1"/>
          </p:cNvSpPr>
          <p:nvPr>
            <p:ph sz="quarter" idx="1"/>
          </p:nvPr>
        </p:nvSpPr>
        <p:spPr>
          <a:xfrm>
            <a:off x="381000" y="685800"/>
            <a:ext cx="8305800" cy="5334000"/>
          </a:xfrm>
        </p:spPr>
        <p:txBody>
          <a:bodyPr/>
          <a:lstStyle/>
          <a:p>
            <a:pPr marL="0" indent="0" algn="just">
              <a:spcBef>
                <a:spcPct val="0"/>
              </a:spcBef>
              <a:buNone/>
            </a:pPr>
            <a:r>
              <a:rPr lang="ro-RO" altLang="en-US" sz="1700" b="1" dirty="0">
                <a:latin typeface="Trebuchet MS" panose="020B0603020202020204" pitchFamily="34" charset="0"/>
                <a:cs typeface="Times New Roman" panose="02020603050405020304" pitchFamily="18" charset="0"/>
              </a:rPr>
              <a:t>       1. </a:t>
            </a:r>
            <a:r>
              <a:rPr lang="fr-FR" altLang="en-US" sz="1700" dirty="0" err="1">
                <a:latin typeface="Trebuchet MS" panose="020B0603020202020204" pitchFamily="34" charset="0"/>
                <a:cs typeface="Times New Roman" panose="02020603050405020304" pitchFamily="18" charset="0"/>
              </a:rPr>
              <a:t>Centrele</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Județene</a:t>
            </a:r>
            <a:r>
              <a:rPr lang="fr-FR" altLang="en-US" sz="1700" dirty="0">
                <a:latin typeface="Trebuchet MS" panose="020B0603020202020204" pitchFamily="34" charset="0"/>
                <a:cs typeface="Times New Roman" panose="02020603050405020304" pitchFamily="18" charset="0"/>
              </a:rPr>
              <a:t>/Locale APIA </a:t>
            </a:r>
            <a:r>
              <a:rPr lang="ro-RO" altLang="en-US" sz="1700" dirty="0">
                <a:latin typeface="Trebuchet MS" panose="020B0603020202020204" pitchFamily="34" charset="0"/>
                <a:cs typeface="Times New Roman" panose="02020603050405020304" pitchFamily="18" charset="0"/>
              </a:rPr>
              <a:t>comunică </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fermierilor</a:t>
            </a:r>
            <a:r>
              <a:rPr lang="fr-FR" altLang="en-US" sz="1700" dirty="0">
                <a:latin typeface="Trebuchet MS" panose="020B0603020202020204" pitchFamily="34" charset="0"/>
                <a:cs typeface="Times New Roman" panose="02020603050405020304" pitchFamily="18" charset="0"/>
              </a:rPr>
              <a:t> </a:t>
            </a:r>
            <a:r>
              <a:rPr lang="ro-RO" altLang="en-US" sz="1700" dirty="0">
                <a:latin typeface="Trebuchet MS" panose="020B0603020202020204" pitchFamily="34" charset="0"/>
                <a:cs typeface="Times New Roman" panose="02020603050405020304" pitchFamily="18" charset="0"/>
              </a:rPr>
              <a:t>prin e-mail sau telefonic</a:t>
            </a:r>
            <a:r>
              <a:rPr lang="fr-FR" altLang="en-US" sz="1700" dirty="0">
                <a:latin typeface="Trebuchet MS" panose="020B0603020202020204" pitchFamily="34" charset="0"/>
                <a:cs typeface="Times New Roman" panose="02020603050405020304" pitchFamily="18" charset="0"/>
              </a:rPr>
              <a:t> data </a:t>
            </a:r>
            <a:r>
              <a:rPr lang="fr-FR" altLang="en-US" sz="1700" dirty="0" err="1">
                <a:latin typeface="Trebuchet MS" panose="020B0603020202020204" pitchFamily="34" charset="0"/>
                <a:cs typeface="Times New Roman" panose="02020603050405020304" pitchFamily="18" charset="0"/>
              </a:rPr>
              <a:t>depunerii</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cererii</a:t>
            </a:r>
            <a:r>
              <a:rPr lang="fr-FR" altLang="en-US" sz="1700" dirty="0">
                <a:latin typeface="Trebuchet MS" panose="020B0603020202020204" pitchFamily="34" charset="0"/>
                <a:cs typeface="Times New Roman" panose="02020603050405020304" pitchFamily="18" charset="0"/>
              </a:rPr>
              <a:t> la APIA</a:t>
            </a:r>
            <a:r>
              <a:rPr lang="ro-RO"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și</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faptul</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că</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fermierul</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trebuie</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să</a:t>
            </a:r>
            <a:r>
              <a:rPr lang="fr-FR" altLang="en-US" sz="1700" dirty="0">
                <a:latin typeface="Trebuchet MS" panose="020B0603020202020204" pitchFamily="34" charset="0"/>
                <a:cs typeface="Times New Roman" panose="02020603050405020304" pitchFamily="18" charset="0"/>
              </a:rPr>
              <a:t> </a:t>
            </a:r>
            <a:r>
              <a:rPr lang="ro-RO" altLang="en-US" sz="1700" dirty="0">
                <a:latin typeface="Trebuchet MS" panose="020B0603020202020204" pitchFamily="34" charset="0"/>
                <a:cs typeface="Times New Roman" panose="02020603050405020304" pitchFamily="18" charset="0"/>
              </a:rPr>
              <a:t>fie informat de</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Primărie</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privind</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eliberarea</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și</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transmiterea</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adeverinței</a:t>
            </a:r>
            <a:r>
              <a:rPr lang="fr-FR" altLang="en-US" sz="1700" dirty="0">
                <a:latin typeface="Trebuchet MS" panose="020B0603020202020204" pitchFamily="34" charset="0"/>
                <a:cs typeface="Times New Roman" panose="02020603050405020304" pitchFamily="18" charset="0"/>
              </a:rPr>
              <a:t> la </a:t>
            </a:r>
            <a:r>
              <a:rPr lang="fr-FR" altLang="en-US" sz="1700" dirty="0" err="1">
                <a:latin typeface="Trebuchet MS" panose="020B0603020202020204" pitchFamily="34" charset="0"/>
                <a:cs typeface="Times New Roman" panose="02020603050405020304" pitchFamily="18" charset="0"/>
              </a:rPr>
              <a:t>Centrul</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Județean</a:t>
            </a:r>
            <a:r>
              <a:rPr lang="fr-FR" altLang="en-US" sz="1700" dirty="0">
                <a:latin typeface="Trebuchet MS" panose="020B0603020202020204" pitchFamily="34" charset="0"/>
                <a:cs typeface="Times New Roman" panose="02020603050405020304" pitchFamily="18" charset="0"/>
              </a:rPr>
              <a:t>/Local APIA </a:t>
            </a:r>
            <a:r>
              <a:rPr lang="ro-RO" altLang="en-US" sz="1700" dirty="0">
                <a:latin typeface="Trebuchet MS" panose="020B0603020202020204" pitchFamily="34" charset="0"/>
                <a:cs typeface="Times New Roman" panose="02020603050405020304" pitchFamily="18" charset="0"/>
              </a:rPr>
              <a:t>.</a:t>
            </a:r>
          </a:p>
          <a:p>
            <a:pPr marL="0" indent="0" algn="just">
              <a:spcBef>
                <a:spcPct val="0"/>
              </a:spcBef>
              <a:buNone/>
            </a:pPr>
            <a:endParaRPr lang="en-US" altLang="en-US" sz="1700" dirty="0">
              <a:latin typeface="Trebuchet MS" panose="020B0603020202020204" pitchFamily="34" charset="0"/>
              <a:cs typeface="Times New Roman" panose="02020603050405020304" pitchFamily="18" charset="0"/>
            </a:endParaRPr>
          </a:p>
          <a:p>
            <a:pPr marL="342900" indent="-342900" algn="just">
              <a:spcBef>
                <a:spcPct val="0"/>
              </a:spcBef>
            </a:pPr>
            <a:r>
              <a:rPr lang="ro-RO" altLang="en-US" sz="1700" dirty="0">
                <a:latin typeface="Trebuchet MS" panose="020B0603020202020204" pitchFamily="34" charset="0"/>
                <a:ea typeface="Calibri" panose="020F0502020204030204" pitchFamily="34" charset="0"/>
                <a:cs typeface="Times New Roman" panose="02020603050405020304" pitchFamily="18" charset="0"/>
              </a:rPr>
              <a:t>Fermierilor cărora nu li se poate comunica telefonic/e-mail data depunerii cererii li se va transmite </a:t>
            </a:r>
            <a:r>
              <a:rPr lang="ro-RO" altLang="en-US" sz="1700" b="1" dirty="0">
                <a:latin typeface="Trebuchet MS" panose="020B0603020202020204" pitchFamily="34" charset="0"/>
                <a:ea typeface="Calibri" panose="020F0502020204030204" pitchFamily="34" charset="0"/>
                <a:cs typeface="Times New Roman" panose="02020603050405020304" pitchFamily="18" charset="0"/>
              </a:rPr>
              <a:t>Invitația</a:t>
            </a:r>
            <a:r>
              <a:rPr lang="ro-RO" altLang="en-US" sz="1700" dirty="0">
                <a:latin typeface="Trebuchet MS" panose="020B0603020202020204" pitchFamily="34" charset="0"/>
                <a:ea typeface="Calibri" panose="020F0502020204030204" pitchFamily="34" charset="0"/>
                <a:cs typeface="Times New Roman" panose="02020603050405020304" pitchFamily="18" charset="0"/>
              </a:rPr>
              <a:t> scrisă, în care sunt specificate ora, data, persoana, centrul local/judeţean APIA şi documentele cu care acesta trebuie să se prezinte sau pe care trebuie să le transmită la APIA prin mijloace electronice de comunicații.</a:t>
            </a:r>
          </a:p>
          <a:p>
            <a:pPr marL="342900" indent="-342900" algn="just">
              <a:spcBef>
                <a:spcPct val="0"/>
              </a:spcBef>
            </a:pPr>
            <a:endParaRPr lang="ro-RO" altLang="en-US" sz="1700" dirty="0">
              <a:latin typeface="Trebuchet MS" panose="020B0603020202020204" pitchFamily="34" charset="0"/>
              <a:ea typeface="Calibri" panose="020F0502020204030204" pitchFamily="34" charset="0"/>
              <a:cs typeface="Times New Roman" panose="02020603050405020304" pitchFamily="18" charset="0"/>
            </a:endParaRPr>
          </a:p>
          <a:p>
            <a:pPr marL="342900" indent="-342900" algn="just">
              <a:spcBef>
                <a:spcPct val="0"/>
              </a:spcBef>
              <a:buNone/>
            </a:pPr>
            <a:r>
              <a:rPr lang="ro-RO" altLang="en-US" sz="1700" b="1" dirty="0">
                <a:latin typeface="Trebuchet MS" panose="020B0603020202020204" pitchFamily="34" charset="0"/>
                <a:ea typeface="Calibri" panose="020F0502020204030204" pitchFamily="34" charset="0"/>
                <a:cs typeface="Times New Roman" panose="02020603050405020304" pitchFamily="18" charset="0"/>
              </a:rPr>
              <a:t>2.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Concomitent</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cu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transmiterea</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INVITAȚIILOR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către</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fermieri</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Centrele</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APIA vor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solicita</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la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Primării</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adeverințele</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pentru</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fermierii</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pentru</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care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s-au</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transmis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invitațiile</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printr</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-o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adresă</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semnată</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și</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scanată</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ro-RO" altLang="en-US" sz="1600" dirty="0">
                <a:latin typeface="Trebuchet MS" panose="020B0603020202020204" pitchFamily="34" charset="0"/>
                <a:ea typeface="Calibri" panose="020F0502020204030204" pitchFamily="34" charset="0"/>
                <a:cs typeface="Times New Roman" panose="02020603050405020304" pitchFamily="18" charset="0"/>
              </a:rPr>
              <a:t>Trebuie avut în vedere faptul că</a:t>
            </a:r>
            <a:r>
              <a:rPr lang="en-US" altLang="en-US" sz="1600" dirty="0">
                <a:latin typeface="Trebuchet MS" panose="020B0603020202020204" pitchFamily="34" charset="0"/>
                <a:ea typeface="Calibri" panose="020F0502020204030204" pitchFamily="34" charset="0"/>
                <a:cs typeface="Times New Roman" panose="02020603050405020304" pitchFamily="18" charset="0"/>
              </a:rPr>
              <a:t>,</a:t>
            </a:r>
            <a:r>
              <a:rPr lang="ro-RO" altLang="en-US" sz="1600" dirty="0">
                <a:latin typeface="Trebuchet MS" panose="020B0603020202020204" pitchFamily="34" charset="0"/>
                <a:ea typeface="Calibri" panose="020F0502020204030204" pitchFamily="34" charset="0"/>
                <a:cs typeface="Times New Roman" panose="02020603050405020304" pitchFamily="18" charset="0"/>
              </a:rPr>
              <a:t> în conformitate cu legislația în vigoare, terenul trebuie să fie la dispoziția fermierului la data depunerii cererii, ca atare, adeverințele trebuie să aibă data emiterii anterioară datei înregistrării cererii la APIA.</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În</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situația</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în</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care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adeverințele</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primite</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nu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sunt</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într</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-un format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corespunzător</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legislației</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cel</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prevăzut</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în</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Anexa</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nr. 5 </a:t>
            </a:r>
            <a:r>
              <a:rPr lang="ro-RO" altLang="en-US" sz="1600" dirty="0">
                <a:latin typeface="Trebuchet MS" panose="020B0603020202020204" pitchFamily="34" charset="0"/>
                <a:ea typeface="Calibri" panose="020F0502020204030204" pitchFamily="34" charset="0"/>
                <a:cs typeface="Times New Roman" panose="02020603050405020304" pitchFamily="18" charset="0"/>
              </a:rPr>
              <a:t>din </a:t>
            </a:r>
            <a:r>
              <a:rPr lang="ro-RO" sz="1600" dirty="0">
                <a:latin typeface="Trebuchet MS" panose="020B0603020202020204" pitchFamily="34" charset="0"/>
                <a:cs typeface="Arial" panose="020B0604020202020204" pitchFamily="34" charset="0"/>
              </a:rPr>
              <a:t>Ordinul MADR nr. 106/2024 privind modalitatea de implementare a intervențiilor aferente sectoarelor vegetal și zootehnic</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se va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retransmite</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solicitarea</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la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primării</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astfel</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încât</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documentul</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doveditor</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pentru</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utilizarea</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terenului</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să</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 fie </a:t>
            </a:r>
            <a:r>
              <a:rPr lang="fr-FR" altLang="en-US" sz="1600" dirty="0" err="1">
                <a:latin typeface="Trebuchet MS" panose="020B0603020202020204" pitchFamily="34" charset="0"/>
                <a:ea typeface="Calibri" panose="020F0502020204030204" pitchFamily="34" charset="0"/>
                <a:cs typeface="Times New Roman" panose="02020603050405020304" pitchFamily="18" charset="0"/>
              </a:rPr>
              <a:t>conform</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a:t>
            </a:r>
            <a:endParaRPr lang="en-US" altLang="en-US" sz="1600" dirty="0">
              <a:latin typeface="Trebuchet MS" panose="020B0603020202020204" pitchFamily="34" charset="0"/>
              <a:ea typeface="Calibri" panose="020F0502020204030204" pitchFamily="34" charset="0"/>
              <a:cs typeface="Times New Roman" panose="02020603050405020304" pitchFamily="18" charset="0"/>
            </a:endParaRPr>
          </a:p>
          <a:p>
            <a:pPr marL="342900" indent="-342900"/>
            <a:endParaRPr lang="en-US" altLang="en-US" sz="20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D8DCE57F-88E9-459E-B1D7-091FD04AF610}"/>
              </a:ext>
            </a:extLst>
          </p:cNvPr>
          <p:cNvSpPr>
            <a:spLocks noGrp="1"/>
          </p:cNvSpPr>
          <p:nvPr>
            <p:ph type="title"/>
          </p:nvPr>
        </p:nvSpPr>
        <p:spPr>
          <a:xfrm>
            <a:off x="990600" y="304800"/>
            <a:ext cx="7772400" cy="685800"/>
          </a:xfrm>
        </p:spPr>
        <p:txBody>
          <a:bodyPr/>
          <a:lstStyle/>
          <a:p>
            <a:pPr algn="ctr"/>
            <a:r>
              <a:rPr lang="ro-RO" altLang="en-US" sz="2000" b="1" dirty="0">
                <a:solidFill>
                  <a:schemeClr val="tx1"/>
                </a:solidFill>
              </a:rPr>
              <a:t>Flux depunere cerere 2025</a:t>
            </a:r>
            <a:endParaRPr lang="en-US" altLang="en-US" sz="2000" dirty="0"/>
          </a:p>
        </p:txBody>
      </p:sp>
      <p:sp>
        <p:nvSpPr>
          <p:cNvPr id="3" name="Content Placeholder 2">
            <a:extLst>
              <a:ext uri="{FF2B5EF4-FFF2-40B4-BE49-F238E27FC236}">
                <a16:creationId xmlns:a16="http://schemas.microsoft.com/office/drawing/2014/main" id="{78D18F66-0ED7-4926-B51B-17E3ADEF3FD9}"/>
              </a:ext>
            </a:extLst>
          </p:cNvPr>
          <p:cNvSpPr>
            <a:spLocks noGrp="1"/>
          </p:cNvSpPr>
          <p:nvPr>
            <p:ph sz="quarter" idx="1"/>
          </p:nvPr>
        </p:nvSpPr>
        <p:spPr>
          <a:xfrm>
            <a:off x="762000" y="1173162"/>
            <a:ext cx="7924800" cy="4770437"/>
          </a:xfrm>
        </p:spPr>
        <p:txBody>
          <a:bodyPr/>
          <a:lstStyle/>
          <a:p>
            <a:pPr marL="0" indent="0" algn="just">
              <a:spcBef>
                <a:spcPct val="0"/>
              </a:spcBef>
              <a:buNone/>
            </a:pPr>
            <a:r>
              <a:rPr lang="ro-RO" altLang="en-US" sz="1600" b="1" dirty="0">
                <a:latin typeface="Trebuchet MS" panose="020B0603020202020204" pitchFamily="34" charset="0"/>
                <a:cs typeface="Times New Roman" panose="02020603050405020304" pitchFamily="18" charset="0"/>
              </a:rPr>
              <a:t>3</a:t>
            </a:r>
            <a:r>
              <a:rPr lang="ro-RO" altLang="en-US" sz="1800" b="1" dirty="0">
                <a:latin typeface="Trebuchet MS" panose="020B0603020202020204" pitchFamily="34" charset="0"/>
                <a:cs typeface="Times New Roman" panose="02020603050405020304" pitchFamily="18" charset="0"/>
              </a:rPr>
              <a:t>. </a:t>
            </a:r>
            <a:r>
              <a:rPr lang="ro-RO" altLang="en-US" sz="1800" dirty="0">
                <a:latin typeface="Trebuchet MS" panose="020B0603020202020204" pitchFamily="34" charset="0"/>
                <a:cs typeface="Times New Roman" panose="02020603050405020304" pitchFamily="18" charset="0"/>
              </a:rPr>
              <a:t>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Fermierii</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vor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transmite</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a:t>
            </a:r>
            <a:r>
              <a:rPr lang="ro-RO" altLang="en-US" sz="1800" dirty="0">
                <a:latin typeface="Trebuchet MS" panose="020B0603020202020204" pitchFamily="34" charset="0"/>
                <a:ea typeface="Calibri" panose="020F0502020204030204" pitchFamily="34" charset="0"/>
                <a:cs typeface="Times New Roman" panose="02020603050405020304" pitchFamily="18" charset="0"/>
              </a:rPr>
              <a:t>sau</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vor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prezenta</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fizic</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documentele</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necesare</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pentru</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depunerea</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cererii</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(copie de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pe</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cartea</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de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identitate</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buletin</a:t>
            </a:r>
            <a:r>
              <a:rPr lang="ro-RO" altLang="en-US" sz="1800" dirty="0">
                <a:latin typeface="Trebuchet MS" panose="020B0603020202020204" pitchFamily="34" charset="0"/>
                <a:ea typeface="Calibri" panose="020F0502020204030204" pitchFamily="34" charset="0"/>
                <a:cs typeface="Times New Roman" panose="02020603050405020304" pitchFamily="18" charset="0"/>
              </a:rPr>
              <a:t> de identitate/pașaport, certificatul de înregistrare la oficiul registrului comerțului/certificatul de înregistrare fiscală</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dovada</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deținerii</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unui</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cont</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bancar</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activ</a:t>
            </a:r>
            <a:r>
              <a:rPr lang="ro-RO" dirty="0"/>
              <a:t> </a:t>
            </a:r>
            <a:r>
              <a:rPr lang="ro-RO" sz="1800" dirty="0">
                <a:latin typeface="Trebuchet MS" panose="020B0603020202020204" pitchFamily="34" charset="0"/>
              </a:rPr>
              <a:t>în lei (RON) deschis la o bancă care desfășoară activitate pe teritoriul României</a:t>
            </a:r>
            <a:r>
              <a:rPr lang="fr-FR" altLang="en-US" sz="1600" dirty="0">
                <a:latin typeface="Trebuchet MS" panose="020B0603020202020204" pitchFamily="34" charset="0"/>
                <a:ea typeface="Calibri" panose="020F0502020204030204" pitchFamily="34" charset="0"/>
                <a:cs typeface="Times New Roman" panose="02020603050405020304" pitchFamily="18" charset="0"/>
              </a:rPr>
              <a:t>,</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procura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notarială</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a:t>
            </a:r>
            <a:r>
              <a:rPr lang="fr-FR" altLang="en-US" sz="1800" dirty="0" err="1">
                <a:latin typeface="Trebuchet MS" panose="020B0603020202020204" pitchFamily="34" charset="0"/>
                <a:ea typeface="Calibri" panose="020F0502020204030204" pitchFamily="34" charset="0"/>
                <a:cs typeface="Times New Roman" panose="02020603050405020304" pitchFamily="18" charset="0"/>
              </a:rPr>
              <a:t>etc</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a:t>
            </a:r>
            <a:r>
              <a:rPr lang="ro-RO" altLang="en-US" sz="1800" dirty="0">
                <a:latin typeface="Trebuchet MS" panose="020B0603020202020204" pitchFamily="34" charset="0"/>
                <a:ea typeface="Calibri" panose="020F0502020204030204" pitchFamily="34" charset="0"/>
                <a:cs typeface="Times New Roman" panose="02020603050405020304" pitchFamily="18" charset="0"/>
              </a:rPr>
              <a:t>.</a:t>
            </a:r>
            <a:r>
              <a:rPr lang="fr-FR" altLang="en-US" sz="1800" dirty="0">
                <a:latin typeface="Trebuchet MS" panose="020B0603020202020204" pitchFamily="34" charset="0"/>
                <a:ea typeface="Calibri" panose="020F0502020204030204" pitchFamily="34" charset="0"/>
                <a:cs typeface="Times New Roman" panose="02020603050405020304" pitchFamily="18" charset="0"/>
              </a:rPr>
              <a:t> </a:t>
            </a:r>
            <a:endParaRPr lang="en-US" altLang="en-US" sz="1800" dirty="0">
              <a:latin typeface="Trebuchet MS" panose="020B0603020202020204" pitchFamily="34" charset="0"/>
              <a:ea typeface="Calibri" panose="020F0502020204030204" pitchFamily="34" charset="0"/>
              <a:cs typeface="Times New Roman" panose="02020603050405020304" pitchFamily="18" charset="0"/>
            </a:endParaRPr>
          </a:p>
          <a:p>
            <a:pPr marL="0" indent="0" algn="just">
              <a:spcBef>
                <a:spcPct val="0"/>
              </a:spcBef>
              <a:buFont typeface="Wingdings 2" panose="05020102010507070707" pitchFamily="18" charset="2"/>
              <a:buNone/>
            </a:pPr>
            <a:r>
              <a:rPr lang="fr-FR" altLang="en-US" sz="1800" dirty="0">
                <a:latin typeface="Trebuchet MS" panose="020B0603020202020204" pitchFamily="34" charset="0"/>
                <a:cs typeface="Times New Roman" panose="02020603050405020304" pitchFamily="18" charset="0"/>
              </a:rPr>
              <a:t> </a:t>
            </a:r>
            <a:endParaRPr lang="en-US" altLang="en-US" sz="1800" dirty="0">
              <a:latin typeface="Trebuchet MS" panose="020B0603020202020204" pitchFamily="34" charset="0"/>
              <a:cs typeface="Times New Roman" panose="02020603050405020304" pitchFamily="18" charset="0"/>
            </a:endParaRPr>
          </a:p>
          <a:p>
            <a:pPr marL="0" indent="0" algn="just">
              <a:spcBef>
                <a:spcPct val="0"/>
              </a:spcBef>
              <a:buFont typeface="Wingdings 2" panose="05020102010507070707" pitchFamily="18" charset="2"/>
              <a:buNone/>
            </a:pPr>
            <a:r>
              <a:rPr lang="ro-RO" altLang="en-US" sz="1800" b="1" dirty="0">
                <a:latin typeface="Trebuchet MS" panose="020B0603020202020204" pitchFamily="34" charset="0"/>
                <a:cs typeface="Calibri" panose="020F0502020204030204" pitchFamily="34" charset="0"/>
              </a:rPr>
              <a:t>4.  </a:t>
            </a:r>
            <a:r>
              <a:rPr lang="fr-FR" altLang="en-US" sz="1800" dirty="0" err="1">
                <a:latin typeface="Trebuchet MS" panose="020B0603020202020204" pitchFamily="34" charset="0"/>
                <a:cs typeface="Calibri" panose="020F0502020204030204" pitchFamily="34" charset="0"/>
              </a:rPr>
              <a:t>Documentele</a:t>
            </a:r>
            <a:r>
              <a:rPr lang="fr-FR" altLang="en-US" sz="1800" dirty="0">
                <a:latin typeface="Trebuchet MS" panose="020B0603020202020204" pitchFamily="34" charset="0"/>
                <a:cs typeface="Calibri" panose="020F0502020204030204" pitchFamily="34" charset="0"/>
              </a:rPr>
              <a:t> care fac </a:t>
            </a:r>
            <a:r>
              <a:rPr lang="fr-FR" altLang="en-US" sz="1800" dirty="0" err="1">
                <a:latin typeface="Trebuchet MS" panose="020B0603020202020204" pitchFamily="34" charset="0"/>
                <a:cs typeface="Calibri" panose="020F0502020204030204" pitchFamily="34" charset="0"/>
              </a:rPr>
              <a:t>dovada</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că</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terenul</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declarat</a:t>
            </a:r>
            <a:r>
              <a:rPr lang="fr-FR" altLang="en-US" sz="1800" dirty="0">
                <a:latin typeface="Trebuchet MS" panose="020B0603020202020204" pitchFamily="34" charset="0"/>
                <a:cs typeface="Calibri" panose="020F0502020204030204" pitchFamily="34" charset="0"/>
              </a:rPr>
              <a:t> este la </a:t>
            </a:r>
            <a:r>
              <a:rPr lang="fr-FR" altLang="en-US" sz="1800" dirty="0" err="1">
                <a:latin typeface="Trebuchet MS" panose="020B0603020202020204" pitchFamily="34" charset="0"/>
                <a:cs typeface="Calibri" panose="020F0502020204030204" pitchFamily="34" charset="0"/>
              </a:rPr>
              <a:t>dispoziția</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fermierului</a:t>
            </a:r>
            <a:r>
              <a:rPr lang="fr-FR" altLang="en-US" sz="1800" dirty="0">
                <a:latin typeface="Trebuchet MS" panose="020B0603020202020204" pitchFamily="34" charset="0"/>
                <a:cs typeface="Calibri" panose="020F0502020204030204" pitchFamily="34" charset="0"/>
              </a:rPr>
              <a:t>, cu </a:t>
            </a:r>
            <a:r>
              <a:rPr lang="fr-FR" altLang="en-US" sz="1800" dirty="0" err="1">
                <a:latin typeface="Trebuchet MS" panose="020B0603020202020204" pitchFamily="34" charset="0"/>
                <a:cs typeface="Calibri" panose="020F0502020204030204" pitchFamily="34" charset="0"/>
              </a:rPr>
              <a:t>excepția</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adeverințelor</a:t>
            </a:r>
            <a:r>
              <a:rPr lang="fr-FR" altLang="en-US" sz="1800" dirty="0">
                <a:latin typeface="Trebuchet MS" panose="020B0603020202020204" pitchFamily="34" charset="0"/>
                <a:cs typeface="Calibri" panose="020F0502020204030204" pitchFamily="34" charset="0"/>
              </a:rPr>
              <a:t>, vor fi transmise  de  </a:t>
            </a:r>
            <a:r>
              <a:rPr lang="fr-FR" altLang="en-US" sz="1800" dirty="0" err="1">
                <a:latin typeface="Trebuchet MS" panose="020B0603020202020204" pitchFamily="34" charset="0"/>
                <a:cs typeface="Calibri" panose="020F0502020204030204" pitchFamily="34" charset="0"/>
              </a:rPr>
              <a:t>fermieri</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prin</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poșta</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electronică</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poștă</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sau</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prin</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oricare</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dintre</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mijloacele</a:t>
            </a:r>
            <a:r>
              <a:rPr lang="fr-FR" altLang="en-US" sz="1800" dirty="0">
                <a:latin typeface="Trebuchet MS" panose="020B0603020202020204" pitchFamily="34" charset="0"/>
                <a:cs typeface="Calibri" panose="020F0502020204030204" pitchFamily="34" charset="0"/>
              </a:rPr>
              <a:t> de </a:t>
            </a:r>
            <a:r>
              <a:rPr lang="fr-FR" altLang="en-US" sz="1800" dirty="0" err="1">
                <a:latin typeface="Trebuchet MS" panose="020B0603020202020204" pitchFamily="34" charset="0"/>
                <a:cs typeface="Calibri" panose="020F0502020204030204" pitchFamily="34" charset="0"/>
              </a:rPr>
              <a:t>comunicare</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existente</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sau</a:t>
            </a:r>
            <a:r>
              <a:rPr lang="ro-RO" altLang="en-US" sz="1800" dirty="0">
                <a:latin typeface="Trebuchet MS" panose="020B0603020202020204" pitchFamily="34" charset="0"/>
                <a:cs typeface="Calibri" panose="020F0502020204030204" pitchFamily="34" charset="0"/>
              </a:rPr>
              <a:t> </a:t>
            </a:r>
            <a:r>
              <a:rPr lang="fr-FR" altLang="en-US" sz="1800" dirty="0">
                <a:latin typeface="Trebuchet MS" panose="020B0603020202020204" pitchFamily="34" charset="0"/>
                <a:cs typeface="Calibri" panose="020F0502020204030204" pitchFamily="34" charset="0"/>
              </a:rPr>
              <a:t>vor fi </a:t>
            </a:r>
            <a:r>
              <a:rPr lang="fr-FR" altLang="en-US" sz="1800" dirty="0" err="1">
                <a:latin typeface="Trebuchet MS" panose="020B0603020202020204" pitchFamily="34" charset="0"/>
                <a:cs typeface="Calibri" panose="020F0502020204030204" pitchFamily="34" charset="0"/>
              </a:rPr>
              <a:t>prezentate</a:t>
            </a:r>
            <a:r>
              <a:rPr lang="fr-FR" altLang="en-US" sz="1800" dirty="0">
                <a:latin typeface="Trebuchet MS" panose="020B0603020202020204" pitchFamily="34" charset="0"/>
                <a:cs typeface="Calibri" panose="020F0502020204030204" pitchFamily="34" charset="0"/>
              </a:rPr>
              <a:t> la </a:t>
            </a:r>
            <a:r>
              <a:rPr lang="fr-FR" altLang="en-US" sz="1800" dirty="0" err="1">
                <a:latin typeface="Trebuchet MS" panose="020B0603020202020204" pitchFamily="34" charset="0"/>
                <a:cs typeface="Calibri" panose="020F0502020204030204" pitchFamily="34" charset="0"/>
              </a:rPr>
              <a:t>centrele</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jude</a:t>
            </a:r>
            <a:r>
              <a:rPr lang="ro-RO" altLang="en-US" sz="1800" dirty="0">
                <a:latin typeface="Trebuchet MS" panose="020B0603020202020204" pitchFamily="34" charset="0"/>
                <a:cs typeface="Calibri" panose="020F0502020204030204" pitchFamily="34" charset="0"/>
              </a:rPr>
              <a:t>țene/locale APIA</a:t>
            </a:r>
            <a:r>
              <a:rPr lang="fr-FR" altLang="en-US" sz="1800" dirty="0">
                <a:latin typeface="Trebuchet MS" panose="020B0603020202020204" pitchFamily="34" charset="0"/>
                <a:cs typeface="Calibri" panose="020F0502020204030204" pitchFamily="34" charset="0"/>
              </a:rPr>
              <a:t> (copia </a:t>
            </a:r>
            <a:r>
              <a:rPr lang="fr-FR" altLang="en-US" sz="1800" dirty="0" err="1">
                <a:latin typeface="Trebuchet MS" panose="020B0603020202020204" pitchFamily="34" charset="0"/>
                <a:cs typeface="Calibri" panose="020F0502020204030204" pitchFamily="34" charset="0"/>
              </a:rPr>
              <a:t>conform</a:t>
            </a:r>
            <a:r>
              <a:rPr lang="fr-FR" altLang="en-US" sz="1800" dirty="0">
                <a:latin typeface="Trebuchet MS" panose="020B0603020202020204" pitchFamily="34" charset="0"/>
                <a:cs typeface="Calibri" panose="020F0502020204030204" pitchFamily="34" charset="0"/>
              </a:rPr>
              <a:t> cu </a:t>
            </a:r>
            <a:r>
              <a:rPr lang="fr-FR" altLang="en-US" sz="1800" dirty="0" err="1">
                <a:latin typeface="Trebuchet MS" panose="020B0603020202020204" pitchFamily="34" charset="0"/>
                <a:cs typeface="Calibri" panose="020F0502020204030204" pitchFamily="34" charset="0"/>
              </a:rPr>
              <a:t>originalul</a:t>
            </a:r>
            <a:r>
              <a:rPr lang="fr-FR" altLang="en-US" sz="1800" dirty="0">
                <a:latin typeface="Trebuchet MS" panose="020B0603020202020204" pitchFamily="34" charset="0"/>
                <a:cs typeface="Calibri" panose="020F0502020204030204" pitchFamily="34" charset="0"/>
              </a:rPr>
              <a:t> a </a:t>
            </a:r>
            <a:r>
              <a:rPr lang="fr-FR" altLang="en-US" sz="1800" dirty="0" err="1">
                <a:latin typeface="Trebuchet MS" panose="020B0603020202020204" pitchFamily="34" charset="0"/>
                <a:cs typeface="Calibri" panose="020F0502020204030204" pitchFamily="34" charset="0"/>
              </a:rPr>
              <a:t>contractului</a:t>
            </a:r>
            <a:r>
              <a:rPr lang="fr-FR" altLang="en-US" sz="1800" dirty="0">
                <a:latin typeface="Trebuchet MS" panose="020B0603020202020204" pitchFamily="34" charset="0"/>
                <a:cs typeface="Calibri" panose="020F0502020204030204" pitchFamily="34" charset="0"/>
              </a:rPr>
              <a:t> de </a:t>
            </a:r>
            <a:r>
              <a:rPr lang="fr-FR" altLang="en-US" sz="1800" dirty="0" err="1">
                <a:latin typeface="Trebuchet MS" panose="020B0603020202020204" pitchFamily="34" charset="0"/>
                <a:cs typeface="Calibri" panose="020F0502020204030204" pitchFamily="34" charset="0"/>
              </a:rPr>
              <a:t>închiriere</a:t>
            </a:r>
            <a:r>
              <a:rPr lang="fr-FR" altLang="en-US" sz="1800" dirty="0">
                <a:latin typeface="Trebuchet MS" panose="020B0603020202020204" pitchFamily="34" charset="0"/>
                <a:cs typeface="Calibri" panose="020F0502020204030204" pitchFamily="34" charset="0"/>
              </a:rPr>
              <a:t>/</a:t>
            </a:r>
            <a:r>
              <a:rPr lang="fr-FR" altLang="en-US" sz="1800" dirty="0" err="1">
                <a:latin typeface="Trebuchet MS" panose="020B0603020202020204" pitchFamily="34" charset="0"/>
                <a:cs typeface="Calibri" panose="020F0502020204030204" pitchFamily="34" charset="0"/>
              </a:rPr>
              <a:t>concesiune</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încheiat</a:t>
            </a:r>
            <a:r>
              <a:rPr lang="fr-FR" altLang="en-US" sz="1800" dirty="0">
                <a:latin typeface="Trebuchet MS" panose="020B0603020202020204" pitchFamily="34" charset="0"/>
                <a:cs typeface="Calibri" panose="020F0502020204030204" pitchFamily="34" charset="0"/>
              </a:rPr>
              <a:t> cu UAT </a:t>
            </a:r>
            <a:r>
              <a:rPr lang="fr-FR" altLang="en-US" sz="1800" dirty="0" err="1">
                <a:latin typeface="Trebuchet MS" panose="020B0603020202020204" pitchFamily="34" charset="0"/>
                <a:cs typeface="Calibri" panose="020F0502020204030204" pitchFamily="34" charset="0"/>
              </a:rPr>
              <a:t>sau</a:t>
            </a:r>
            <a:r>
              <a:rPr lang="fr-FR" altLang="en-US" sz="1800" dirty="0">
                <a:latin typeface="Trebuchet MS" panose="020B0603020202020204" pitchFamily="34" charset="0"/>
                <a:cs typeface="Calibri" panose="020F0502020204030204" pitchFamily="34" charset="0"/>
              </a:rPr>
              <a:t> de </a:t>
            </a:r>
            <a:r>
              <a:rPr lang="fr-FR" altLang="en-US" sz="1800" dirty="0" err="1">
                <a:latin typeface="Trebuchet MS" panose="020B0603020202020204" pitchFamily="34" charset="0"/>
                <a:cs typeface="Calibri" panose="020F0502020204030204" pitchFamily="34" charset="0"/>
              </a:rPr>
              <a:t>concesiune</a:t>
            </a:r>
            <a:r>
              <a:rPr lang="fr-FR" altLang="en-US" sz="1800" dirty="0">
                <a:latin typeface="Trebuchet MS" panose="020B0603020202020204" pitchFamily="34" charset="0"/>
                <a:cs typeface="Calibri" panose="020F0502020204030204" pitchFamily="34" charset="0"/>
              </a:rPr>
              <a:t>/</a:t>
            </a:r>
            <a:r>
              <a:rPr lang="fr-FR" altLang="en-US" sz="1800" dirty="0" err="1">
                <a:latin typeface="Trebuchet MS" panose="020B0603020202020204" pitchFamily="34" charset="0"/>
                <a:cs typeface="Calibri" panose="020F0502020204030204" pitchFamily="34" charset="0"/>
              </a:rPr>
              <a:t>arendă</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încheiat</a:t>
            </a:r>
            <a:r>
              <a:rPr lang="fr-FR" altLang="en-US" sz="1800" dirty="0">
                <a:latin typeface="Trebuchet MS" panose="020B0603020202020204" pitchFamily="34" charset="0"/>
                <a:cs typeface="Calibri" panose="020F0502020204030204" pitchFamily="34" charset="0"/>
              </a:rPr>
              <a:t> cu ADS a </a:t>
            </a:r>
            <a:r>
              <a:rPr lang="fr-FR" altLang="en-US" sz="1800" dirty="0" err="1">
                <a:latin typeface="Trebuchet MS" panose="020B0603020202020204" pitchFamily="34" charset="0"/>
                <a:cs typeface="Calibri" panose="020F0502020204030204" pitchFamily="34" charset="0"/>
              </a:rPr>
              <a:t>suprafeței</a:t>
            </a:r>
            <a:r>
              <a:rPr lang="fr-FR" altLang="en-US" sz="1800" dirty="0">
                <a:latin typeface="Trebuchet MS" panose="020B0603020202020204" pitchFamily="34" charset="0"/>
                <a:cs typeface="Calibri" panose="020F0502020204030204" pitchFamily="34" charset="0"/>
              </a:rPr>
              <a:t> agricole </a:t>
            </a:r>
            <a:r>
              <a:rPr lang="fr-FR" altLang="en-US" sz="1800" dirty="0" err="1">
                <a:latin typeface="Trebuchet MS" panose="020B0603020202020204" pitchFamily="34" charset="0"/>
                <a:cs typeface="Calibri" panose="020F0502020204030204" pitchFamily="34" charset="0"/>
              </a:rPr>
              <a:t>etc</a:t>
            </a:r>
            <a:r>
              <a:rPr lang="fr-FR" altLang="en-US" sz="1800" dirty="0">
                <a:latin typeface="Trebuchet MS" panose="020B0603020202020204" pitchFamily="34" charset="0"/>
                <a:cs typeface="Calibri" panose="020F0502020204030204" pitchFamily="34" charset="0"/>
              </a:rPr>
              <a:t>). </a:t>
            </a:r>
            <a:endParaRPr lang="en-US" altLang="en-US" sz="1800" dirty="0">
              <a:latin typeface="Trebuchet MS" panose="020B0603020202020204" pitchFamily="34" charset="0"/>
              <a:cs typeface="Calibri" panose="020F0502020204030204" pitchFamily="34" charset="0"/>
            </a:endParaRPr>
          </a:p>
          <a:p>
            <a:pPr marL="0" indent="0" algn="just">
              <a:spcBef>
                <a:spcPct val="0"/>
              </a:spcBef>
            </a:pPr>
            <a:endParaRPr lang="ro-RO" altLang="en-US" sz="1800" b="1" dirty="0">
              <a:latin typeface="Trebuchet MS" panose="020B0603020202020204" pitchFamily="34" charset="0"/>
              <a:cs typeface="Times New Roman" panose="02020603050405020304" pitchFamily="18" charset="0"/>
            </a:endParaRPr>
          </a:p>
          <a:p>
            <a:pPr marL="0" indent="0" algn="just">
              <a:spcBef>
                <a:spcPct val="0"/>
              </a:spcBef>
              <a:buFont typeface="Wingdings 2" panose="05020102010507070707" pitchFamily="18" charset="2"/>
              <a:buNone/>
            </a:pPr>
            <a:r>
              <a:rPr lang="ro-RO" altLang="en-US" sz="1800" b="1" dirty="0">
                <a:latin typeface="Trebuchet MS" panose="020B0603020202020204" pitchFamily="34" charset="0"/>
                <a:cs typeface="Times New Roman" panose="02020603050405020304" pitchFamily="18" charset="0"/>
              </a:rPr>
              <a:t>5. </a:t>
            </a:r>
            <a:r>
              <a:rPr lang="fr-FR" altLang="en-US" sz="1800" dirty="0">
                <a:latin typeface="Trebuchet MS" panose="020B0603020202020204" pitchFamily="34" charset="0"/>
                <a:cs typeface="Times New Roman" panose="02020603050405020304" pitchFamily="18" charset="0"/>
              </a:rPr>
              <a:t> </a:t>
            </a:r>
            <a:r>
              <a:rPr lang="fr-FR" altLang="en-US" sz="1800" b="1" dirty="0" err="1">
                <a:latin typeface="Trebuchet MS" panose="020B0603020202020204" pitchFamily="34" charset="0"/>
                <a:cs typeface="Calibri" panose="020F0502020204030204" pitchFamily="34" charset="0"/>
              </a:rPr>
              <a:t>Documentele</a:t>
            </a:r>
            <a:r>
              <a:rPr lang="fr-FR" altLang="en-US" sz="1800" b="1" dirty="0">
                <a:latin typeface="Trebuchet MS" panose="020B0603020202020204" pitchFamily="34" charset="0"/>
                <a:cs typeface="Calibri" panose="020F0502020204030204" pitchFamily="34" charset="0"/>
              </a:rPr>
              <a:t> </a:t>
            </a:r>
            <a:r>
              <a:rPr lang="fr-FR" altLang="en-US" sz="1800" b="1" dirty="0" err="1">
                <a:latin typeface="Trebuchet MS" panose="020B0603020202020204" pitchFamily="34" charset="0"/>
                <a:cs typeface="Calibri" panose="020F0502020204030204" pitchFamily="34" charset="0"/>
              </a:rPr>
              <a:t>specifice</a:t>
            </a:r>
            <a:r>
              <a:rPr lang="fr-FR" altLang="en-US" sz="1800" b="1" dirty="0">
                <a:latin typeface="Trebuchet MS" panose="020B0603020202020204" pitchFamily="34" charset="0"/>
                <a:cs typeface="Calibri" panose="020F0502020204030204" pitchFamily="34" charset="0"/>
              </a:rPr>
              <a:t> </a:t>
            </a:r>
            <a:r>
              <a:rPr lang="fr-FR" altLang="en-US" sz="1800" b="1" dirty="0" err="1">
                <a:latin typeface="Trebuchet MS" panose="020B0603020202020204" pitchFamily="34" charset="0"/>
                <a:cs typeface="Calibri" panose="020F0502020204030204" pitchFamily="34" charset="0"/>
              </a:rPr>
              <a:t>intervențiilor</a:t>
            </a:r>
            <a:r>
              <a:rPr lang="fr-FR" altLang="en-US" sz="1800" dirty="0">
                <a:latin typeface="Trebuchet MS" panose="020B0603020202020204" pitchFamily="34" charset="0"/>
                <a:cs typeface="Calibri" panose="020F0502020204030204" pitchFamily="34" charset="0"/>
              </a:rPr>
              <a:t> pot fi transmise </a:t>
            </a:r>
            <a:r>
              <a:rPr lang="fr-FR" altLang="en-US" sz="1800" dirty="0" err="1">
                <a:latin typeface="Trebuchet MS" panose="020B0603020202020204" pitchFamily="34" charset="0"/>
                <a:cs typeface="Calibri" panose="020F0502020204030204" pitchFamily="34" charset="0"/>
              </a:rPr>
              <a:t>către</a:t>
            </a:r>
            <a:r>
              <a:rPr lang="fr-FR" altLang="en-US" sz="1800" dirty="0">
                <a:latin typeface="Trebuchet MS" panose="020B0603020202020204" pitchFamily="34" charset="0"/>
                <a:cs typeface="Calibri" panose="020F0502020204030204" pitchFamily="34" charset="0"/>
              </a:rPr>
              <a:t> APIA, de </a:t>
            </a:r>
            <a:r>
              <a:rPr lang="fr-FR" altLang="en-US" sz="1800" dirty="0" err="1">
                <a:latin typeface="Trebuchet MS" panose="020B0603020202020204" pitchFamily="34" charset="0"/>
                <a:cs typeface="Calibri" panose="020F0502020204030204" pitchFamily="34" charset="0"/>
              </a:rPr>
              <a:t>asemenea</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prin</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poșta</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electronică</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poștă</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sau</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prin</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alte</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mijloace</a:t>
            </a:r>
            <a:r>
              <a:rPr lang="fr-FR" altLang="en-US" sz="1800" dirty="0">
                <a:latin typeface="Trebuchet MS" panose="020B0603020202020204" pitchFamily="34" charset="0"/>
                <a:cs typeface="Calibri" panose="020F0502020204030204" pitchFamily="34" charset="0"/>
              </a:rPr>
              <a:t> de </a:t>
            </a:r>
            <a:r>
              <a:rPr lang="fr-FR" altLang="en-US" sz="1800" dirty="0" err="1">
                <a:latin typeface="Trebuchet MS" panose="020B0603020202020204" pitchFamily="34" charset="0"/>
                <a:cs typeface="Calibri" panose="020F0502020204030204" pitchFamily="34" charset="0"/>
              </a:rPr>
              <a:t>comunicare</a:t>
            </a:r>
            <a:r>
              <a:rPr lang="fr-FR" altLang="en-US" sz="1800" dirty="0">
                <a:latin typeface="Trebuchet MS" panose="020B0603020202020204" pitchFamily="34" charset="0"/>
                <a:cs typeface="Calibri" panose="020F0502020204030204" pitchFamily="34" charset="0"/>
              </a:rPr>
              <a:t> </a:t>
            </a:r>
            <a:r>
              <a:rPr lang="fr-FR" altLang="en-US" sz="1800" dirty="0" err="1">
                <a:latin typeface="Trebuchet MS" panose="020B0603020202020204" pitchFamily="34" charset="0"/>
                <a:cs typeface="Calibri" panose="020F0502020204030204" pitchFamily="34" charset="0"/>
              </a:rPr>
              <a:t>electronică</a:t>
            </a:r>
            <a:r>
              <a:rPr lang="fr-FR" altLang="en-US" sz="1800" dirty="0">
                <a:latin typeface="Trebuchet MS" panose="020B0603020202020204" pitchFamily="34" charset="0"/>
                <a:cs typeface="Calibri" panose="020F0502020204030204" pitchFamily="34" charset="0"/>
              </a:rPr>
              <a:t>.</a:t>
            </a:r>
            <a:endParaRPr lang="en-US" altLang="en-US" sz="1800" dirty="0">
              <a:latin typeface="Trebuchet MS" panose="020B0603020202020204" pitchFamily="34" charset="0"/>
              <a:cs typeface="Calibri" panose="020F0502020204030204" pitchFamily="34" charset="0"/>
            </a:endParaRPr>
          </a:p>
          <a:p>
            <a:pPr marL="0" indent="0"/>
            <a:endParaRPr lang="en-US" alt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1594F-A392-17CC-DB15-D5DE00D4B24A}"/>
              </a:ext>
            </a:extLst>
          </p:cNvPr>
          <p:cNvSpPr>
            <a:spLocks noGrp="1"/>
          </p:cNvSpPr>
          <p:nvPr>
            <p:ph type="title"/>
          </p:nvPr>
        </p:nvSpPr>
        <p:spPr>
          <a:xfrm>
            <a:off x="914400" y="274638"/>
            <a:ext cx="7772400" cy="639762"/>
          </a:xfrm>
        </p:spPr>
        <p:txBody>
          <a:bodyPr/>
          <a:lstStyle/>
          <a:p>
            <a:pPr algn="ctr"/>
            <a:r>
              <a:rPr lang="ro-RO" sz="2400" b="1" dirty="0"/>
              <a:t>Termene depunere cereri de plată 2025</a:t>
            </a:r>
            <a:endParaRPr lang="en-US" sz="2400" b="1" dirty="0"/>
          </a:p>
        </p:txBody>
      </p:sp>
      <p:sp>
        <p:nvSpPr>
          <p:cNvPr id="3" name="Content Placeholder 2">
            <a:extLst>
              <a:ext uri="{FF2B5EF4-FFF2-40B4-BE49-F238E27FC236}">
                <a16:creationId xmlns:a16="http://schemas.microsoft.com/office/drawing/2014/main" id="{7DD1BBDE-195B-13E6-AF70-684D60AAB075}"/>
              </a:ext>
            </a:extLst>
          </p:cNvPr>
          <p:cNvSpPr>
            <a:spLocks noGrp="1"/>
          </p:cNvSpPr>
          <p:nvPr>
            <p:ph sz="quarter" idx="1"/>
          </p:nvPr>
        </p:nvSpPr>
        <p:spPr>
          <a:xfrm>
            <a:off x="914400" y="1066800"/>
            <a:ext cx="7772400" cy="4953000"/>
          </a:xfrm>
        </p:spPr>
        <p:txBody>
          <a:bodyPr/>
          <a:lstStyle/>
          <a:p>
            <a:pPr marL="0" algn="just">
              <a:spcBef>
                <a:spcPct val="0"/>
              </a:spcBef>
            </a:pPr>
            <a:r>
              <a:rPr lang="ro-RO" altLang="en-US" sz="1600" dirty="0">
                <a:latin typeface="Trebuchet MS" panose="020B0603020202020204" pitchFamily="34" charset="0"/>
                <a:cs typeface="Times New Roman" panose="02020603050405020304" pitchFamily="18" charset="0"/>
              </a:rPr>
              <a:t>Cererile de plată, completate de fermieri în </a:t>
            </a:r>
            <a:r>
              <a:rPr lang="ro-RO" altLang="en-US" sz="1600" dirty="0">
                <a:solidFill>
                  <a:srgbClr val="00B050"/>
                </a:solidFill>
                <a:latin typeface="Trebuchet MS" panose="020B0603020202020204" pitchFamily="34" charset="0"/>
                <a:cs typeface="Times New Roman" panose="02020603050405020304" pitchFamily="18" charset="0"/>
              </a:rPr>
              <a:t>aplicația AGI-Online</a:t>
            </a:r>
            <a:r>
              <a:rPr lang="ro-RO" altLang="en-US" sz="1600" dirty="0">
                <a:latin typeface="Trebuchet MS" panose="020B0603020202020204" pitchFamily="34" charset="0"/>
                <a:cs typeface="Times New Roman" panose="02020603050405020304" pitchFamily="18" charset="0"/>
              </a:rPr>
              <a:t>, se depun la centrele locale/judeţene APIA </a:t>
            </a:r>
            <a:r>
              <a:rPr lang="ro-RO" altLang="en-US" sz="1600" b="1" dirty="0">
                <a:solidFill>
                  <a:srgbClr val="00B050"/>
                </a:solidFill>
                <a:latin typeface="Trebuchet MS" panose="020B0603020202020204" pitchFamily="34" charset="0"/>
                <a:cs typeface="Times New Roman" panose="02020603050405020304" pitchFamily="18" charset="0"/>
              </a:rPr>
              <a:t>în perioada 3 MARTIE – 30 MAI 2025 inclusiv</a:t>
            </a:r>
            <a:endParaRPr lang="en-US" altLang="en-US" sz="1600" b="1" dirty="0">
              <a:latin typeface="Trebuchet MS" panose="020B0603020202020204" pitchFamily="34" charset="0"/>
              <a:cs typeface="Times New Roman" panose="02020603050405020304" pitchFamily="18" charset="0"/>
            </a:endParaRPr>
          </a:p>
          <a:p>
            <a:pPr marL="0" algn="just">
              <a:spcBef>
                <a:spcPct val="0"/>
              </a:spcBef>
            </a:pPr>
            <a:r>
              <a:rPr lang="ro-RO" altLang="en-US" sz="1600" b="1" dirty="0">
                <a:latin typeface="Trebuchet MS" panose="020B0603020202020204" pitchFamily="34" charset="0"/>
                <a:cs typeface="Times New Roman" panose="02020603050405020304" pitchFamily="18" charset="0"/>
              </a:rPr>
              <a:t>Pentru solicitările depuse după </a:t>
            </a:r>
            <a:r>
              <a:rPr lang="en-US" altLang="en-US" sz="1600" b="1" dirty="0" err="1">
                <a:latin typeface="Trebuchet MS" panose="020B0603020202020204" pitchFamily="34" charset="0"/>
                <a:cs typeface="Times New Roman" panose="02020603050405020304" pitchFamily="18" charset="0"/>
              </a:rPr>
              <a:t>terme</a:t>
            </a:r>
            <a:r>
              <a:rPr lang="ro-RO" altLang="en-US" sz="1600" b="1" dirty="0">
                <a:latin typeface="Trebuchet MS" panose="020B0603020202020204" pitchFamily="34" charset="0"/>
                <a:cs typeface="Times New Roman" panose="02020603050405020304" pitchFamily="18" charset="0"/>
              </a:rPr>
              <a:t>n beneficiarului nu i se acordă plata</a:t>
            </a:r>
          </a:p>
          <a:p>
            <a:pPr marL="0" indent="0" algn="just">
              <a:spcBef>
                <a:spcPct val="0"/>
              </a:spcBef>
              <a:buNone/>
            </a:pPr>
            <a:endParaRPr lang="en-US" altLang="en-US" sz="1600" dirty="0">
              <a:latin typeface="Trebuchet MS" panose="020B0603020202020204" pitchFamily="34" charset="0"/>
              <a:cs typeface="Times New Roman" panose="02020603050405020304" pitchFamily="18" charset="0"/>
            </a:endParaRPr>
          </a:p>
          <a:p>
            <a:pPr marL="0" algn="just">
              <a:spcBef>
                <a:spcPct val="0"/>
              </a:spcBef>
            </a:pPr>
            <a:r>
              <a:rPr lang="ro-RO" altLang="en-US" sz="1600" dirty="0">
                <a:latin typeface="Trebuchet MS" panose="020B0603020202020204" pitchFamily="34" charset="0"/>
                <a:cs typeface="Times New Roman" panose="02020603050405020304" pitchFamily="18" charset="0"/>
              </a:rPr>
              <a:t>Modificările la cererile de plată se prezintă la centrele APIA până la data limită</a:t>
            </a:r>
            <a:r>
              <a:rPr lang="en-US" altLang="en-US" sz="1600" dirty="0">
                <a:solidFill>
                  <a:srgbClr val="00B050"/>
                </a:solidFill>
                <a:latin typeface="Trebuchet MS" panose="020B0603020202020204" pitchFamily="34" charset="0"/>
                <a:cs typeface="Times New Roman" panose="02020603050405020304" pitchFamily="18" charset="0"/>
              </a:rPr>
              <a:t>,</a:t>
            </a:r>
            <a:r>
              <a:rPr lang="ro-RO" altLang="en-US" sz="1600" dirty="0">
                <a:solidFill>
                  <a:srgbClr val="00B050"/>
                </a:solidFill>
                <a:latin typeface="Trebuchet MS" panose="020B0603020202020204" pitchFamily="34" charset="0"/>
                <a:cs typeface="Times New Roman" panose="02020603050405020304" pitchFamily="18" charset="0"/>
              </a:rPr>
              <a:t> respectiv </a:t>
            </a:r>
            <a:r>
              <a:rPr lang="ro-RO" altLang="en-US" sz="1600" b="1" dirty="0">
                <a:solidFill>
                  <a:srgbClr val="00B050"/>
                </a:solidFill>
                <a:latin typeface="Trebuchet MS" panose="020B0603020202020204" pitchFamily="34" charset="0"/>
                <a:cs typeface="Times New Roman" panose="02020603050405020304" pitchFamily="18" charset="0"/>
              </a:rPr>
              <a:t>30 MAI 2025 inclusiv</a:t>
            </a:r>
          </a:p>
          <a:p>
            <a:pPr marL="0" indent="0" algn="just">
              <a:spcBef>
                <a:spcPct val="0"/>
              </a:spcBef>
              <a:buNone/>
            </a:pPr>
            <a:endParaRPr lang="ro-RO" altLang="en-US" sz="1600" dirty="0">
              <a:latin typeface="Trebuchet MS" panose="020B0603020202020204" pitchFamily="34" charset="0"/>
              <a:cs typeface="Times New Roman" panose="02020603050405020304" pitchFamily="18" charset="0"/>
            </a:endParaRPr>
          </a:p>
          <a:p>
            <a:pPr marL="0" algn="just">
              <a:spcBef>
                <a:spcPct val="0"/>
              </a:spcBef>
            </a:pPr>
            <a:r>
              <a:rPr lang="ro-RO" altLang="en-US" sz="1600" dirty="0">
                <a:latin typeface="Trebuchet MS" panose="020B0603020202020204" pitchFamily="34" charset="0"/>
                <a:cs typeface="Times New Roman" panose="02020603050405020304" pitchFamily="18" charset="0"/>
              </a:rPr>
              <a:t>Documentele de eligibilitate - conform art. 5 alin. 1-2 din </a:t>
            </a:r>
            <a:r>
              <a:rPr lang="ro-RO" sz="1600" dirty="0">
                <a:latin typeface="Trebuchet MS" panose="020B0603020202020204" pitchFamily="34" charset="0"/>
              </a:rPr>
              <a:t>Ordinul MADR nr. 106/2024 </a:t>
            </a:r>
            <a:r>
              <a:rPr lang="ro-RO" sz="1600" dirty="0">
                <a:latin typeface="Trebuchet MS" panose="020B0603020202020204" pitchFamily="34" charset="0"/>
                <a:cs typeface="Arial" panose="020B0604020202020204" pitchFamily="34" charset="0"/>
              </a:rPr>
              <a:t>privind modalitatea de implementare a intervențiilor aferente sectoarelor vegetal și zootehnic</a:t>
            </a:r>
            <a:r>
              <a:rPr lang="ro-RO" sz="1600" i="1" dirty="0">
                <a:latin typeface="Trebuchet MS" panose="020B0603020202020204" pitchFamily="34" charset="0"/>
                <a:cs typeface="Arial" panose="020B0604020202020204" pitchFamily="34" charset="0"/>
              </a:rPr>
              <a:t>, cu modificările și completările ulterioare</a:t>
            </a:r>
          </a:p>
          <a:p>
            <a:pPr marL="0" indent="0" algn="just">
              <a:spcBef>
                <a:spcPct val="0"/>
              </a:spcBef>
              <a:buNone/>
            </a:pPr>
            <a:endParaRPr lang="ro-RO" sz="1600" i="1" dirty="0">
              <a:latin typeface="Trebuchet MS" panose="020B0603020202020204" pitchFamily="34" charset="0"/>
            </a:endParaRPr>
          </a:p>
          <a:p>
            <a:pPr marL="0" algn="just">
              <a:spcBef>
                <a:spcPct val="0"/>
              </a:spcBef>
            </a:pPr>
            <a:r>
              <a:rPr lang="ro-RO" altLang="en-US" sz="1600" dirty="0">
                <a:latin typeface="Trebuchet MS" panose="020B0603020202020204" pitchFamily="34" charset="0"/>
                <a:cs typeface="Times New Roman" panose="02020603050405020304" pitchFamily="18" charset="0"/>
              </a:rPr>
              <a:t>Documente eligibilitate </a:t>
            </a:r>
            <a:r>
              <a:rPr lang="ro-RO" altLang="en-US" sz="1600" b="1" u="sng" dirty="0">
                <a:latin typeface="Trebuchet MS" panose="020B0603020202020204" pitchFamily="34" charset="0"/>
                <a:cs typeface="Times New Roman" panose="02020603050405020304" pitchFamily="18" charset="0"/>
              </a:rPr>
              <a:t>pajiști permanente </a:t>
            </a:r>
            <a:r>
              <a:rPr lang="ro-RO" altLang="en-US" sz="1600" b="1" dirty="0">
                <a:latin typeface="Trebuchet MS" panose="020B0603020202020204" pitchFamily="34" charset="0"/>
                <a:cs typeface="Times New Roman" panose="02020603050405020304" pitchFamily="18" charset="0"/>
              </a:rPr>
              <a:t>- </a:t>
            </a:r>
            <a:r>
              <a:rPr lang="ro-RO" altLang="en-US" sz="1600" dirty="0">
                <a:latin typeface="Trebuchet MS" panose="020B0603020202020204" pitchFamily="34" charset="0"/>
                <a:cs typeface="Times New Roman" panose="02020603050405020304" pitchFamily="18" charset="0"/>
              </a:rPr>
              <a:t>conform art. 6-9 din </a:t>
            </a:r>
            <a:r>
              <a:rPr lang="ro-RO" sz="1600" dirty="0">
                <a:latin typeface="Trebuchet MS" panose="020B0603020202020204" pitchFamily="34" charset="0"/>
              </a:rPr>
              <a:t>Ordinul MADR nr. 106/2024, cu modificări și completări ulterioare</a:t>
            </a:r>
          </a:p>
          <a:p>
            <a:pPr marL="0" indent="0" algn="just">
              <a:spcBef>
                <a:spcPct val="0"/>
              </a:spcBef>
              <a:buNone/>
            </a:pPr>
            <a:endParaRPr lang="ro-RO" sz="1600" i="1" dirty="0">
              <a:latin typeface="Trebuchet MS" panose="020B0603020202020204" pitchFamily="34" charset="0"/>
            </a:endParaRPr>
          </a:p>
          <a:p>
            <a:pPr marL="0" algn="just">
              <a:spcBef>
                <a:spcPct val="0"/>
              </a:spcBef>
            </a:pPr>
            <a:r>
              <a:rPr lang="ro-RO" altLang="en-US" sz="1600" dirty="0">
                <a:latin typeface="Trebuchet MS" panose="020B0603020202020204" pitchFamily="34" charset="0"/>
                <a:cs typeface="Times New Roman" panose="02020603050405020304" pitchFamily="18" charset="0"/>
              </a:rPr>
              <a:t>Documente pentru îndeplinirea </a:t>
            </a:r>
            <a:r>
              <a:rPr lang="ro-RO" altLang="en-US" sz="1600" b="1" u="sng" dirty="0">
                <a:latin typeface="Trebuchet MS" panose="020B0603020202020204" pitchFamily="34" charset="0"/>
                <a:cs typeface="Times New Roman" panose="02020603050405020304" pitchFamily="18" charset="0"/>
              </a:rPr>
              <a:t>condiției de Fermier activ </a:t>
            </a:r>
            <a:r>
              <a:rPr lang="ro-RO" altLang="en-US" sz="1600" b="1" dirty="0">
                <a:latin typeface="Trebuchet MS" panose="020B0603020202020204" pitchFamily="34" charset="0"/>
                <a:cs typeface="Times New Roman" panose="02020603050405020304" pitchFamily="18" charset="0"/>
              </a:rPr>
              <a:t>- </a:t>
            </a:r>
            <a:r>
              <a:rPr lang="ro-RO" altLang="en-US" sz="1600" dirty="0">
                <a:latin typeface="Trebuchet MS" panose="020B0603020202020204" pitchFamily="34" charset="0"/>
                <a:cs typeface="Times New Roman" panose="02020603050405020304" pitchFamily="18" charset="0"/>
              </a:rPr>
              <a:t>conform art. 18-25 din </a:t>
            </a:r>
            <a:r>
              <a:rPr lang="ro-RO" sz="1600" dirty="0">
                <a:latin typeface="Trebuchet MS" panose="020B0603020202020204" pitchFamily="34" charset="0"/>
              </a:rPr>
              <a:t>Ordinul MADR nr. 106/2024 cu modificări și completări </a:t>
            </a:r>
          </a:p>
          <a:p>
            <a:pPr marL="0" indent="0" algn="just">
              <a:spcBef>
                <a:spcPct val="0"/>
              </a:spcBef>
              <a:buNone/>
            </a:pPr>
            <a:endParaRPr lang="ro-RO" sz="1600" dirty="0">
              <a:latin typeface="Trebuchet MS" panose="020B0603020202020204" pitchFamily="34" charset="0"/>
            </a:endParaRPr>
          </a:p>
          <a:p>
            <a:pPr marL="0" algn="just">
              <a:spcBef>
                <a:spcPct val="0"/>
              </a:spcBef>
            </a:pPr>
            <a:r>
              <a:rPr lang="ro-RO" altLang="en-US" sz="1600" dirty="0">
                <a:latin typeface="Trebuchet MS" panose="020B0603020202020204" pitchFamily="34" charset="0"/>
                <a:cs typeface="Times New Roman" panose="02020603050405020304" pitchFamily="18" charset="0"/>
              </a:rPr>
              <a:t>Documente specifice intervențiilor - conform cerințelor fiecărei intervenții din </a:t>
            </a:r>
            <a:r>
              <a:rPr lang="ro-RO" sz="1600" dirty="0">
                <a:latin typeface="Trebuchet MS" panose="020B0603020202020204" pitchFamily="34" charset="0"/>
              </a:rPr>
              <a:t>Ordinul MADR nr. 106/2024 </a:t>
            </a:r>
            <a:r>
              <a:rPr lang="ro-RO" sz="1600" dirty="0">
                <a:latin typeface="Trebuchet MS" panose="020B0603020202020204" pitchFamily="34" charset="0"/>
                <a:cs typeface="Arial" panose="020B0604020202020204" pitchFamily="34" charset="0"/>
              </a:rPr>
              <a:t>privind modalitatea de implementare a intervențiilor aferente sectoarelor vegetal, cu modificări și completări</a:t>
            </a:r>
            <a:endParaRPr lang="ro-RO" sz="1600" i="1" dirty="0">
              <a:latin typeface="Trebuchet MS" panose="020B0603020202020204" pitchFamily="34" charset="0"/>
            </a:endParaRPr>
          </a:p>
          <a:p>
            <a:endParaRPr lang="en-US" dirty="0"/>
          </a:p>
        </p:txBody>
      </p:sp>
    </p:spTree>
    <p:extLst>
      <p:ext uri="{BB962C8B-B14F-4D97-AF65-F5344CB8AC3E}">
        <p14:creationId xmlns:p14="http://schemas.microsoft.com/office/powerpoint/2010/main" val="38358158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EBC16AC8-9AE4-46D0-9F65-23D581ED2274}"/>
              </a:ext>
            </a:extLst>
          </p:cNvPr>
          <p:cNvSpPr>
            <a:spLocks noGrp="1"/>
          </p:cNvSpPr>
          <p:nvPr>
            <p:ph type="title"/>
          </p:nvPr>
        </p:nvSpPr>
        <p:spPr>
          <a:xfrm>
            <a:off x="914400" y="274638"/>
            <a:ext cx="7772400" cy="411162"/>
          </a:xfrm>
        </p:spPr>
        <p:txBody>
          <a:bodyPr/>
          <a:lstStyle/>
          <a:p>
            <a:pPr algn="ctr"/>
            <a:r>
              <a:rPr lang="ro-RO" altLang="en-US" sz="2000" b="1" dirty="0">
                <a:solidFill>
                  <a:schemeClr val="tx1"/>
                </a:solidFill>
              </a:rPr>
              <a:t>Flux depunere cerere 2025</a:t>
            </a:r>
            <a:endParaRPr lang="en-US" altLang="en-US" sz="2000" b="1" dirty="0">
              <a:solidFill>
                <a:schemeClr val="tx1"/>
              </a:solidFill>
            </a:endParaRPr>
          </a:p>
        </p:txBody>
      </p:sp>
      <p:sp>
        <p:nvSpPr>
          <p:cNvPr id="3" name="Content Placeholder 2">
            <a:extLst>
              <a:ext uri="{FF2B5EF4-FFF2-40B4-BE49-F238E27FC236}">
                <a16:creationId xmlns:a16="http://schemas.microsoft.com/office/drawing/2014/main" id="{08539DF8-407F-4051-A310-C6A958CB0F77}"/>
              </a:ext>
            </a:extLst>
          </p:cNvPr>
          <p:cNvSpPr>
            <a:spLocks noGrp="1"/>
          </p:cNvSpPr>
          <p:nvPr>
            <p:ph sz="quarter" idx="1"/>
          </p:nvPr>
        </p:nvSpPr>
        <p:spPr>
          <a:xfrm>
            <a:off x="457200" y="685800"/>
            <a:ext cx="8229600" cy="5334000"/>
          </a:xfrm>
        </p:spPr>
        <p:txBody>
          <a:bodyPr/>
          <a:lstStyle/>
          <a:p>
            <a:pPr marL="0" indent="0" algn="just">
              <a:spcBef>
                <a:spcPct val="0"/>
              </a:spcBef>
              <a:buNone/>
            </a:pPr>
            <a:r>
              <a:rPr lang="ro-RO" altLang="en-US" sz="1500" b="1" dirty="0">
                <a:latin typeface="Trebuchet MS" panose="020B0603020202020204" pitchFamily="34" charset="0"/>
                <a:cs typeface="Times New Roman" panose="02020603050405020304" pitchFamily="18" charset="0"/>
              </a:rPr>
              <a:t>        6. </a:t>
            </a:r>
            <a:r>
              <a:rPr lang="ro-RO" altLang="en-US" sz="1500" dirty="0">
                <a:latin typeface="Trebuchet MS" panose="020B0603020202020204" pitchFamily="34" charset="0"/>
                <a:ea typeface="Calibri" panose="020F0502020204030204" pitchFamily="34" charset="0"/>
                <a:cs typeface="Times New Roman" panose="02020603050405020304" pitchFamily="18" charset="0"/>
              </a:rPr>
              <a:t>Fermierii accesează aplicația AGI-Online  cu  user și  parolă  proprii și își actualizează datele privind cererea de plată din anul în curs. Fermierii care nu pot accesa aplicația AGI-Online se vor adresa funcționarilor responsabili cu primirea cererilor de plată, pentru a fi consiliați asupra pregătirii cererii și își vor exprima acordul pentru actualizarea informațiilor din cerere de către funcționarul APIA, respectiv  acordul pentru închiderea cererii de către funcționar. </a:t>
            </a:r>
          </a:p>
          <a:p>
            <a:pPr algn="just">
              <a:spcBef>
                <a:spcPct val="0"/>
              </a:spcBef>
              <a:buFontTx/>
              <a:buChar char="-"/>
            </a:pPr>
            <a:r>
              <a:rPr lang="fr-FR" altLang="en-US" sz="1500" dirty="0">
                <a:latin typeface="Trebuchet MS" panose="020B0603020202020204" pitchFamily="34" charset="0"/>
                <a:cs typeface="Times New Roman" panose="02020603050405020304" pitchFamily="18" charset="0"/>
              </a:rPr>
              <a:t>Se </a:t>
            </a:r>
            <a:r>
              <a:rPr lang="fr-FR" altLang="en-US" sz="1500" dirty="0" err="1">
                <a:latin typeface="Trebuchet MS" panose="020B0603020202020204" pitchFamily="34" charset="0"/>
                <a:cs typeface="Times New Roman" panose="02020603050405020304" pitchFamily="18" charset="0"/>
              </a:rPr>
              <a:t>verifică</a:t>
            </a:r>
            <a:r>
              <a:rPr lang="fr-FR" altLang="en-US" sz="1500" dirty="0">
                <a:latin typeface="Trebuchet MS" panose="020B0603020202020204" pitchFamily="34" charset="0"/>
                <a:cs typeface="Times New Roman" panose="02020603050405020304" pitchFamily="18" charset="0"/>
              </a:rPr>
              <a:t> de </a:t>
            </a:r>
            <a:r>
              <a:rPr lang="fr-FR" altLang="en-US" sz="1500" dirty="0" err="1">
                <a:latin typeface="Trebuchet MS" panose="020B0603020202020204" pitchFamily="34" charset="0"/>
                <a:cs typeface="Times New Roman" panose="02020603050405020304" pitchFamily="18" charset="0"/>
              </a:rPr>
              <a:t>către</a:t>
            </a:r>
            <a:r>
              <a:rPr lang="fr-FR" altLang="en-US" sz="1500" dirty="0">
                <a:latin typeface="Trebuchet MS" panose="020B0603020202020204" pitchFamily="34" charset="0"/>
                <a:cs typeface="Times New Roman" panose="02020603050405020304" pitchFamily="18" charset="0"/>
              </a:rPr>
              <a:t> </a:t>
            </a:r>
            <a:r>
              <a:rPr lang="fr-FR" altLang="en-US" sz="1500" dirty="0" err="1">
                <a:latin typeface="Trebuchet MS" panose="020B0603020202020204" pitchFamily="34" charset="0"/>
                <a:cs typeface="Times New Roman" panose="02020603050405020304" pitchFamily="18" charset="0"/>
              </a:rPr>
              <a:t>funcționar</a:t>
            </a:r>
            <a:r>
              <a:rPr lang="fr-FR" altLang="en-US" sz="1500" dirty="0">
                <a:latin typeface="Trebuchet MS" panose="020B0603020202020204" pitchFamily="34" charset="0"/>
                <a:cs typeface="Times New Roman" panose="02020603050405020304" pitchFamily="18" charset="0"/>
              </a:rPr>
              <a:t> </a:t>
            </a:r>
            <a:r>
              <a:rPr lang="fr-FR" altLang="en-US" sz="1500" dirty="0" err="1">
                <a:latin typeface="Trebuchet MS" panose="020B0603020202020204" pitchFamily="34" charset="0"/>
                <a:cs typeface="Times New Roman" panose="02020603050405020304" pitchFamily="18" charset="0"/>
              </a:rPr>
              <a:t>în</a:t>
            </a:r>
            <a:r>
              <a:rPr lang="fr-FR" altLang="en-US" sz="1500" dirty="0">
                <a:latin typeface="Trebuchet MS" panose="020B0603020202020204" pitchFamily="34" charset="0"/>
                <a:cs typeface="Times New Roman" panose="02020603050405020304" pitchFamily="18" charset="0"/>
              </a:rPr>
              <a:t> </a:t>
            </a:r>
            <a:r>
              <a:rPr lang="fr-FR" altLang="en-US" sz="1500" dirty="0" err="1">
                <a:latin typeface="Trebuchet MS" panose="020B0603020202020204" pitchFamily="34" charset="0"/>
                <a:cs typeface="Times New Roman" panose="02020603050405020304" pitchFamily="18" charset="0"/>
              </a:rPr>
              <a:t>Registrul</a:t>
            </a:r>
            <a:r>
              <a:rPr lang="fr-FR" altLang="en-US" sz="1500" dirty="0">
                <a:latin typeface="Trebuchet MS" panose="020B0603020202020204" pitchFamily="34" charset="0"/>
                <a:cs typeface="Times New Roman" panose="02020603050405020304" pitchFamily="18" charset="0"/>
              </a:rPr>
              <a:t> </a:t>
            </a:r>
            <a:r>
              <a:rPr lang="fr-FR" altLang="en-US" sz="1500" dirty="0" err="1">
                <a:latin typeface="Trebuchet MS" panose="020B0603020202020204" pitchFamily="34" charset="0"/>
                <a:cs typeface="Times New Roman" panose="02020603050405020304" pitchFamily="18" charset="0"/>
              </a:rPr>
              <a:t>Unic</a:t>
            </a:r>
            <a:r>
              <a:rPr lang="fr-FR" altLang="en-US" sz="1500" dirty="0">
                <a:latin typeface="Trebuchet MS" panose="020B0603020202020204" pitchFamily="34" charset="0"/>
                <a:cs typeface="Times New Roman" panose="02020603050405020304" pitchFamily="18" charset="0"/>
              </a:rPr>
              <a:t> de </a:t>
            </a:r>
            <a:r>
              <a:rPr lang="fr-FR" altLang="en-US" sz="1500" dirty="0" err="1">
                <a:latin typeface="Trebuchet MS" panose="020B0603020202020204" pitchFamily="34" charset="0"/>
                <a:cs typeface="Times New Roman" panose="02020603050405020304" pitchFamily="18" charset="0"/>
              </a:rPr>
              <a:t>Identificare</a:t>
            </a:r>
            <a:r>
              <a:rPr lang="fr-FR" altLang="en-US" sz="1500" dirty="0">
                <a:latin typeface="Trebuchet MS" panose="020B0603020202020204" pitchFamily="34" charset="0"/>
                <a:cs typeface="Times New Roman" panose="02020603050405020304" pitchFamily="18" charset="0"/>
              </a:rPr>
              <a:t> (RUI) </a:t>
            </a:r>
            <a:r>
              <a:rPr lang="fr-FR" altLang="en-US" sz="1500" dirty="0" err="1">
                <a:latin typeface="Trebuchet MS" panose="020B0603020202020204" pitchFamily="34" charset="0"/>
                <a:cs typeface="Times New Roman" panose="02020603050405020304" pitchFamily="18" charset="0"/>
              </a:rPr>
              <a:t>actualitatea</a:t>
            </a:r>
            <a:r>
              <a:rPr lang="fr-FR" altLang="en-US" sz="1500" dirty="0">
                <a:latin typeface="Trebuchet MS" panose="020B0603020202020204" pitchFamily="34" charset="0"/>
                <a:cs typeface="Times New Roman" panose="02020603050405020304" pitchFamily="18" charset="0"/>
              </a:rPr>
              <a:t> </a:t>
            </a:r>
            <a:r>
              <a:rPr lang="fr-FR" altLang="en-US" sz="1500" dirty="0" err="1">
                <a:latin typeface="Trebuchet MS" panose="020B0603020202020204" pitchFamily="34" charset="0"/>
                <a:cs typeface="Times New Roman" panose="02020603050405020304" pitchFamily="18" charset="0"/>
              </a:rPr>
              <a:t>datelor</a:t>
            </a:r>
            <a:r>
              <a:rPr lang="fr-FR" altLang="en-US" sz="1500" dirty="0">
                <a:latin typeface="Trebuchet MS" panose="020B0603020202020204" pitchFamily="34" charset="0"/>
                <a:cs typeface="Times New Roman" panose="02020603050405020304" pitchFamily="18" charset="0"/>
              </a:rPr>
              <a:t> de </a:t>
            </a:r>
            <a:r>
              <a:rPr lang="fr-FR" altLang="en-US" sz="1500" dirty="0" err="1">
                <a:latin typeface="Trebuchet MS" panose="020B0603020202020204" pitchFamily="34" charset="0"/>
                <a:cs typeface="Times New Roman" panose="02020603050405020304" pitchFamily="18" charset="0"/>
              </a:rPr>
              <a:t>identificare</a:t>
            </a:r>
            <a:r>
              <a:rPr lang="fr-FR" altLang="en-US" sz="1500" dirty="0">
                <a:latin typeface="Trebuchet MS" panose="020B0603020202020204" pitchFamily="34" charset="0"/>
                <a:cs typeface="Times New Roman" panose="02020603050405020304" pitchFamily="18" charset="0"/>
              </a:rPr>
              <a:t> ale </a:t>
            </a:r>
            <a:r>
              <a:rPr lang="fr-FR" altLang="en-US" sz="1500" dirty="0" err="1">
                <a:latin typeface="Trebuchet MS" panose="020B0603020202020204" pitchFamily="34" charset="0"/>
                <a:cs typeface="Times New Roman" panose="02020603050405020304" pitchFamily="18" charset="0"/>
              </a:rPr>
              <a:t>fermierului</a:t>
            </a:r>
            <a:r>
              <a:rPr lang="fr-FR" altLang="en-US" sz="1500" dirty="0">
                <a:latin typeface="Trebuchet MS" panose="020B0603020202020204" pitchFamily="34" charset="0"/>
                <a:cs typeface="Times New Roman" panose="02020603050405020304" pitchFamily="18" charset="0"/>
              </a:rPr>
              <a:t>. </a:t>
            </a:r>
            <a:r>
              <a:rPr lang="fr-FR" altLang="en-US" sz="1500" dirty="0" err="1">
                <a:latin typeface="Trebuchet MS" panose="020B0603020202020204" pitchFamily="34" charset="0"/>
                <a:cs typeface="Times New Roman" panose="02020603050405020304" pitchFamily="18" charset="0"/>
              </a:rPr>
              <a:t>În</a:t>
            </a:r>
            <a:r>
              <a:rPr lang="fr-FR" altLang="en-US" sz="1500" dirty="0">
                <a:latin typeface="Trebuchet MS" panose="020B0603020202020204" pitchFamily="34" charset="0"/>
                <a:cs typeface="Times New Roman" panose="02020603050405020304" pitchFamily="18" charset="0"/>
              </a:rPr>
              <a:t> </a:t>
            </a:r>
            <a:r>
              <a:rPr lang="fr-FR" altLang="en-US" sz="1500" dirty="0" err="1">
                <a:latin typeface="Trebuchet MS" panose="020B0603020202020204" pitchFamily="34" charset="0"/>
                <a:cs typeface="Times New Roman" panose="02020603050405020304" pitchFamily="18" charset="0"/>
              </a:rPr>
              <a:t>cazul</a:t>
            </a:r>
            <a:r>
              <a:rPr lang="fr-FR" altLang="en-US" sz="1500" dirty="0">
                <a:latin typeface="Trebuchet MS" panose="020B0603020202020204" pitchFamily="34" charset="0"/>
                <a:cs typeface="Times New Roman" panose="02020603050405020304" pitchFamily="18" charset="0"/>
              </a:rPr>
              <a:t> </a:t>
            </a:r>
            <a:r>
              <a:rPr lang="fr-FR" altLang="en-US" sz="1500" dirty="0" err="1">
                <a:latin typeface="Trebuchet MS" panose="020B0603020202020204" pitchFamily="34" charset="0"/>
                <a:cs typeface="Times New Roman" panose="02020603050405020304" pitchFamily="18" charset="0"/>
              </a:rPr>
              <a:t>în</a:t>
            </a:r>
            <a:r>
              <a:rPr lang="fr-FR" altLang="en-US" sz="1500" dirty="0">
                <a:latin typeface="Trebuchet MS" panose="020B0603020202020204" pitchFamily="34" charset="0"/>
                <a:cs typeface="Times New Roman" panose="02020603050405020304" pitchFamily="18" charset="0"/>
              </a:rPr>
              <a:t> care este </a:t>
            </a:r>
            <a:r>
              <a:rPr lang="fr-FR" altLang="en-US" sz="1500" dirty="0" err="1">
                <a:latin typeface="Trebuchet MS" panose="020B0603020202020204" pitchFamily="34" charset="0"/>
                <a:cs typeface="Times New Roman" panose="02020603050405020304" pitchFamily="18" charset="0"/>
              </a:rPr>
              <a:t>necesară</a:t>
            </a:r>
            <a:r>
              <a:rPr lang="fr-FR" altLang="en-US" sz="1500" dirty="0">
                <a:latin typeface="Trebuchet MS" panose="020B0603020202020204" pitchFamily="34" charset="0"/>
                <a:cs typeface="Times New Roman" panose="02020603050405020304" pitchFamily="18" charset="0"/>
              </a:rPr>
              <a:t> </a:t>
            </a:r>
            <a:r>
              <a:rPr lang="fr-FR" altLang="en-US" sz="1500" dirty="0" err="1">
                <a:latin typeface="Trebuchet MS" panose="020B0603020202020204" pitchFamily="34" charset="0"/>
                <a:cs typeface="Times New Roman" panose="02020603050405020304" pitchFamily="18" charset="0"/>
              </a:rPr>
              <a:t>actualizarea</a:t>
            </a:r>
            <a:r>
              <a:rPr lang="fr-FR" altLang="en-US" sz="1500" dirty="0">
                <a:latin typeface="Trebuchet MS" panose="020B0603020202020204" pitchFamily="34" charset="0"/>
                <a:cs typeface="Times New Roman" panose="02020603050405020304" pitchFamily="18" charset="0"/>
              </a:rPr>
              <a:t> </a:t>
            </a:r>
            <a:r>
              <a:rPr lang="fr-FR" altLang="en-US" sz="1500" dirty="0" err="1">
                <a:latin typeface="Trebuchet MS" panose="020B0603020202020204" pitchFamily="34" charset="0"/>
                <a:cs typeface="Times New Roman" panose="02020603050405020304" pitchFamily="18" charset="0"/>
              </a:rPr>
              <a:t>acestor</a:t>
            </a:r>
            <a:r>
              <a:rPr lang="fr-FR" altLang="en-US" sz="1500" dirty="0">
                <a:latin typeface="Trebuchet MS" panose="020B0603020202020204" pitchFamily="34" charset="0"/>
                <a:cs typeface="Times New Roman" panose="02020603050405020304" pitchFamily="18" charset="0"/>
              </a:rPr>
              <a:t> date, se </a:t>
            </a:r>
            <a:r>
              <a:rPr lang="fr-FR" altLang="en-US" sz="1500" dirty="0" err="1">
                <a:latin typeface="Trebuchet MS" panose="020B0603020202020204" pitchFamily="34" charset="0"/>
                <a:cs typeface="Times New Roman" panose="02020603050405020304" pitchFamily="18" charset="0"/>
              </a:rPr>
              <a:t>corectează</a:t>
            </a:r>
            <a:r>
              <a:rPr lang="fr-FR" altLang="en-US" sz="1500" dirty="0">
                <a:latin typeface="Trebuchet MS" panose="020B0603020202020204" pitchFamily="34" charset="0"/>
                <a:cs typeface="Times New Roman" panose="02020603050405020304" pitchFamily="18" charset="0"/>
              </a:rPr>
              <a:t> mai </a:t>
            </a:r>
            <a:r>
              <a:rPr lang="fr-FR" altLang="en-US" sz="1500" dirty="0" err="1">
                <a:latin typeface="Trebuchet MS" panose="020B0603020202020204" pitchFamily="34" charset="0"/>
                <a:cs typeface="Times New Roman" panose="02020603050405020304" pitchFamily="18" charset="0"/>
              </a:rPr>
              <a:t>întâi</a:t>
            </a:r>
            <a:r>
              <a:rPr lang="fr-FR" altLang="en-US" sz="1500" dirty="0">
                <a:latin typeface="Trebuchet MS" panose="020B0603020202020204" pitchFamily="34" charset="0"/>
                <a:cs typeface="Times New Roman" panose="02020603050405020304" pitchFamily="18" charset="0"/>
              </a:rPr>
              <a:t> </a:t>
            </a:r>
            <a:r>
              <a:rPr lang="fr-FR" altLang="en-US" sz="1500" dirty="0" err="1">
                <a:latin typeface="Trebuchet MS" panose="020B0603020202020204" pitchFamily="34" charset="0"/>
                <a:cs typeface="Times New Roman" panose="02020603050405020304" pitchFamily="18" charset="0"/>
              </a:rPr>
              <a:t>în</a:t>
            </a:r>
            <a:r>
              <a:rPr lang="fr-FR" altLang="en-US" sz="1500" dirty="0">
                <a:latin typeface="Trebuchet MS" panose="020B0603020202020204" pitchFamily="34" charset="0"/>
                <a:cs typeface="Times New Roman" panose="02020603050405020304" pitchFamily="18" charset="0"/>
              </a:rPr>
              <a:t> RUI, </a:t>
            </a:r>
            <a:r>
              <a:rPr lang="fr-FR" altLang="en-US" sz="1500" dirty="0" err="1">
                <a:latin typeface="Trebuchet MS" panose="020B0603020202020204" pitchFamily="34" charset="0"/>
                <a:cs typeface="Times New Roman" panose="02020603050405020304" pitchFamily="18" charset="0"/>
              </a:rPr>
              <a:t>apoi</a:t>
            </a:r>
            <a:r>
              <a:rPr lang="fr-FR" altLang="en-US" sz="1500" dirty="0">
                <a:latin typeface="Trebuchet MS" panose="020B0603020202020204" pitchFamily="34" charset="0"/>
                <a:cs typeface="Times New Roman" panose="02020603050405020304" pitchFamily="18" charset="0"/>
              </a:rPr>
              <a:t> se </a:t>
            </a:r>
            <a:r>
              <a:rPr lang="fr-FR" altLang="en-US" sz="1500" dirty="0" err="1">
                <a:latin typeface="Trebuchet MS" panose="020B0603020202020204" pitchFamily="34" charset="0"/>
                <a:cs typeface="Times New Roman" panose="02020603050405020304" pitchFamily="18" charset="0"/>
              </a:rPr>
              <a:t>accesează</a:t>
            </a:r>
            <a:r>
              <a:rPr lang="fr-FR" altLang="en-US" sz="1500" dirty="0">
                <a:latin typeface="Trebuchet MS" panose="020B0603020202020204" pitchFamily="34" charset="0"/>
                <a:cs typeface="Times New Roman" panose="02020603050405020304" pitchFamily="18" charset="0"/>
              </a:rPr>
              <a:t> </a:t>
            </a:r>
            <a:r>
              <a:rPr lang="fr-FR" altLang="en-US" sz="1500" dirty="0" err="1">
                <a:latin typeface="Trebuchet MS" panose="020B0603020202020204" pitchFamily="34" charset="0"/>
                <a:cs typeface="Times New Roman" panose="02020603050405020304" pitchFamily="18" charset="0"/>
              </a:rPr>
              <a:t>aplicaţia</a:t>
            </a:r>
            <a:r>
              <a:rPr lang="fr-FR" altLang="en-US" sz="1500" dirty="0">
                <a:latin typeface="Trebuchet MS" panose="020B0603020202020204" pitchFamily="34" charset="0"/>
                <a:cs typeface="Times New Roman" panose="02020603050405020304" pitchFamily="18" charset="0"/>
              </a:rPr>
              <a:t> </a:t>
            </a:r>
            <a:r>
              <a:rPr lang="ro-RO" altLang="en-US" sz="1500" dirty="0">
                <a:latin typeface="Trebuchet MS" panose="020B0603020202020204" pitchFamily="34" charset="0"/>
                <a:cs typeface="Times New Roman" panose="02020603050405020304" pitchFamily="18" charset="0"/>
              </a:rPr>
              <a:t>AGI</a:t>
            </a:r>
            <a:r>
              <a:rPr lang="fr-FR" altLang="en-US" sz="1500" dirty="0">
                <a:latin typeface="Trebuchet MS" panose="020B0603020202020204" pitchFamily="34" charset="0"/>
                <a:cs typeface="Times New Roman" panose="02020603050405020304" pitchFamily="18" charset="0"/>
              </a:rPr>
              <a:t>-Online. </a:t>
            </a:r>
            <a:r>
              <a:rPr lang="ro-RO" altLang="en-US" sz="1500" dirty="0">
                <a:latin typeface="Trebuchet MS" panose="020B0603020202020204" pitchFamily="34" charset="0"/>
                <a:cs typeface="Times New Roman" panose="02020603050405020304" pitchFamily="18" charset="0"/>
              </a:rPr>
              <a:t>Fermierii noi se înregistrează în RUI.</a:t>
            </a:r>
          </a:p>
          <a:p>
            <a:pPr algn="just">
              <a:spcBef>
                <a:spcPct val="0"/>
              </a:spcBef>
              <a:buFontTx/>
              <a:buChar char="-"/>
            </a:pPr>
            <a:r>
              <a:rPr lang="it-IT" altLang="en-US" sz="1500" dirty="0">
                <a:latin typeface="Trebuchet MS" panose="020B0603020202020204" pitchFamily="34" charset="0"/>
                <a:cs typeface="Times New Roman" panose="02020603050405020304" pitchFamily="18" charset="0"/>
              </a:rPr>
              <a:t>Se realizează în </a:t>
            </a:r>
            <a:r>
              <a:rPr lang="ro-RO" altLang="en-US" sz="1500" dirty="0">
                <a:latin typeface="Trebuchet MS" panose="020B0603020202020204" pitchFamily="34" charset="0"/>
                <a:cs typeface="Times New Roman" panose="02020603050405020304" pitchFamily="18" charset="0"/>
              </a:rPr>
              <a:t>AGI</a:t>
            </a:r>
            <a:r>
              <a:rPr lang="it-IT" altLang="en-US" sz="1500" dirty="0">
                <a:latin typeface="Trebuchet MS" panose="020B0603020202020204" pitchFamily="34" charset="0"/>
                <a:cs typeface="Times New Roman" panose="02020603050405020304" pitchFamily="18" charset="0"/>
              </a:rPr>
              <a:t>-Online verificarea parcelelor agricole preluate din anul anterior şi corectarea lor, după caz. Se verifică rezultatele controalelor pe teren din anii precedenti precum şi corelarea datelor în funcție de acestea. </a:t>
            </a:r>
            <a:r>
              <a:rPr lang="en-US" altLang="en-US" sz="1500" dirty="0">
                <a:latin typeface="Trebuchet MS" panose="020B0603020202020204" pitchFamily="34" charset="0"/>
                <a:cs typeface="Times New Roman" panose="02020603050405020304" pitchFamily="18" charset="0"/>
              </a:rPr>
              <a:t>Se </a:t>
            </a:r>
            <a:r>
              <a:rPr lang="en-US" altLang="en-US" sz="1500" dirty="0" err="1">
                <a:latin typeface="Trebuchet MS" panose="020B0603020202020204" pitchFamily="34" charset="0"/>
                <a:cs typeface="Times New Roman" panose="02020603050405020304" pitchFamily="18" charset="0"/>
              </a:rPr>
              <a:t>verifică</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digitizarea</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elementelor</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neproductive</a:t>
            </a:r>
            <a:r>
              <a:rPr lang="en-US" altLang="en-US" sz="1500" dirty="0">
                <a:latin typeface="Trebuchet MS" panose="020B0603020202020204" pitchFamily="34" charset="0"/>
                <a:cs typeface="Times New Roman" panose="02020603050405020304" pitchFamily="18" charset="0"/>
              </a:rPr>
              <a:t>  </a:t>
            </a:r>
            <a:endParaRPr lang="ro-RO" altLang="en-US" sz="1500" dirty="0">
              <a:latin typeface="Trebuchet MS" panose="020B0603020202020204" pitchFamily="34" charset="0"/>
              <a:cs typeface="Times New Roman" panose="02020603050405020304" pitchFamily="18" charset="0"/>
            </a:endParaRPr>
          </a:p>
          <a:p>
            <a:pPr algn="just">
              <a:spcBef>
                <a:spcPct val="0"/>
              </a:spcBef>
              <a:buFontTx/>
              <a:buChar char="-"/>
            </a:pPr>
            <a:r>
              <a:rPr lang="en-US" altLang="en-US" sz="1500" dirty="0" err="1">
                <a:latin typeface="Trebuchet MS" panose="020B0603020202020204" pitchFamily="34" charset="0"/>
                <a:cs typeface="Times New Roman" panose="02020603050405020304" pitchFamily="18" charset="0"/>
              </a:rPr>
              <a:t>Dacă</a:t>
            </a:r>
            <a:r>
              <a:rPr lang="en-US" altLang="en-US" sz="1500" dirty="0">
                <a:latin typeface="Trebuchet MS" panose="020B0603020202020204" pitchFamily="34" charset="0"/>
                <a:cs typeface="Times New Roman" panose="02020603050405020304" pitchFamily="18" charset="0"/>
              </a:rPr>
              <a:t> nu </a:t>
            </a:r>
            <a:r>
              <a:rPr lang="en-US" altLang="en-US" sz="1500" dirty="0" err="1">
                <a:latin typeface="Trebuchet MS" panose="020B0603020202020204" pitchFamily="34" charset="0"/>
                <a:cs typeface="Times New Roman" panose="02020603050405020304" pitchFamily="18" charset="0"/>
              </a:rPr>
              <a:t>mai</a:t>
            </a:r>
            <a:r>
              <a:rPr lang="en-US" altLang="en-US" sz="1500" dirty="0">
                <a:latin typeface="Trebuchet MS" panose="020B0603020202020204" pitchFamily="34" charset="0"/>
                <a:cs typeface="Times New Roman" panose="02020603050405020304" pitchFamily="18" charset="0"/>
              </a:rPr>
              <a:t> sunt </a:t>
            </a:r>
            <a:r>
              <a:rPr lang="en-US" altLang="en-US" sz="1500" dirty="0" err="1">
                <a:latin typeface="Trebuchet MS" panose="020B0603020202020204" pitchFamily="34" charset="0"/>
                <a:cs typeface="Times New Roman" panose="02020603050405020304" pitchFamily="18" charset="0"/>
              </a:rPr>
              <a:t>erori</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blocante</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în</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raportul</a:t>
            </a:r>
            <a:r>
              <a:rPr lang="en-US" altLang="en-US" sz="1500" dirty="0">
                <a:latin typeface="Trebuchet MS" panose="020B0603020202020204" pitchFamily="34" charset="0"/>
                <a:cs typeface="Times New Roman" panose="02020603050405020304" pitchFamily="18" charset="0"/>
              </a:rPr>
              <a:t> </a:t>
            </a:r>
            <a:r>
              <a:rPr lang="en-US" altLang="en-US" sz="1500" i="1" dirty="0">
                <a:latin typeface="Trebuchet MS" panose="020B0603020202020204" pitchFamily="34" charset="0"/>
                <a:cs typeface="Times New Roman" panose="02020603050405020304" pitchFamily="18" charset="0"/>
              </a:rPr>
              <a:t>“</a:t>
            </a:r>
            <a:r>
              <a:rPr lang="en-US" altLang="en-US" sz="1500" i="1" dirty="0" err="1">
                <a:latin typeface="Trebuchet MS" panose="020B0603020202020204" pitchFamily="34" charset="0"/>
                <a:cs typeface="Times New Roman" panose="02020603050405020304" pitchFamily="18" charset="0"/>
              </a:rPr>
              <a:t>Controlul</a:t>
            </a:r>
            <a:r>
              <a:rPr lang="en-US" altLang="en-US" sz="1500" i="1" dirty="0">
                <a:latin typeface="Trebuchet MS" panose="020B0603020202020204" pitchFamily="34" charset="0"/>
                <a:cs typeface="Times New Roman" panose="02020603050405020304" pitchFamily="18" charset="0"/>
              </a:rPr>
              <a:t> </a:t>
            </a:r>
            <a:r>
              <a:rPr lang="en-US" altLang="en-US" sz="1500" i="1" dirty="0" err="1">
                <a:latin typeface="Trebuchet MS" panose="020B0603020202020204" pitchFamily="34" charset="0"/>
                <a:cs typeface="Times New Roman" panose="02020603050405020304" pitchFamily="18" charset="0"/>
              </a:rPr>
              <a:t>Parcelelor</a:t>
            </a:r>
            <a:r>
              <a:rPr lang="en-US" altLang="en-US" sz="1500" i="1" dirty="0">
                <a:latin typeface="Trebuchet MS" panose="020B0603020202020204" pitchFamily="34" charset="0"/>
                <a:cs typeface="Times New Roman" panose="02020603050405020304" pitchFamily="18" charset="0"/>
              </a:rPr>
              <a:t> </a:t>
            </a:r>
            <a:r>
              <a:rPr lang="en-US" altLang="en-US" sz="1500" i="1" dirty="0" err="1">
                <a:latin typeface="Trebuchet MS" panose="020B0603020202020204" pitchFamily="34" charset="0"/>
                <a:cs typeface="Times New Roman" panose="02020603050405020304" pitchFamily="18" charset="0"/>
              </a:rPr>
              <a:t>Digitizate</a:t>
            </a:r>
            <a:r>
              <a:rPr lang="en-US" altLang="en-US" sz="1500" i="1" dirty="0">
                <a:latin typeface="Trebuchet MS" panose="020B0603020202020204" pitchFamily="34" charset="0"/>
                <a:cs typeface="Times New Roman" panose="02020603050405020304" pitchFamily="18" charset="0"/>
              </a:rPr>
              <a:t>”</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sau</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în</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cererea</a:t>
            </a:r>
            <a:r>
              <a:rPr lang="en-US" altLang="en-US" sz="1500" dirty="0">
                <a:latin typeface="Trebuchet MS" panose="020B0603020202020204" pitchFamily="34" charset="0"/>
                <a:cs typeface="Times New Roman" panose="02020603050405020304" pitchFamily="18" charset="0"/>
              </a:rPr>
              <a:t> de </a:t>
            </a:r>
            <a:r>
              <a:rPr lang="en-US" altLang="en-US" sz="1500" dirty="0" err="1">
                <a:latin typeface="Trebuchet MS" panose="020B0603020202020204" pitchFamily="34" charset="0"/>
                <a:cs typeface="Times New Roman" panose="02020603050405020304" pitchFamily="18" charset="0"/>
              </a:rPr>
              <a:t>plată</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dacă</a:t>
            </a:r>
            <a:r>
              <a:rPr lang="en-US" altLang="en-US" sz="1500" dirty="0">
                <a:latin typeface="Trebuchet MS" panose="020B0603020202020204" pitchFamily="34" charset="0"/>
                <a:cs typeface="Times New Roman" panose="02020603050405020304" pitchFamily="18" charset="0"/>
              </a:rPr>
              <a:t> au </a:t>
            </a:r>
            <a:r>
              <a:rPr lang="en-US" altLang="en-US" sz="1500" dirty="0" err="1">
                <a:latin typeface="Trebuchet MS" panose="020B0603020202020204" pitchFamily="34" charset="0"/>
                <a:cs typeface="Times New Roman" panose="02020603050405020304" pitchFamily="18" charset="0"/>
              </a:rPr>
              <a:t>fost</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preluate</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corect</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datele</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captate</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pentru</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declarația</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privind</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sectorul</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zootehnic</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şi</a:t>
            </a:r>
            <a:r>
              <a:rPr lang="en-US" altLang="en-US" sz="1500" dirty="0">
                <a:latin typeface="Trebuchet MS" panose="020B0603020202020204" pitchFamily="34" charset="0"/>
                <a:cs typeface="Times New Roman" panose="02020603050405020304" pitchFamily="18" charset="0"/>
              </a:rPr>
              <a:t> au </a:t>
            </a:r>
            <a:r>
              <a:rPr lang="en-US" altLang="en-US" sz="1500" dirty="0" err="1">
                <a:latin typeface="Trebuchet MS" panose="020B0603020202020204" pitchFamily="34" charset="0"/>
                <a:cs typeface="Times New Roman" panose="02020603050405020304" pitchFamily="18" charset="0"/>
              </a:rPr>
              <a:t>fost</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finalizate</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toate</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verificările</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funcţionarul</a:t>
            </a:r>
            <a:r>
              <a:rPr lang="en-US" altLang="en-US" sz="1500" dirty="0">
                <a:latin typeface="Trebuchet MS" panose="020B0603020202020204" pitchFamily="34" charset="0"/>
                <a:cs typeface="Times New Roman" panose="02020603050405020304" pitchFamily="18" charset="0"/>
              </a:rPr>
              <a:t> APIA </a:t>
            </a:r>
            <a:r>
              <a:rPr lang="en-US" altLang="en-US" sz="1500" dirty="0" err="1">
                <a:latin typeface="Trebuchet MS" panose="020B0603020202020204" pitchFamily="34" charset="0"/>
                <a:cs typeface="Times New Roman" panose="02020603050405020304" pitchFamily="18" charset="0"/>
              </a:rPr>
              <a:t>responsabil</a:t>
            </a:r>
            <a:r>
              <a:rPr lang="en-US" altLang="en-US" sz="1500" dirty="0">
                <a:latin typeface="Trebuchet MS" panose="020B0603020202020204" pitchFamily="34" charset="0"/>
                <a:cs typeface="Times New Roman" panose="02020603050405020304" pitchFamily="18" charset="0"/>
              </a:rPr>
              <a:t> cu </a:t>
            </a:r>
            <a:r>
              <a:rPr lang="en-US" altLang="en-US" sz="1500" dirty="0" err="1">
                <a:latin typeface="Trebuchet MS" panose="020B0603020202020204" pitchFamily="34" charset="0"/>
                <a:cs typeface="Times New Roman" panose="02020603050405020304" pitchFamily="18" charset="0"/>
              </a:rPr>
              <a:t>primirea</a:t>
            </a:r>
            <a:r>
              <a:rPr lang="en-US" altLang="en-US" sz="1500" dirty="0">
                <a:latin typeface="Trebuchet MS" panose="020B0603020202020204" pitchFamily="34" charset="0"/>
                <a:cs typeface="Times New Roman" panose="02020603050405020304" pitchFamily="18" charset="0"/>
              </a:rPr>
              <a:t> de </a:t>
            </a:r>
            <a:r>
              <a:rPr lang="en-US" altLang="en-US" sz="1500" dirty="0" err="1">
                <a:latin typeface="Trebuchet MS" panose="020B0603020202020204" pitchFamily="34" charset="0"/>
                <a:cs typeface="Times New Roman" panose="02020603050405020304" pitchFamily="18" charset="0"/>
              </a:rPr>
              <a:t>plată</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închide</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cererea</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în</a:t>
            </a:r>
            <a:r>
              <a:rPr lang="en-US" altLang="en-US" sz="1500" dirty="0">
                <a:latin typeface="Trebuchet MS" panose="020B0603020202020204" pitchFamily="34" charset="0"/>
                <a:cs typeface="Times New Roman" panose="02020603050405020304" pitchFamily="18" charset="0"/>
              </a:rPr>
              <a:t> </a:t>
            </a:r>
            <a:r>
              <a:rPr lang="en-US" altLang="en-US" sz="1500" dirty="0" err="1">
                <a:latin typeface="Trebuchet MS" panose="020B0603020202020204" pitchFamily="34" charset="0"/>
                <a:cs typeface="Times New Roman" panose="02020603050405020304" pitchFamily="18" charset="0"/>
              </a:rPr>
              <a:t>aplicaţia</a:t>
            </a:r>
            <a:r>
              <a:rPr lang="en-US" altLang="en-US" sz="1500" dirty="0">
                <a:latin typeface="Trebuchet MS" panose="020B0603020202020204" pitchFamily="34" charset="0"/>
                <a:cs typeface="Times New Roman" panose="02020603050405020304" pitchFamily="18" charset="0"/>
              </a:rPr>
              <a:t> </a:t>
            </a:r>
            <a:r>
              <a:rPr lang="ro-RO" altLang="en-US" sz="1500" dirty="0">
                <a:latin typeface="Trebuchet MS" panose="020B0603020202020204" pitchFamily="34" charset="0"/>
                <a:cs typeface="Times New Roman" panose="02020603050405020304" pitchFamily="18" charset="0"/>
              </a:rPr>
              <a:t>AGI</a:t>
            </a:r>
            <a:r>
              <a:rPr lang="en-US" altLang="en-US" sz="1500" dirty="0">
                <a:latin typeface="Trebuchet MS" panose="020B0603020202020204" pitchFamily="34" charset="0"/>
                <a:cs typeface="Times New Roman" panose="02020603050405020304" pitchFamily="18" charset="0"/>
              </a:rPr>
              <a:t>-Online. </a:t>
            </a:r>
            <a:r>
              <a:rPr lang="it-IT" altLang="en-US" sz="1500" dirty="0">
                <a:latin typeface="Trebuchet MS" panose="020B0603020202020204" pitchFamily="34" charset="0"/>
                <a:cs typeface="Times New Roman" panose="02020603050405020304" pitchFamily="18" charset="0"/>
              </a:rPr>
              <a:t>Raportul “</a:t>
            </a:r>
            <a:r>
              <a:rPr lang="it-IT" altLang="en-US" sz="1500" i="1" dirty="0">
                <a:latin typeface="Trebuchet MS" panose="020B0603020202020204" pitchFamily="34" charset="0"/>
                <a:cs typeface="Times New Roman" panose="02020603050405020304" pitchFamily="18" charset="0"/>
              </a:rPr>
              <a:t>Fişier pdf Controlul Parcelelor Digitizate</a:t>
            </a:r>
            <a:r>
              <a:rPr lang="it-IT" altLang="en-US" sz="1500" dirty="0">
                <a:latin typeface="Trebuchet MS" panose="020B0603020202020204" pitchFamily="34" charset="0"/>
                <a:cs typeface="Times New Roman" panose="02020603050405020304" pitchFamily="18" charset="0"/>
              </a:rPr>
              <a:t>” emis din aplicaţia </a:t>
            </a:r>
            <a:r>
              <a:rPr lang="ro-RO" altLang="en-US" sz="1500" dirty="0">
                <a:latin typeface="Trebuchet MS" panose="020B0603020202020204" pitchFamily="34" charset="0"/>
                <a:cs typeface="Times New Roman" panose="02020603050405020304" pitchFamily="18" charset="0"/>
              </a:rPr>
              <a:t>AGI</a:t>
            </a:r>
            <a:r>
              <a:rPr lang="it-IT" altLang="en-US" sz="1500" dirty="0">
                <a:latin typeface="Trebuchet MS" panose="020B0603020202020204" pitchFamily="34" charset="0"/>
                <a:cs typeface="Times New Roman" panose="02020603050405020304" pitchFamily="18" charset="0"/>
              </a:rPr>
              <a:t>-Online se tipăreşte şi se anexează cererii de plată</a:t>
            </a:r>
            <a:endParaRPr lang="ro-RO" altLang="en-US" sz="1500" dirty="0">
              <a:latin typeface="Trebuchet MS" panose="020B0603020202020204" pitchFamily="34" charset="0"/>
              <a:cs typeface="Times New Roman" panose="02020603050405020304" pitchFamily="18" charset="0"/>
            </a:endParaRPr>
          </a:p>
          <a:p>
            <a:pPr algn="just">
              <a:spcBef>
                <a:spcPct val="0"/>
              </a:spcBef>
              <a:buFontTx/>
              <a:buChar char="-"/>
            </a:pPr>
            <a:r>
              <a:rPr lang="it-IT" altLang="en-US" sz="1500" dirty="0">
                <a:latin typeface="Trebuchet MS" panose="020B0603020202020204" pitchFamily="34" charset="0"/>
                <a:cs typeface="Times New Roman" panose="02020603050405020304" pitchFamily="18" charset="0"/>
              </a:rPr>
              <a:t>Sunt preluate automat pe cererea de plată din </a:t>
            </a:r>
            <a:r>
              <a:rPr lang="ro-RO" altLang="en-US" sz="1500" dirty="0">
                <a:latin typeface="Trebuchet MS" panose="020B0603020202020204" pitchFamily="34" charset="0"/>
                <a:cs typeface="Times New Roman" panose="02020603050405020304" pitchFamily="18" charset="0"/>
              </a:rPr>
              <a:t>AGI</a:t>
            </a:r>
            <a:r>
              <a:rPr lang="it-IT" altLang="en-US" sz="1500" dirty="0">
                <a:latin typeface="Trebuchet MS" panose="020B0603020202020204" pitchFamily="34" charset="0"/>
                <a:cs typeface="Times New Roman" panose="02020603050405020304" pitchFamily="18" charset="0"/>
              </a:rPr>
              <a:t>-Online: Numărul, data şi ora închiderii cererii în </a:t>
            </a:r>
            <a:r>
              <a:rPr lang="ro-RO" altLang="en-US" sz="1500" dirty="0">
                <a:latin typeface="Trebuchet MS" panose="020B0603020202020204" pitchFamily="34" charset="0"/>
                <a:cs typeface="Times New Roman" panose="02020603050405020304" pitchFamily="18" charset="0"/>
              </a:rPr>
              <a:t>AGI</a:t>
            </a:r>
            <a:r>
              <a:rPr lang="it-IT" altLang="en-US" sz="1500" dirty="0">
                <a:latin typeface="Trebuchet MS" panose="020B0603020202020204" pitchFamily="34" charset="0"/>
                <a:cs typeface="Times New Roman" panose="02020603050405020304" pitchFamily="18" charset="0"/>
              </a:rPr>
              <a:t>-Online, Judeţul, Centrul Judetean/Local APIA, Numele şi prenumele funcţionarului APIA care primeşte cererea (persoana care închide cererea în </a:t>
            </a:r>
            <a:r>
              <a:rPr lang="ro-RO" altLang="en-US" sz="1500" dirty="0">
                <a:latin typeface="Trebuchet MS" panose="020B0603020202020204" pitchFamily="34" charset="0"/>
                <a:cs typeface="Times New Roman" panose="02020603050405020304" pitchFamily="18" charset="0"/>
              </a:rPr>
              <a:t>AGI</a:t>
            </a:r>
            <a:r>
              <a:rPr lang="it-IT" altLang="en-US" sz="1500" dirty="0">
                <a:latin typeface="Trebuchet MS" panose="020B0603020202020204" pitchFamily="34" charset="0"/>
                <a:cs typeface="Times New Roman" panose="02020603050405020304" pitchFamily="18" charset="0"/>
              </a:rPr>
              <a:t>-Online şi care realizează controlul vizual), Nr. unic de identificare solicitant.</a:t>
            </a:r>
            <a:endParaRPr lang="en-US" altLang="en-US" sz="1500" dirty="0">
              <a:latin typeface="Trebuchet MS" panose="020B0603020202020204" pitchFamily="34" charset="0"/>
              <a:cs typeface="Times New Roman" panose="02020603050405020304" pitchFamily="18" charset="0"/>
            </a:endParaRPr>
          </a:p>
          <a:p>
            <a:pPr marL="0"/>
            <a:endParaRPr lang="en-US" altLang="en-US" sz="14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B45CDFB7-CE53-46C1-B422-77F3E18B8183}"/>
              </a:ext>
            </a:extLst>
          </p:cNvPr>
          <p:cNvSpPr>
            <a:spLocks noGrp="1"/>
          </p:cNvSpPr>
          <p:nvPr>
            <p:ph type="title"/>
          </p:nvPr>
        </p:nvSpPr>
        <p:spPr>
          <a:xfrm>
            <a:off x="914400" y="274638"/>
            <a:ext cx="7772400" cy="715962"/>
          </a:xfrm>
        </p:spPr>
        <p:txBody>
          <a:bodyPr/>
          <a:lstStyle/>
          <a:p>
            <a:pPr algn="ctr"/>
            <a:r>
              <a:rPr lang="ro-RO" altLang="en-US" sz="2000" b="1" dirty="0">
                <a:solidFill>
                  <a:schemeClr val="tx1"/>
                </a:solidFill>
              </a:rPr>
              <a:t>Flux depunere cerere 2025</a:t>
            </a:r>
            <a:endParaRPr lang="en-US" altLang="en-US" sz="2000" b="1" dirty="0">
              <a:solidFill>
                <a:schemeClr val="tx1"/>
              </a:solidFill>
            </a:endParaRPr>
          </a:p>
        </p:txBody>
      </p:sp>
      <p:sp>
        <p:nvSpPr>
          <p:cNvPr id="3" name="Content Placeholder 2">
            <a:extLst>
              <a:ext uri="{FF2B5EF4-FFF2-40B4-BE49-F238E27FC236}">
                <a16:creationId xmlns:a16="http://schemas.microsoft.com/office/drawing/2014/main" id="{B31BE53F-B38D-4C4E-BFC8-ED0444021E9C}"/>
              </a:ext>
            </a:extLst>
          </p:cNvPr>
          <p:cNvSpPr>
            <a:spLocks noGrp="1"/>
          </p:cNvSpPr>
          <p:nvPr>
            <p:ph sz="quarter" idx="1"/>
          </p:nvPr>
        </p:nvSpPr>
        <p:spPr>
          <a:xfrm>
            <a:off x="304800" y="1143000"/>
            <a:ext cx="8382000" cy="4876800"/>
          </a:xfrm>
        </p:spPr>
        <p:txBody>
          <a:bodyPr/>
          <a:lstStyle/>
          <a:p>
            <a:pPr marL="0" indent="0" algn="just">
              <a:spcBef>
                <a:spcPct val="0"/>
              </a:spcBef>
              <a:buFont typeface="Wingdings 2" panose="05020102010507070707" pitchFamily="18" charset="2"/>
              <a:buNone/>
            </a:pPr>
            <a:r>
              <a:rPr lang="ro-RO" altLang="en-US" sz="1600" b="1" dirty="0">
                <a:latin typeface="Trebuchet MS" panose="020B0603020202020204" pitchFamily="34" charset="0"/>
                <a:cs typeface="Times New Roman" panose="02020603050405020304" pitchFamily="18" charset="0"/>
              </a:rPr>
              <a:t>7. </a:t>
            </a:r>
            <a:r>
              <a:rPr lang="ro-RO" altLang="en-US" sz="1600" dirty="0">
                <a:latin typeface="Trebuchet MS" panose="020B0603020202020204" pitchFamily="34" charset="0"/>
                <a:cs typeface="Times New Roman" panose="02020603050405020304" pitchFamily="18" charset="0"/>
              </a:rPr>
              <a:t>Închiderea cererilor</a:t>
            </a:r>
            <a:r>
              <a:rPr lang="en-US" altLang="en-US" sz="1600" dirty="0">
                <a:latin typeface="Trebuchet MS" panose="020B0603020202020204" pitchFamily="34" charset="0"/>
                <a:cs typeface="Times New Roman" panose="02020603050405020304" pitchFamily="18" charset="0"/>
              </a:rPr>
              <a:t> </a:t>
            </a:r>
            <a:r>
              <a:rPr lang="ro-RO" altLang="en-US" sz="1600" dirty="0">
                <a:latin typeface="Trebuchet MS" panose="020B0603020202020204" pitchFamily="34" charset="0"/>
                <a:cs typeface="Times New Roman" panose="02020603050405020304" pitchFamily="18" charset="0"/>
              </a:rPr>
              <a:t>de plată în aplicație se va realiza de către funcționarii APIA cu acordul fermierului, exprimat online în aplicația geospațială sau pe baza confirmării telefonice, prin poșta electronică sau alte mijloace asumate de fermier, după ce au fost finalizate toate verificările și nu mai sunt erori blocante. </a:t>
            </a:r>
          </a:p>
          <a:p>
            <a:pPr marL="0" indent="0" algn="just">
              <a:spcBef>
                <a:spcPct val="0"/>
              </a:spcBef>
              <a:buFont typeface="Wingdings 2" panose="05020102010507070707" pitchFamily="18" charset="2"/>
              <a:buNone/>
            </a:pPr>
            <a:endParaRPr lang="en-US" altLang="en-US" sz="1600" dirty="0">
              <a:latin typeface="Trebuchet MS" panose="020B0603020202020204" pitchFamily="34" charset="0"/>
              <a:cs typeface="Times New Roman" panose="02020603050405020304" pitchFamily="18" charset="0"/>
            </a:endParaRPr>
          </a:p>
          <a:p>
            <a:pPr marL="0" indent="0" algn="just">
              <a:spcBef>
                <a:spcPct val="0"/>
              </a:spcBef>
            </a:pPr>
            <a:r>
              <a:rPr lang="ro-RO" altLang="en-US" sz="1600" dirty="0">
                <a:latin typeface="Trebuchet MS" panose="020B0603020202020204" pitchFamily="34" charset="0"/>
                <a:cs typeface="Times New Roman" panose="02020603050405020304" pitchFamily="18" charset="0"/>
              </a:rPr>
              <a:t> Fermierul completează </a:t>
            </a:r>
            <a:r>
              <a:rPr lang="ro-RO" altLang="en-US" sz="1600" i="1" dirty="0">
                <a:solidFill>
                  <a:srgbClr val="00B050"/>
                </a:solidFill>
                <a:latin typeface="Trebuchet MS" panose="020B0603020202020204" pitchFamily="34" charset="0"/>
                <a:cs typeface="Times New Roman" panose="02020603050405020304" pitchFamily="18" charset="0"/>
              </a:rPr>
              <a:t>Declaraţia privind completarea și asumarea, precum și închiderea cererii de plată 2025 transmisă prin mijloace electronice (e-mail, AGI-Online).</a:t>
            </a:r>
            <a:r>
              <a:rPr lang="ro-RO" altLang="en-US" sz="1600" i="1" dirty="0">
                <a:latin typeface="Trebuchet MS" panose="020B0603020202020204" pitchFamily="34" charset="0"/>
                <a:cs typeface="Times New Roman" panose="02020603050405020304" pitchFamily="18" charset="0"/>
              </a:rPr>
              <a:t> </a:t>
            </a:r>
          </a:p>
          <a:p>
            <a:pPr marL="0" indent="0" algn="just">
              <a:spcBef>
                <a:spcPct val="0"/>
              </a:spcBef>
              <a:buNone/>
            </a:pPr>
            <a:endParaRPr lang="en-US" altLang="en-US" sz="1600" dirty="0">
              <a:latin typeface="Trebuchet MS" panose="020B0603020202020204" pitchFamily="34" charset="0"/>
              <a:cs typeface="Times New Roman" panose="02020603050405020304" pitchFamily="18" charset="0"/>
            </a:endParaRPr>
          </a:p>
          <a:p>
            <a:pPr marL="0" indent="0" algn="just">
              <a:spcBef>
                <a:spcPct val="0"/>
              </a:spcBef>
            </a:pPr>
            <a:r>
              <a:rPr lang="ro-RO" altLang="en-US" sz="1600" dirty="0">
                <a:latin typeface="Trebuchet MS" panose="020B0603020202020204" pitchFamily="34" charset="0"/>
                <a:cs typeface="Times New Roman" panose="02020603050405020304" pitchFamily="18" charset="0"/>
              </a:rPr>
              <a:t> Dacă fermierul se prezintă la centrul APIA pentru depunerea cererii, acesta completează și semnează </a:t>
            </a:r>
            <a:r>
              <a:rPr lang="ro-RO" altLang="en-US" sz="1600" i="1" dirty="0">
                <a:solidFill>
                  <a:srgbClr val="00B050"/>
                </a:solidFill>
                <a:latin typeface="Trebuchet MS" panose="020B0603020202020204" pitchFamily="34" charset="0"/>
                <a:cs typeface="Times New Roman" panose="02020603050405020304" pitchFamily="18" charset="0"/>
              </a:rPr>
              <a:t>Declarația privind completarea cererii în AGI-Online</a:t>
            </a:r>
            <a:r>
              <a:rPr lang="ro-RO" altLang="en-US" sz="1600" dirty="0">
                <a:latin typeface="Trebuchet MS" panose="020B0603020202020204" pitchFamily="34" charset="0"/>
                <a:cs typeface="Times New Roman" panose="02020603050405020304" pitchFamily="18" charset="0"/>
              </a:rPr>
              <a:t>. Cererea se va semna la depunere în acest caz.</a:t>
            </a:r>
            <a:endParaRPr lang="en-US" altLang="en-US" sz="1600" dirty="0">
              <a:latin typeface="Trebuchet MS" panose="020B0603020202020204" pitchFamily="34" charset="0"/>
              <a:cs typeface="Times New Roman" panose="02020603050405020304" pitchFamily="18" charset="0"/>
            </a:endParaRPr>
          </a:p>
          <a:p>
            <a:pPr marL="0" indent="0" algn="just">
              <a:spcBef>
                <a:spcPct val="0"/>
              </a:spcBef>
              <a:buNone/>
            </a:pPr>
            <a:endParaRPr lang="en-US" altLang="en-US" sz="1600" dirty="0">
              <a:latin typeface="Trebuchet MS" panose="020B0603020202020204" pitchFamily="34" charset="0"/>
              <a:cs typeface="Times New Roman" panose="02020603050405020304" pitchFamily="18" charset="0"/>
            </a:endParaRPr>
          </a:p>
          <a:p>
            <a:pPr marL="0" indent="0" algn="just">
              <a:spcBef>
                <a:spcPct val="0"/>
              </a:spcBef>
            </a:pPr>
            <a:r>
              <a:rPr lang="ro-RO" altLang="en-US" sz="1600" dirty="0">
                <a:latin typeface="Trebuchet MS" panose="020B0603020202020204" pitchFamily="34" charset="0"/>
                <a:cs typeface="Times New Roman" panose="02020603050405020304" pitchFamily="18" charset="0"/>
              </a:rPr>
              <a:t> Fermierii care semnează cererile de plată folosind semnătura electronică, vor anunța (prin mesaj telefonic sau prin e-mail) funcționarul desemnat să gestioneze cererea despre faptul că doresc să semneze electronic. Semnătura electronică trebuie aplicată pe cererea de plată descărcată din aplicația AGI-Online la data depunerii. Angajamentele și declarațiile, parte a cererii de plată, se vor semna, de asemenea, electronic la aceeași dată. </a:t>
            </a:r>
            <a:endParaRPr lang="en-US" altLang="en-US" sz="1600" dirty="0">
              <a:latin typeface="Trebuchet MS" panose="020B0603020202020204" pitchFamily="34" charset="0"/>
              <a:cs typeface="Times New Roman" panose="02020603050405020304" pitchFamily="18" charset="0"/>
            </a:endParaRPr>
          </a:p>
          <a:p>
            <a:pPr marL="0" indent="0">
              <a:buFont typeface="Wingdings 2" panose="05020102010507070707" pitchFamily="18" charset="2"/>
              <a:buNone/>
            </a:pPr>
            <a:endParaRPr lang="en-US" altLang="en-US" sz="18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1A30B95B-10C5-4916-92F2-2C1C948B156D}"/>
              </a:ext>
            </a:extLst>
          </p:cNvPr>
          <p:cNvSpPr>
            <a:spLocks noGrp="1"/>
          </p:cNvSpPr>
          <p:nvPr>
            <p:ph type="title"/>
          </p:nvPr>
        </p:nvSpPr>
        <p:spPr>
          <a:xfrm>
            <a:off x="881063" y="325438"/>
            <a:ext cx="7772400" cy="619124"/>
          </a:xfrm>
        </p:spPr>
        <p:txBody>
          <a:bodyPr/>
          <a:lstStyle/>
          <a:p>
            <a:pPr algn="ctr"/>
            <a:r>
              <a:rPr lang="ro-RO" altLang="en-US" sz="1800" b="1" dirty="0">
                <a:solidFill>
                  <a:schemeClr val="tx1"/>
                </a:solidFill>
              </a:rPr>
              <a:t>Flux depunere cerere 2025</a:t>
            </a:r>
            <a:endParaRPr lang="en-US" altLang="en-US" sz="1800" b="1" dirty="0">
              <a:solidFill>
                <a:schemeClr val="tx1"/>
              </a:solidFill>
            </a:endParaRPr>
          </a:p>
        </p:txBody>
      </p:sp>
      <p:sp>
        <p:nvSpPr>
          <p:cNvPr id="3" name="Content Placeholder 2">
            <a:extLst>
              <a:ext uri="{FF2B5EF4-FFF2-40B4-BE49-F238E27FC236}">
                <a16:creationId xmlns:a16="http://schemas.microsoft.com/office/drawing/2014/main" id="{4F85C71E-F741-479D-941B-8B5FF6B519D5}"/>
              </a:ext>
            </a:extLst>
          </p:cNvPr>
          <p:cNvSpPr>
            <a:spLocks noGrp="1"/>
          </p:cNvSpPr>
          <p:nvPr>
            <p:ph sz="quarter" idx="1"/>
          </p:nvPr>
        </p:nvSpPr>
        <p:spPr>
          <a:xfrm>
            <a:off x="347663" y="1143000"/>
            <a:ext cx="8305800" cy="4770438"/>
          </a:xfrm>
        </p:spPr>
        <p:txBody>
          <a:bodyPr/>
          <a:lstStyle/>
          <a:p>
            <a:pPr marL="0" indent="0" algn="just">
              <a:spcBef>
                <a:spcPct val="0"/>
              </a:spcBef>
              <a:buNone/>
            </a:pPr>
            <a:r>
              <a:rPr lang="ro-RO" altLang="en-US" sz="1700" b="1" dirty="0">
                <a:latin typeface="Trebuchet MS" panose="020B0603020202020204" pitchFamily="34" charset="0"/>
                <a:cs typeface="Times New Roman" panose="02020603050405020304" pitchFamily="18" charset="0"/>
              </a:rPr>
              <a:t>8. </a:t>
            </a:r>
            <a:r>
              <a:rPr lang="ro-RO" altLang="en-US" sz="1700" dirty="0">
                <a:latin typeface="Trebuchet MS" panose="020B0603020202020204" pitchFamily="34" charset="0"/>
                <a:cs typeface="Times New Roman" panose="02020603050405020304" pitchFamily="18" charset="0"/>
              </a:rPr>
              <a:t>Înregistrarea cererilor de plată în Registrul electronic se va realiza la aceeași dată cu data închiderii cererii în AGI-Online. </a:t>
            </a:r>
            <a:r>
              <a:rPr lang="ro-RO" altLang="en-US" sz="1700" b="1" dirty="0">
                <a:latin typeface="Trebuchet MS" panose="020B0603020202020204" pitchFamily="34" charset="0"/>
                <a:cs typeface="Times New Roman" panose="02020603050405020304" pitchFamily="18" charset="0"/>
              </a:rPr>
              <a:t>Ştampila (data primirii cererii la Centrul judeţean/local APIA) se aplică în câmpul aferent de pe prima pagină (colţul dreapta-sus). </a:t>
            </a:r>
            <a:r>
              <a:rPr lang="ro-RO" altLang="en-US" sz="1700" dirty="0">
                <a:latin typeface="Trebuchet MS" panose="020B0603020202020204" pitchFamily="34" charset="0"/>
                <a:cs typeface="Times New Roman" panose="02020603050405020304" pitchFamily="18" charset="0"/>
              </a:rPr>
              <a:t>Funcţionarul APIA care primeşte cererea de plată înscrie numele şi prenumele său în câmpul aferent din cerere şi semnează. </a:t>
            </a:r>
            <a:endParaRPr lang="en-US" altLang="en-US" sz="1700" dirty="0">
              <a:latin typeface="Trebuchet MS" panose="020B0603020202020204" pitchFamily="34" charset="0"/>
              <a:cs typeface="Times New Roman" panose="02020603050405020304" pitchFamily="18" charset="0"/>
            </a:endParaRPr>
          </a:p>
          <a:p>
            <a:pPr marL="0" algn="just">
              <a:spcBef>
                <a:spcPct val="0"/>
              </a:spcBef>
              <a:buFont typeface="Wingdings 2" panose="05020102010507070707" pitchFamily="18" charset="2"/>
              <a:buNone/>
            </a:pPr>
            <a:endParaRPr lang="en-US" altLang="en-US" sz="1700" dirty="0">
              <a:latin typeface="Trebuchet MS" panose="020B0603020202020204" pitchFamily="34" charset="0"/>
              <a:cs typeface="Times New Roman" panose="02020603050405020304" pitchFamily="18" charset="0"/>
            </a:endParaRPr>
          </a:p>
          <a:p>
            <a:pPr marL="0" algn="just">
              <a:spcBef>
                <a:spcPct val="0"/>
              </a:spcBef>
            </a:pPr>
            <a:r>
              <a:rPr lang="ro-RO" altLang="en-US" sz="1700" b="1" dirty="0">
                <a:latin typeface="Trebuchet MS" panose="020B0603020202020204" pitchFamily="34" charset="0"/>
                <a:cs typeface="Times New Roman" panose="02020603050405020304" pitchFamily="18" charset="0"/>
              </a:rPr>
              <a:t>       </a:t>
            </a:r>
            <a:r>
              <a:rPr lang="ro-RO" altLang="en-US" sz="1700" dirty="0">
                <a:latin typeface="Trebuchet MS" panose="020B0603020202020204" pitchFamily="34" charset="0"/>
                <a:cs typeface="Times New Roman" panose="02020603050405020304" pitchFamily="18" charset="0"/>
              </a:rPr>
              <a:t>Fermierul trebuie să verifice în aplicația AGI-Online dacă cererea sa a fost închisă și să solicite numărul de înregistrare la APIA al cererii de plată 2025. </a:t>
            </a:r>
            <a:r>
              <a:rPr lang="ro-RO" altLang="en-US" sz="1700" u="sng" dirty="0">
                <a:latin typeface="Trebuchet MS" panose="020B0603020202020204" pitchFamily="34" charset="0"/>
                <a:cs typeface="Times New Roman" panose="02020603050405020304" pitchFamily="18" charset="0"/>
              </a:rPr>
              <a:t>Cererea de plată se consideră depusă la APIA numai după ce a fost închisă în aplicația AGI-Online și a primit număr de înregistrare</a:t>
            </a:r>
            <a:r>
              <a:rPr lang="ro-RO" altLang="en-US" sz="1700" dirty="0">
                <a:latin typeface="Trebuchet MS" panose="020B0603020202020204" pitchFamily="34" charset="0"/>
                <a:cs typeface="Times New Roman" panose="02020603050405020304" pitchFamily="18" charset="0"/>
              </a:rPr>
              <a:t>.</a:t>
            </a:r>
            <a:endParaRPr lang="en-US" altLang="en-US" sz="1700" dirty="0">
              <a:latin typeface="Trebuchet MS" panose="020B0603020202020204" pitchFamily="34" charset="0"/>
              <a:cs typeface="Times New Roman" panose="02020603050405020304" pitchFamily="18" charset="0"/>
            </a:endParaRPr>
          </a:p>
          <a:p>
            <a:pPr marL="0" algn="just">
              <a:spcBef>
                <a:spcPct val="0"/>
              </a:spcBef>
              <a:buFont typeface="Wingdings 2" panose="05020102010507070707" pitchFamily="18" charset="2"/>
              <a:buNone/>
            </a:pPr>
            <a:endParaRPr lang="en-US" altLang="en-US" sz="1700" dirty="0">
              <a:latin typeface="Trebuchet MS" panose="020B0603020202020204" pitchFamily="34" charset="0"/>
              <a:cs typeface="Times New Roman" panose="02020603050405020304" pitchFamily="18" charset="0"/>
            </a:endParaRPr>
          </a:p>
          <a:p>
            <a:pPr marL="0" indent="0" algn="just">
              <a:spcBef>
                <a:spcPct val="0"/>
              </a:spcBef>
              <a:buNone/>
            </a:pPr>
            <a:r>
              <a:rPr lang="ro-RO" altLang="en-US" sz="1700" b="1" dirty="0">
                <a:latin typeface="Trebuchet MS" panose="020B0603020202020204" pitchFamily="34" charset="0"/>
                <a:cs typeface="Times New Roman" panose="02020603050405020304" pitchFamily="18" charset="0"/>
              </a:rPr>
              <a:t>9. </a:t>
            </a:r>
            <a:r>
              <a:rPr lang="ro-RO" altLang="en-US" sz="1700" dirty="0">
                <a:latin typeface="Trebuchet MS" panose="020B0603020202020204" pitchFamily="34" charset="0"/>
                <a:cs typeface="Times New Roman" panose="02020603050405020304" pitchFamily="18" charset="0"/>
              </a:rPr>
              <a:t>Cererile de plată vor fi tipărite la centrele APIA, inclusiv angajamentele și declarațiile la cerere. Formularele de modificare a cererii, completate, sunt trimise de solicitanți în format electronic, prin poștă sau prin oricare dintre mijloacele de comunicare existente, după care vor urma fluxul de administrare AGI-Online/IACS. Formularele–tip vor fi postate pe site-ul APIA. Fermierii se pot prezenta la Centrele Județene/Locale pentru a depune fizic modificările la cererea  de plată.</a:t>
            </a:r>
            <a:endParaRPr lang="en-US" altLang="en-US" sz="1700" dirty="0">
              <a:latin typeface="Trebuchet MS" panose="020B0603020202020204" pitchFamily="34" charset="0"/>
              <a:cs typeface="Times New Roman" panose="02020603050405020304" pitchFamily="18" charset="0"/>
            </a:endParaRPr>
          </a:p>
          <a:p>
            <a:pPr marL="0"/>
            <a:endParaRPr lang="en-US" altLang="en-US" sz="14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3AC7B489-04D1-40CE-BE48-627A9407BA5D}"/>
              </a:ext>
            </a:extLst>
          </p:cNvPr>
          <p:cNvSpPr>
            <a:spLocks noGrp="1"/>
          </p:cNvSpPr>
          <p:nvPr>
            <p:ph type="title"/>
          </p:nvPr>
        </p:nvSpPr>
        <p:spPr>
          <a:xfrm>
            <a:off x="914400" y="274638"/>
            <a:ext cx="7772400" cy="563562"/>
          </a:xfrm>
        </p:spPr>
        <p:txBody>
          <a:bodyPr/>
          <a:lstStyle/>
          <a:p>
            <a:pPr algn="ctr"/>
            <a:r>
              <a:rPr lang="ro-RO" altLang="en-US" sz="2000" b="1" dirty="0">
                <a:solidFill>
                  <a:schemeClr val="tx1"/>
                </a:solidFill>
              </a:rPr>
              <a:t>Flux depunere cerere 2025</a:t>
            </a:r>
            <a:endParaRPr lang="en-US" altLang="en-US" sz="2000" dirty="0">
              <a:solidFill>
                <a:schemeClr val="tx1"/>
              </a:solidFill>
            </a:endParaRPr>
          </a:p>
        </p:txBody>
      </p:sp>
      <p:sp>
        <p:nvSpPr>
          <p:cNvPr id="3" name="Content Placeholder 2">
            <a:extLst>
              <a:ext uri="{FF2B5EF4-FFF2-40B4-BE49-F238E27FC236}">
                <a16:creationId xmlns:a16="http://schemas.microsoft.com/office/drawing/2014/main" id="{3587BEF7-ED87-45EE-8D3D-0DBE5597F257}"/>
              </a:ext>
            </a:extLst>
          </p:cNvPr>
          <p:cNvSpPr>
            <a:spLocks noGrp="1"/>
          </p:cNvSpPr>
          <p:nvPr>
            <p:ph sz="quarter" idx="1"/>
          </p:nvPr>
        </p:nvSpPr>
        <p:spPr>
          <a:xfrm>
            <a:off x="228600" y="914400"/>
            <a:ext cx="8458200" cy="5105400"/>
          </a:xfrm>
        </p:spPr>
        <p:txBody>
          <a:bodyPr/>
          <a:lstStyle/>
          <a:p>
            <a:pPr marL="0" indent="0" algn="just">
              <a:spcBef>
                <a:spcPct val="0"/>
              </a:spcBef>
              <a:buFont typeface="Wingdings 2" panose="05020102010507070707" pitchFamily="18" charset="2"/>
              <a:buNone/>
            </a:pPr>
            <a:r>
              <a:rPr lang="ro-RO" altLang="en-US" sz="1700" b="1" dirty="0">
                <a:latin typeface="Trebuchet MS" panose="020B0603020202020204" pitchFamily="34" charset="0"/>
                <a:cs typeface="Times New Roman" panose="02020603050405020304" pitchFamily="18" charset="0"/>
              </a:rPr>
              <a:t>10. </a:t>
            </a:r>
            <a:r>
              <a:rPr lang="fr-FR" altLang="en-US" sz="1700" dirty="0">
                <a:latin typeface="Trebuchet MS" panose="020B0603020202020204" pitchFamily="34" charset="0"/>
                <a:cs typeface="Times New Roman" panose="02020603050405020304" pitchFamily="18" charset="0"/>
              </a:rPr>
              <a:t>Se </a:t>
            </a:r>
            <a:r>
              <a:rPr lang="fr-FR" altLang="en-US" sz="1700" dirty="0" err="1">
                <a:latin typeface="Trebuchet MS" panose="020B0603020202020204" pitchFamily="34" charset="0"/>
                <a:cs typeface="Times New Roman" panose="02020603050405020304" pitchFamily="18" charset="0"/>
              </a:rPr>
              <a:t>realizează</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controlul</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vizual</a:t>
            </a:r>
            <a:r>
              <a:rPr lang="fr-FR" altLang="en-US" sz="1700" dirty="0">
                <a:latin typeface="Trebuchet MS" panose="020B0603020202020204" pitchFamily="34" charset="0"/>
                <a:cs typeface="Times New Roman" panose="02020603050405020304" pitchFamily="18" charset="0"/>
              </a:rPr>
              <a:t> al </a:t>
            </a:r>
            <a:r>
              <a:rPr lang="fr-FR" altLang="en-US" sz="1700" dirty="0" err="1">
                <a:latin typeface="Trebuchet MS" panose="020B0603020202020204" pitchFamily="34" charset="0"/>
                <a:cs typeface="Times New Roman" panose="02020603050405020304" pitchFamily="18" charset="0"/>
              </a:rPr>
              <a:t>cererii</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şi</a:t>
            </a:r>
            <a:r>
              <a:rPr lang="fr-FR" altLang="en-US" sz="1700" dirty="0">
                <a:latin typeface="Trebuchet MS" panose="020B0603020202020204" pitchFamily="34" charset="0"/>
                <a:cs typeface="Times New Roman" panose="02020603050405020304" pitchFamily="18" charset="0"/>
              </a:rPr>
              <a:t> se </a:t>
            </a:r>
            <a:r>
              <a:rPr lang="fr-FR" altLang="en-US" sz="1700" dirty="0" err="1">
                <a:latin typeface="Trebuchet MS" panose="020B0603020202020204" pitchFamily="34" charset="0"/>
                <a:cs typeface="Times New Roman" panose="02020603050405020304" pitchFamily="18" charset="0"/>
              </a:rPr>
              <a:t>întocmeşte</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și</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semnează</a:t>
            </a:r>
            <a:r>
              <a:rPr lang="fr-FR" altLang="en-US" sz="1700" dirty="0">
                <a:latin typeface="Trebuchet MS" panose="020B0603020202020204" pitchFamily="34" charset="0"/>
                <a:cs typeface="Times New Roman" panose="02020603050405020304" pitchFamily="18" charset="0"/>
              </a:rPr>
              <a:t> </a:t>
            </a:r>
            <a:r>
              <a:rPr lang="fr-FR" altLang="en-US" sz="1700" b="1" i="1" dirty="0">
                <a:latin typeface="Trebuchet MS" panose="020B0603020202020204" pitchFamily="34" charset="0"/>
                <a:cs typeface="Times New Roman" panose="02020603050405020304" pitchFamily="18" charset="0"/>
              </a:rPr>
              <a:t>V1 </a:t>
            </a:r>
            <a:r>
              <a:rPr lang="fr-FR" altLang="en-US" sz="1700" b="1" i="1" dirty="0" err="1">
                <a:latin typeface="Trebuchet MS" panose="020B0603020202020204" pitchFamily="34" charset="0"/>
                <a:cs typeface="Times New Roman" panose="02020603050405020304" pitchFamily="18" charset="0"/>
              </a:rPr>
              <a:t>Proces</a:t>
            </a:r>
            <a:r>
              <a:rPr lang="fr-FR" altLang="en-US" sz="1700" b="1" i="1" dirty="0">
                <a:latin typeface="Trebuchet MS" panose="020B0603020202020204" pitchFamily="34" charset="0"/>
                <a:cs typeface="Times New Roman" panose="02020603050405020304" pitchFamily="18" charset="0"/>
              </a:rPr>
              <a:t> verbal </a:t>
            </a:r>
            <a:r>
              <a:rPr lang="fr-FR" altLang="en-US" sz="1700" b="1" i="1" dirty="0" err="1">
                <a:latin typeface="Trebuchet MS" panose="020B0603020202020204" pitchFamily="34" charset="0"/>
                <a:cs typeface="Times New Roman" panose="02020603050405020304" pitchFamily="18" charset="0"/>
              </a:rPr>
              <a:t>pentru</a:t>
            </a:r>
            <a:r>
              <a:rPr lang="fr-FR" altLang="en-US" sz="1700" b="1" i="1" dirty="0">
                <a:latin typeface="Trebuchet MS" panose="020B0603020202020204" pitchFamily="34" charset="0"/>
                <a:cs typeface="Times New Roman" panose="02020603050405020304" pitchFamily="18" charset="0"/>
              </a:rPr>
              <a:t> </a:t>
            </a:r>
            <a:r>
              <a:rPr lang="fr-FR" altLang="en-US" sz="1700" b="1" i="1" dirty="0" err="1">
                <a:latin typeface="Trebuchet MS" panose="020B0603020202020204" pitchFamily="34" charset="0"/>
                <a:cs typeface="Times New Roman" panose="02020603050405020304" pitchFamily="18" charset="0"/>
              </a:rPr>
              <a:t>controlul</a:t>
            </a:r>
            <a:r>
              <a:rPr lang="fr-FR" altLang="en-US" sz="1700" b="1" i="1" dirty="0">
                <a:latin typeface="Trebuchet MS" panose="020B0603020202020204" pitchFamily="34" charset="0"/>
                <a:cs typeface="Times New Roman" panose="02020603050405020304" pitchFamily="18" charset="0"/>
              </a:rPr>
              <a:t> </a:t>
            </a:r>
            <a:r>
              <a:rPr lang="fr-FR" altLang="en-US" sz="1700" b="1" i="1" dirty="0" err="1">
                <a:latin typeface="Trebuchet MS" panose="020B0603020202020204" pitchFamily="34" charset="0"/>
                <a:cs typeface="Times New Roman" panose="02020603050405020304" pitchFamily="18" charset="0"/>
              </a:rPr>
              <a:t>vizual</a:t>
            </a:r>
            <a:r>
              <a:rPr lang="fr-FR" altLang="en-US" sz="1700" b="1" i="1" dirty="0">
                <a:latin typeface="Trebuchet MS" panose="020B0603020202020204" pitchFamily="34" charset="0"/>
                <a:cs typeface="Times New Roman" panose="02020603050405020304" pitchFamily="18" charset="0"/>
              </a:rPr>
              <a:t> </a:t>
            </a:r>
            <a:r>
              <a:rPr lang="fr-FR" altLang="en-US" sz="1700" b="1" i="1" dirty="0" err="1">
                <a:latin typeface="Trebuchet MS" panose="020B0603020202020204" pitchFamily="34" charset="0"/>
                <a:cs typeface="Times New Roman" panose="02020603050405020304" pitchFamily="18" charset="0"/>
              </a:rPr>
              <a:t>pentru</a:t>
            </a:r>
            <a:r>
              <a:rPr lang="fr-FR" altLang="en-US" sz="1700" b="1" i="1" dirty="0">
                <a:latin typeface="Trebuchet MS" panose="020B0603020202020204" pitchFamily="34" charset="0"/>
                <a:cs typeface="Times New Roman" panose="02020603050405020304" pitchFamily="18" charset="0"/>
              </a:rPr>
              <a:t> </a:t>
            </a:r>
            <a:r>
              <a:rPr lang="fr-FR" altLang="en-US" sz="1700" b="1" i="1" dirty="0" err="1">
                <a:latin typeface="Trebuchet MS" panose="020B0603020202020204" pitchFamily="34" charset="0"/>
                <a:cs typeface="Times New Roman" panose="02020603050405020304" pitchFamily="18" charset="0"/>
              </a:rPr>
              <a:t>cererea</a:t>
            </a:r>
            <a:r>
              <a:rPr lang="fr-FR" altLang="en-US" sz="1700" b="1" i="1" dirty="0">
                <a:latin typeface="Trebuchet MS" panose="020B0603020202020204" pitchFamily="34" charset="0"/>
                <a:cs typeface="Times New Roman" panose="02020603050405020304" pitchFamily="18" charset="0"/>
              </a:rPr>
              <a:t> de </a:t>
            </a:r>
            <a:r>
              <a:rPr lang="fr-FR" altLang="en-US" sz="1700" b="1" i="1" dirty="0" err="1">
                <a:latin typeface="Trebuchet MS" panose="020B0603020202020204" pitchFamily="34" charset="0"/>
                <a:cs typeface="Times New Roman" panose="02020603050405020304" pitchFamily="18" charset="0"/>
              </a:rPr>
              <a:t>plată</a:t>
            </a:r>
            <a:r>
              <a:rPr lang="fr-FR" altLang="en-US" sz="1700" b="1" i="1" dirty="0">
                <a:latin typeface="Trebuchet MS" panose="020B0603020202020204" pitchFamily="34" charset="0"/>
                <a:cs typeface="Times New Roman" panose="02020603050405020304" pitchFamily="18" charset="0"/>
              </a:rPr>
              <a:t> 202</a:t>
            </a:r>
            <a:r>
              <a:rPr lang="ro-RO" altLang="en-US" sz="1700" b="1" i="1" dirty="0">
                <a:latin typeface="Trebuchet MS" panose="020B0603020202020204" pitchFamily="34" charset="0"/>
                <a:cs typeface="Times New Roman" panose="02020603050405020304" pitchFamily="18" charset="0"/>
              </a:rPr>
              <a:t>5</a:t>
            </a:r>
            <a:r>
              <a:rPr lang="fr-FR" altLang="en-US" sz="1700" b="1" i="1" dirty="0">
                <a:latin typeface="Trebuchet MS" panose="020B0603020202020204" pitchFamily="34" charset="0"/>
                <a:cs typeface="Times New Roman" panose="02020603050405020304" pitchFamily="18" charset="0"/>
              </a:rPr>
              <a:t> </a:t>
            </a:r>
            <a:r>
              <a:rPr lang="fr-FR" altLang="en-US" sz="1700" dirty="0">
                <a:latin typeface="Trebuchet MS" panose="020B0603020202020204" pitchFamily="34" charset="0"/>
                <a:cs typeface="Times New Roman" panose="02020603050405020304" pitchFamily="18" charset="0"/>
              </a:rPr>
              <a:t>de </a:t>
            </a:r>
            <a:r>
              <a:rPr lang="fr-FR" altLang="en-US" sz="1700" dirty="0" err="1">
                <a:latin typeface="Trebuchet MS" panose="020B0603020202020204" pitchFamily="34" charset="0"/>
                <a:cs typeface="Times New Roman" panose="02020603050405020304" pitchFamily="18" charset="0"/>
              </a:rPr>
              <a:t>către</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funcţionarul</a:t>
            </a:r>
            <a:r>
              <a:rPr lang="fr-FR" altLang="en-US" sz="1700" dirty="0">
                <a:latin typeface="Trebuchet MS" panose="020B0603020202020204" pitchFamily="34" charset="0"/>
                <a:cs typeface="Times New Roman" panose="02020603050405020304" pitchFamily="18" charset="0"/>
              </a:rPr>
              <a:t> APIA </a:t>
            </a:r>
            <a:r>
              <a:rPr lang="fr-FR" altLang="en-US" sz="1700" dirty="0" err="1">
                <a:latin typeface="Trebuchet MS" panose="020B0603020202020204" pitchFamily="34" charset="0"/>
                <a:cs typeface="Times New Roman" panose="02020603050405020304" pitchFamily="18" charset="0"/>
              </a:rPr>
              <a:t>responsabil</a:t>
            </a:r>
            <a:r>
              <a:rPr lang="fr-FR" altLang="en-US" sz="1700" dirty="0">
                <a:latin typeface="Trebuchet MS" panose="020B0603020202020204" pitchFamily="34" charset="0"/>
                <a:cs typeface="Times New Roman" panose="02020603050405020304" pitchFamily="18" charset="0"/>
              </a:rPr>
              <a:t> de </a:t>
            </a:r>
            <a:r>
              <a:rPr lang="fr-FR" altLang="en-US" sz="1700" dirty="0" err="1">
                <a:latin typeface="Trebuchet MS" panose="020B0603020202020204" pitchFamily="34" charset="0"/>
                <a:cs typeface="Times New Roman" panose="02020603050405020304" pitchFamily="18" charset="0"/>
              </a:rPr>
              <a:t>primirea</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cererii</a:t>
            </a:r>
            <a:r>
              <a:rPr lang="fr-FR" altLang="en-US" sz="1700" dirty="0">
                <a:latin typeface="Trebuchet MS" panose="020B0603020202020204" pitchFamily="34" charset="0"/>
                <a:cs typeface="Times New Roman" panose="02020603050405020304" pitchFamily="18" charset="0"/>
              </a:rPr>
              <a:t> care </a:t>
            </a:r>
            <a:r>
              <a:rPr lang="it-IT" altLang="en-US" sz="1700" b="1" dirty="0">
                <a:latin typeface="Trebuchet MS" panose="020B0603020202020204" pitchFamily="34" charset="0"/>
                <a:cs typeface="Times New Roman" panose="02020603050405020304" pitchFamily="18" charset="0"/>
              </a:rPr>
              <a:t>verifică dacă cererea este corect</a:t>
            </a:r>
            <a:r>
              <a:rPr lang="ro-RO" altLang="en-US" sz="1700" b="1" dirty="0">
                <a:latin typeface="Trebuchet MS" panose="020B0603020202020204" pitchFamily="34" charset="0"/>
                <a:cs typeface="Times New Roman" panose="02020603050405020304" pitchFamily="18" charset="0"/>
              </a:rPr>
              <a:t> completată și completă</a:t>
            </a:r>
            <a:r>
              <a:rPr lang="it-IT" altLang="en-US" sz="1700" b="1" dirty="0">
                <a:latin typeface="Trebuchet MS" panose="020B0603020202020204" pitchFamily="34" charset="0"/>
                <a:cs typeface="Times New Roman" panose="02020603050405020304" pitchFamily="18" charset="0"/>
              </a:rPr>
              <a:t>, astfel:</a:t>
            </a:r>
            <a:endParaRPr lang="ro-RO" altLang="en-US" sz="1700" b="1" dirty="0">
              <a:latin typeface="Trebuchet MS" panose="020B0603020202020204" pitchFamily="34" charset="0"/>
              <a:cs typeface="Times New Roman" panose="02020603050405020304" pitchFamily="18" charset="0"/>
            </a:endParaRPr>
          </a:p>
          <a:p>
            <a:pPr marL="0" indent="0" algn="just">
              <a:spcBef>
                <a:spcPct val="0"/>
              </a:spcBef>
              <a:buFont typeface="Wingdings 2" panose="05020102010507070707" pitchFamily="18" charset="2"/>
              <a:buNone/>
            </a:pPr>
            <a:endParaRPr lang="en-US" altLang="en-US" sz="1700" dirty="0">
              <a:latin typeface="Trebuchet MS" panose="020B0603020202020204" pitchFamily="34" charset="0"/>
              <a:cs typeface="Times New Roman" panose="02020603050405020304" pitchFamily="18" charset="0"/>
            </a:endParaRPr>
          </a:p>
          <a:p>
            <a:pPr marL="0" indent="0" algn="just">
              <a:spcBef>
                <a:spcPct val="0"/>
              </a:spcBef>
              <a:buFont typeface="Wingdings 3" panose="05040102010807070707" pitchFamily="18" charset="2"/>
              <a:buChar char=""/>
            </a:pPr>
            <a:r>
              <a:rPr lang="ro-RO" altLang="en-US" sz="1700" b="1" dirty="0">
                <a:latin typeface="Trebuchet MS" panose="020B0603020202020204" pitchFamily="34" charset="0"/>
                <a:cs typeface="Times New Roman" panose="02020603050405020304" pitchFamily="18" charset="0"/>
              </a:rPr>
              <a:t>dacă se depune cererea </a:t>
            </a:r>
            <a:r>
              <a:rPr lang="ro-RO" altLang="en-US" sz="1700" b="1" u="sng" dirty="0">
                <a:latin typeface="Trebuchet MS" panose="020B0603020202020204" pitchFamily="34" charset="0"/>
                <a:cs typeface="Times New Roman" panose="02020603050405020304" pitchFamily="18" charset="0"/>
              </a:rPr>
              <a:t>online</a:t>
            </a:r>
            <a:r>
              <a:rPr lang="ro-RO" altLang="en-US" sz="1700" b="1" dirty="0">
                <a:latin typeface="Trebuchet MS" panose="020B0603020202020204" pitchFamily="34" charset="0"/>
                <a:cs typeface="Times New Roman" panose="02020603050405020304" pitchFamily="18" charset="0"/>
              </a:rPr>
              <a:t>, </a:t>
            </a:r>
            <a:r>
              <a:rPr lang="ro-RO" altLang="en-US" sz="1700" dirty="0">
                <a:latin typeface="Trebuchet MS" panose="020B0603020202020204" pitchFamily="34" charset="0"/>
                <a:cs typeface="Times New Roman" panose="02020603050405020304" pitchFamily="18" charset="0"/>
              </a:rPr>
              <a:t>se completează V1 de către funcționarul APIA, cererea se semnează de către fermier ulterior;</a:t>
            </a:r>
          </a:p>
          <a:p>
            <a:pPr marL="0" indent="0" algn="just">
              <a:spcBef>
                <a:spcPct val="0"/>
              </a:spcBef>
              <a:buFont typeface="Wingdings 3" panose="05040102010807070707" pitchFamily="18" charset="2"/>
              <a:buChar char=""/>
            </a:pPr>
            <a:r>
              <a:rPr lang="ro-RO" altLang="en-US" sz="1700" b="1" dirty="0">
                <a:latin typeface="Trebuchet MS" panose="020B0603020202020204" pitchFamily="34" charset="0"/>
                <a:cs typeface="Times New Roman" panose="02020603050405020304" pitchFamily="18" charset="0"/>
              </a:rPr>
              <a:t>dacă se depune cererea prin prezența</a:t>
            </a:r>
            <a:r>
              <a:rPr lang="ro-RO" altLang="en-US" sz="1700" dirty="0">
                <a:latin typeface="Trebuchet MS" panose="020B0603020202020204" pitchFamily="34" charset="0"/>
                <a:cs typeface="Times New Roman" panose="02020603050405020304" pitchFamily="18" charset="0"/>
              </a:rPr>
              <a:t>  </a:t>
            </a:r>
            <a:r>
              <a:rPr lang="ro-RO" altLang="en-US" sz="1700" b="1" dirty="0">
                <a:latin typeface="Trebuchet MS" panose="020B0603020202020204" pitchFamily="34" charset="0"/>
                <a:cs typeface="Times New Roman" panose="02020603050405020304" pitchFamily="18" charset="0"/>
              </a:rPr>
              <a:t>fermierului la APIA, </a:t>
            </a:r>
            <a:r>
              <a:rPr lang="ro-RO" altLang="en-US" sz="1700" dirty="0">
                <a:latin typeface="Trebuchet MS" panose="020B0603020202020204" pitchFamily="34" charset="0"/>
                <a:cs typeface="Times New Roman" panose="02020603050405020304" pitchFamily="18" charset="0"/>
              </a:rPr>
              <a:t>controlul vizual se realizează în prezența fermierului, se semnează cererea de către fermier și se completează și semnează și V1 de către funcționarul APIA;</a:t>
            </a:r>
            <a:endParaRPr lang="en-US" altLang="en-US" sz="1700" dirty="0">
              <a:latin typeface="Trebuchet MS" panose="020B0603020202020204" pitchFamily="34" charset="0"/>
              <a:cs typeface="Times New Roman" panose="02020603050405020304" pitchFamily="18" charset="0"/>
            </a:endParaRPr>
          </a:p>
          <a:p>
            <a:pPr marL="0" indent="0" algn="just">
              <a:spcBef>
                <a:spcPct val="0"/>
              </a:spcBef>
              <a:buFont typeface="Wingdings 3" panose="05040102010807070707" pitchFamily="18" charset="2"/>
              <a:buChar char=""/>
            </a:pPr>
            <a:r>
              <a:rPr lang="ro-RO" altLang="en-US" sz="1700" b="1" dirty="0">
                <a:latin typeface="Trebuchet MS" panose="020B0603020202020204" pitchFamily="34" charset="0"/>
                <a:cs typeface="Times New Roman" panose="02020603050405020304" pitchFamily="18" charset="0"/>
              </a:rPr>
              <a:t>dacă se depune cererea online și se semnează digital cererea de către fermier</a:t>
            </a:r>
            <a:r>
              <a:rPr lang="ro-RO" altLang="en-US" sz="1700" dirty="0">
                <a:latin typeface="Trebuchet MS" panose="020B0603020202020204" pitchFamily="34" charset="0"/>
                <a:cs typeface="Times New Roman" panose="02020603050405020304" pitchFamily="18" charset="0"/>
              </a:rPr>
              <a:t>, se completează formularul V1 de către funcționarul APIA</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responsabil</a:t>
            </a:r>
            <a:r>
              <a:rPr lang="fr-FR" altLang="en-US" sz="1700" dirty="0">
                <a:latin typeface="Trebuchet MS" panose="020B0603020202020204" pitchFamily="34" charset="0"/>
                <a:cs typeface="Times New Roman" panose="02020603050405020304" pitchFamily="18" charset="0"/>
              </a:rPr>
              <a:t> de </a:t>
            </a:r>
            <a:r>
              <a:rPr lang="fr-FR" altLang="en-US" sz="1700" dirty="0" err="1">
                <a:latin typeface="Trebuchet MS" panose="020B0603020202020204" pitchFamily="34" charset="0"/>
                <a:cs typeface="Times New Roman" panose="02020603050405020304" pitchFamily="18" charset="0"/>
              </a:rPr>
              <a:t>primirea</a:t>
            </a:r>
            <a:r>
              <a:rPr lang="fr-FR" altLang="en-US" sz="1700" dirty="0">
                <a:latin typeface="Trebuchet MS" panose="020B0603020202020204" pitchFamily="34" charset="0"/>
                <a:cs typeface="Times New Roman" panose="02020603050405020304" pitchFamily="18" charset="0"/>
              </a:rPr>
              <a:t> </a:t>
            </a:r>
            <a:r>
              <a:rPr lang="fr-FR" altLang="en-US" sz="1700" dirty="0" err="1">
                <a:latin typeface="Trebuchet MS" panose="020B0603020202020204" pitchFamily="34" charset="0"/>
                <a:cs typeface="Times New Roman" panose="02020603050405020304" pitchFamily="18" charset="0"/>
              </a:rPr>
              <a:t>cererii</a:t>
            </a:r>
            <a:r>
              <a:rPr lang="fr-FR" altLang="en-US" sz="1700" dirty="0">
                <a:latin typeface="Trebuchet MS" panose="020B0603020202020204" pitchFamily="34" charset="0"/>
                <a:cs typeface="Times New Roman" panose="02020603050405020304" pitchFamily="18" charset="0"/>
              </a:rPr>
              <a:t>.</a:t>
            </a:r>
            <a:endParaRPr lang="en-US" altLang="en-US" sz="1700" dirty="0">
              <a:latin typeface="Trebuchet MS" panose="020B0603020202020204" pitchFamily="34" charset="0"/>
              <a:cs typeface="Times New Roman" panose="02020603050405020304" pitchFamily="18" charset="0"/>
            </a:endParaRPr>
          </a:p>
          <a:p>
            <a:pPr marL="0" indent="0" algn="just">
              <a:spcBef>
                <a:spcPct val="0"/>
              </a:spcBef>
              <a:buFont typeface="Wingdings 2" panose="05020102010507070707" pitchFamily="18" charset="2"/>
              <a:buNone/>
            </a:pPr>
            <a:r>
              <a:rPr lang="ro-RO" altLang="en-US" sz="1700" dirty="0">
                <a:latin typeface="Trebuchet MS" panose="020B0603020202020204" pitchFamily="34" charset="0"/>
                <a:cs typeface="Calibri" panose="020F0502020204030204" pitchFamily="34" charset="0"/>
              </a:rPr>
              <a:t> </a:t>
            </a:r>
            <a:endParaRPr lang="en-US" altLang="en-US" sz="1700" dirty="0">
              <a:latin typeface="Trebuchet MS" panose="020B0603020202020204" pitchFamily="34" charset="0"/>
              <a:cs typeface="Calibri" panose="020F0502020204030204" pitchFamily="34" charset="0"/>
            </a:endParaRPr>
          </a:p>
          <a:p>
            <a:pPr marL="0" indent="0" algn="just">
              <a:spcBef>
                <a:spcPct val="0"/>
              </a:spcBef>
            </a:pPr>
            <a:r>
              <a:rPr lang="ro-RO" altLang="en-US" sz="1700" dirty="0">
                <a:latin typeface="Trebuchet MS" panose="020B0603020202020204" pitchFamily="34" charset="0"/>
                <a:cs typeface="Times New Roman" panose="02020603050405020304" pitchFamily="18" charset="0"/>
              </a:rPr>
              <a:t>După efectuarea controlului vizual al cererii şi completarea formularului V1, funcţionarul APIA responsabil își va trece numele, prenumele, semnătura, data </a:t>
            </a:r>
            <a:r>
              <a:rPr lang="ro-RO" altLang="en-US" sz="1700" dirty="0" err="1">
                <a:latin typeface="Trebuchet MS" panose="020B0603020202020204" pitchFamily="34" charset="0"/>
                <a:cs typeface="Times New Roman" panose="02020603050405020304" pitchFamily="18" charset="0"/>
              </a:rPr>
              <a:t>şi</a:t>
            </a:r>
            <a:r>
              <a:rPr lang="ro-RO" altLang="en-US" sz="1700" dirty="0">
                <a:latin typeface="Trebuchet MS" panose="020B0603020202020204" pitchFamily="34" charset="0"/>
                <a:cs typeface="Times New Roman" panose="02020603050405020304" pitchFamily="18" charset="0"/>
              </a:rPr>
              <a:t> va bifa, după caz, unul dintre codurile: </a:t>
            </a:r>
            <a:endParaRPr lang="en-US" altLang="en-US" sz="1700" dirty="0">
              <a:latin typeface="Trebuchet MS" panose="020B0603020202020204" pitchFamily="34" charset="0"/>
              <a:cs typeface="Times New Roman" panose="02020603050405020304" pitchFamily="18" charset="0"/>
            </a:endParaRPr>
          </a:p>
          <a:p>
            <a:pPr marL="0" indent="0" algn="just">
              <a:spcBef>
                <a:spcPct val="0"/>
              </a:spcBef>
            </a:pPr>
            <a:r>
              <a:rPr lang="ro-RO" altLang="en-US" sz="1700" dirty="0">
                <a:latin typeface="Trebuchet MS" panose="020B0603020202020204" pitchFamily="34" charset="0"/>
                <a:cs typeface="Times New Roman" panose="02020603050405020304" pitchFamily="18" charset="0"/>
              </a:rPr>
              <a:t>- codul A (cererea este completă şi valabilă);</a:t>
            </a:r>
            <a:endParaRPr lang="en-US" altLang="en-US" sz="1700" dirty="0">
              <a:latin typeface="Trebuchet MS" panose="020B0603020202020204" pitchFamily="34" charset="0"/>
              <a:cs typeface="Times New Roman" panose="02020603050405020304" pitchFamily="18" charset="0"/>
            </a:endParaRPr>
          </a:p>
          <a:p>
            <a:pPr marL="0" indent="0">
              <a:spcBef>
                <a:spcPct val="0"/>
              </a:spcBef>
            </a:pPr>
            <a:r>
              <a:rPr lang="ro-RO" altLang="en-US" sz="1700" dirty="0">
                <a:latin typeface="Trebuchet MS" panose="020B0603020202020204" pitchFamily="34" charset="0"/>
                <a:cs typeface="Times New Roman" panose="02020603050405020304" pitchFamily="18" charset="0"/>
              </a:rPr>
              <a:t>- codul B (cererea este incompletă/nesemnată sau cu greşeli); </a:t>
            </a:r>
            <a:endParaRPr lang="en-US" altLang="en-US" sz="1700" dirty="0">
              <a:latin typeface="Trebuchet MS" panose="020B0603020202020204" pitchFamily="34" charset="0"/>
              <a:cs typeface="Times New Roman" panose="02020603050405020304" pitchFamily="18" charset="0"/>
            </a:endParaRPr>
          </a:p>
          <a:p>
            <a:pPr marL="0" indent="0" algn="just">
              <a:spcBef>
                <a:spcPct val="0"/>
              </a:spcBef>
            </a:pPr>
            <a:r>
              <a:rPr lang="ro-RO" altLang="en-US" sz="1700" dirty="0">
                <a:latin typeface="Trebuchet MS" panose="020B0603020202020204" pitchFamily="34" charset="0"/>
                <a:cs typeface="Times New Roman" panose="02020603050405020304" pitchFamily="18" charset="0"/>
              </a:rPr>
              <a:t>- codul C (cererea nu este valabilă). </a:t>
            </a:r>
            <a:endParaRPr lang="en-US" altLang="en-US" sz="1700" dirty="0">
              <a:latin typeface="Trebuchet MS" panose="020B0603020202020204" pitchFamily="34" charset="0"/>
              <a:cs typeface="Times New Roman" panose="02020603050405020304" pitchFamily="18" charset="0"/>
            </a:endParaRPr>
          </a:p>
          <a:p>
            <a:pPr marL="0" indent="0" algn="just">
              <a:spcBef>
                <a:spcPct val="0"/>
              </a:spcBef>
              <a:buFont typeface="Wingdings 2" panose="05020102010507070707" pitchFamily="18" charset="2"/>
              <a:buNone/>
            </a:pPr>
            <a:endParaRPr lang="en-US" altLang="en-US" sz="1700" dirty="0">
              <a:latin typeface="Trebuchet MS" panose="020B0603020202020204" pitchFamily="34" charset="0"/>
              <a:cs typeface="Times New Roman" panose="02020603050405020304" pitchFamily="18" charset="0"/>
            </a:endParaRPr>
          </a:p>
          <a:p>
            <a:pPr marL="0" indent="0">
              <a:buFont typeface="Wingdings 2" panose="05020102010507070707" pitchFamily="18" charset="2"/>
              <a:buNone/>
            </a:pPr>
            <a:endParaRPr lang="en-US" altLang="en-US" sz="1700" dirty="0">
              <a:latin typeface="Trebuchet MS" panose="020B0603020202020204" pitchFamily="34"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A0321EC2-3236-48DD-95A7-42A0C9D5FE4E}"/>
              </a:ext>
            </a:extLst>
          </p:cNvPr>
          <p:cNvSpPr>
            <a:spLocks noGrp="1"/>
          </p:cNvSpPr>
          <p:nvPr>
            <p:ph type="title"/>
          </p:nvPr>
        </p:nvSpPr>
        <p:spPr>
          <a:xfrm>
            <a:off x="1524000" y="274638"/>
            <a:ext cx="7162800" cy="411162"/>
          </a:xfrm>
        </p:spPr>
        <p:txBody>
          <a:bodyPr/>
          <a:lstStyle/>
          <a:p>
            <a:endParaRPr lang="en-US" altLang="en-US" dirty="0"/>
          </a:p>
        </p:txBody>
      </p:sp>
      <p:sp>
        <p:nvSpPr>
          <p:cNvPr id="3" name="Content Placeholder 2">
            <a:extLst>
              <a:ext uri="{FF2B5EF4-FFF2-40B4-BE49-F238E27FC236}">
                <a16:creationId xmlns:a16="http://schemas.microsoft.com/office/drawing/2014/main" id="{1D4BBB26-647C-40EF-BD5E-4F9F1152B4C0}"/>
              </a:ext>
            </a:extLst>
          </p:cNvPr>
          <p:cNvSpPr>
            <a:spLocks noGrp="1"/>
          </p:cNvSpPr>
          <p:nvPr>
            <p:ph sz="quarter" idx="1"/>
          </p:nvPr>
        </p:nvSpPr>
        <p:spPr>
          <a:xfrm>
            <a:off x="914400" y="1447800"/>
            <a:ext cx="7772400" cy="4572000"/>
          </a:xfrm>
        </p:spPr>
        <p:txBody>
          <a:bodyPr/>
          <a:lstStyle/>
          <a:p>
            <a:pPr marL="0" indent="0" algn="ctr">
              <a:buFont typeface="Wingdings 2" panose="05020102010507070707" pitchFamily="18" charset="2"/>
              <a:buNone/>
              <a:defRPr/>
            </a:pPr>
            <a:r>
              <a:rPr lang="ro-RO" sz="2800" b="1" dirty="0">
                <a:solidFill>
                  <a:schemeClr val="accent2">
                    <a:lumMod val="50000"/>
                  </a:schemeClr>
                </a:solidFill>
              </a:rPr>
              <a:t>Mulțumim!</a:t>
            </a:r>
          </a:p>
          <a:p>
            <a:pPr marL="0" indent="0" algn="ctr">
              <a:buFont typeface="Wingdings 2" panose="05020102010507070707" pitchFamily="18" charset="2"/>
              <a:buNone/>
              <a:defRPr/>
            </a:pPr>
            <a:endParaRPr lang="ro-RO" sz="2800" b="1" dirty="0">
              <a:solidFill>
                <a:schemeClr val="accent2">
                  <a:lumMod val="50000"/>
                </a:schemeClr>
              </a:solidFill>
            </a:endParaRPr>
          </a:p>
          <a:p>
            <a:pPr marL="0" indent="0" algn="ctr">
              <a:buFont typeface="Wingdings 2" panose="05020102010507070707" pitchFamily="18" charset="2"/>
              <a:buNone/>
              <a:defRPr/>
            </a:pPr>
            <a:r>
              <a:rPr lang="ro-RO" sz="2800" b="1" dirty="0">
                <a:solidFill>
                  <a:schemeClr val="accent2">
                    <a:lumMod val="50000"/>
                  </a:schemeClr>
                </a:solidFill>
              </a:rPr>
              <a:t>Mult succes în campania </a:t>
            </a:r>
            <a:r>
              <a:rPr lang="ro-RO" sz="2800" b="1">
                <a:solidFill>
                  <a:schemeClr val="accent2">
                    <a:lumMod val="50000"/>
                  </a:schemeClr>
                </a:solidFill>
              </a:rPr>
              <a:t>de depunere </a:t>
            </a:r>
            <a:r>
              <a:rPr lang="ro-RO" sz="2800" b="1" dirty="0">
                <a:solidFill>
                  <a:schemeClr val="accent2">
                    <a:lumMod val="50000"/>
                  </a:schemeClr>
                </a:solidFill>
              </a:rPr>
              <a:t>cereri 2025!</a:t>
            </a:r>
          </a:p>
          <a:p>
            <a:pPr marL="0" indent="0">
              <a:buFont typeface="Wingdings 2" panose="05020102010507070707" pitchFamily="18" charset="2"/>
              <a:buNone/>
              <a:defRPr/>
            </a:pPr>
            <a:endParaRPr lang="ro-RO" sz="2800" b="1" dirty="0">
              <a:solidFill>
                <a:schemeClr val="accent2">
                  <a:lumMod val="50000"/>
                </a:schemeClr>
              </a:solidFill>
            </a:endParaRPr>
          </a:p>
          <a:p>
            <a:pPr marL="0" indent="0" algn="ctr">
              <a:buFont typeface="Wingdings 2" panose="05020102010507070707" pitchFamily="18" charset="2"/>
              <a:buNone/>
              <a:defRPr/>
            </a:pPr>
            <a:r>
              <a:rPr lang="ro-RO" sz="2800" b="1" dirty="0">
                <a:solidFill>
                  <a:schemeClr val="accent2">
                    <a:lumMod val="50000"/>
                  </a:schemeClr>
                </a:solidFill>
              </a:rPr>
              <a:t>O primăvară frumoasă!</a:t>
            </a:r>
          </a:p>
          <a:p>
            <a:pPr marL="0" indent="0" algn="ctr">
              <a:buFont typeface="Wingdings 2" panose="05020102010507070707" pitchFamily="18" charset="2"/>
              <a:buNone/>
              <a:defRPr/>
            </a:pPr>
            <a:endParaRPr lang="ro-RO" sz="2800" b="1" dirty="0">
              <a:solidFill>
                <a:schemeClr val="accent2">
                  <a:lumMod val="50000"/>
                </a:schemeClr>
              </a:solidFill>
            </a:endParaRPr>
          </a:p>
          <a:p>
            <a:pPr marL="0" indent="0" algn="ctr">
              <a:buFont typeface="Wingdings 2" panose="05020102010507070707" pitchFamily="18" charset="2"/>
              <a:buNone/>
              <a:defRPr/>
            </a:pPr>
            <a:r>
              <a:rPr lang="en-US" sz="2800" b="1" dirty="0">
                <a:solidFill>
                  <a:schemeClr val="accent1">
                    <a:lumMod val="50000"/>
                  </a:schemeClr>
                </a:solidFill>
                <a:hlinkClick r:id="rId2"/>
              </a:rPr>
              <a:t>s</a:t>
            </a:r>
            <a:r>
              <a:rPr lang="ro-RO" sz="2800" b="1" dirty="0">
                <a:solidFill>
                  <a:schemeClr val="accent1">
                    <a:lumMod val="50000"/>
                  </a:schemeClr>
                </a:solidFill>
                <a:hlinkClick r:id="rId2"/>
              </a:rPr>
              <a:t>pps.central@apia.org.ro</a:t>
            </a:r>
            <a:r>
              <a:rPr lang="ro-RO" sz="2800" b="1" dirty="0">
                <a:solidFill>
                  <a:schemeClr val="accent1">
                    <a:lumMod val="50000"/>
                  </a:schemeClr>
                </a:solidFill>
              </a:rPr>
              <a:t> </a:t>
            </a:r>
          </a:p>
          <a:p>
            <a:pPr>
              <a:defRPr/>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C52A5-9479-413C-A8B0-485788AA8224}"/>
              </a:ext>
            </a:extLst>
          </p:cNvPr>
          <p:cNvSpPr>
            <a:spLocks noGrp="1"/>
          </p:cNvSpPr>
          <p:nvPr>
            <p:ph type="title"/>
          </p:nvPr>
        </p:nvSpPr>
        <p:spPr>
          <a:xfrm>
            <a:off x="914400" y="533400"/>
            <a:ext cx="7772400" cy="533400"/>
          </a:xfrm>
        </p:spPr>
        <p:txBody>
          <a:bodyPr/>
          <a:lstStyle/>
          <a:p>
            <a:pPr algn="ctr"/>
            <a:r>
              <a:rPr lang="ro-RO" sz="2000" b="1" dirty="0">
                <a:solidFill>
                  <a:srgbClr val="00B050"/>
                </a:solidFill>
                <a:latin typeface="Trebuchet MS" panose="020B0603020202020204" pitchFamily="34" charset="0"/>
              </a:rPr>
              <a:t>Modificări</a:t>
            </a:r>
            <a:r>
              <a:rPr lang="ro-RO" sz="2000" dirty="0">
                <a:solidFill>
                  <a:srgbClr val="00B050"/>
                </a:solidFill>
                <a:latin typeface="Trebuchet MS" panose="020B0603020202020204" pitchFamily="34" charset="0"/>
              </a:rPr>
              <a:t> </a:t>
            </a:r>
            <a:r>
              <a:rPr lang="ro-RO" sz="2000" b="1" dirty="0">
                <a:solidFill>
                  <a:srgbClr val="00B050"/>
                </a:solidFill>
                <a:latin typeface="Trebuchet MS" panose="020B0603020202020204" pitchFamily="34" charset="0"/>
              </a:rPr>
              <a:t>Ordinul MADR nr. 106/2024</a:t>
            </a:r>
            <a:r>
              <a:rPr lang="en-US" sz="2000" b="1" dirty="0">
                <a:solidFill>
                  <a:srgbClr val="00B050"/>
                </a:solidFill>
                <a:latin typeface="Trebuchet MS" panose="020B0603020202020204" pitchFamily="34" charset="0"/>
              </a:rPr>
              <a:t> (</a:t>
            </a:r>
            <a:r>
              <a:rPr lang="en-US" sz="2000" b="1" dirty="0" err="1">
                <a:solidFill>
                  <a:srgbClr val="00B050"/>
                </a:solidFill>
                <a:latin typeface="Trebuchet MS" panose="020B0603020202020204" pitchFamily="34" charset="0"/>
              </a:rPr>
              <a:t>Ordinul</a:t>
            </a:r>
            <a:r>
              <a:rPr lang="en-US" sz="2000" b="1" dirty="0">
                <a:solidFill>
                  <a:srgbClr val="00B050"/>
                </a:solidFill>
                <a:latin typeface="Trebuchet MS" panose="020B0603020202020204" pitchFamily="34" charset="0"/>
              </a:rPr>
              <a:t> MADR 42/2025)</a:t>
            </a:r>
            <a:endParaRPr lang="en-US" sz="1400" dirty="0">
              <a:solidFill>
                <a:srgbClr val="00B050"/>
              </a:solidFill>
              <a:latin typeface="Trebuchet MS" panose="020B0603020202020204" pitchFamily="34" charset="0"/>
            </a:endParaRPr>
          </a:p>
        </p:txBody>
      </p:sp>
      <p:sp>
        <p:nvSpPr>
          <p:cNvPr id="3" name="Content Placeholder 2">
            <a:extLst>
              <a:ext uri="{FF2B5EF4-FFF2-40B4-BE49-F238E27FC236}">
                <a16:creationId xmlns:a16="http://schemas.microsoft.com/office/drawing/2014/main" id="{1AB2DD9A-2F32-4EF5-BA77-E164C82ECD28}"/>
              </a:ext>
            </a:extLst>
          </p:cNvPr>
          <p:cNvSpPr>
            <a:spLocks noGrp="1"/>
          </p:cNvSpPr>
          <p:nvPr>
            <p:ph sz="quarter" idx="1"/>
          </p:nvPr>
        </p:nvSpPr>
        <p:spPr>
          <a:xfrm>
            <a:off x="457200" y="1143000"/>
            <a:ext cx="8229600" cy="5105400"/>
          </a:xfrm>
        </p:spPr>
        <p:txBody>
          <a:bodyPr/>
          <a:lstStyle/>
          <a:p>
            <a:pPr marL="0" indent="0" algn="just">
              <a:buNone/>
            </a:pPr>
            <a:r>
              <a:rPr lang="ro-RO" sz="1400" dirty="0">
                <a:latin typeface="Trebuchet MS" panose="020B0603020202020204" pitchFamily="34" charset="0"/>
              </a:rPr>
              <a:t>      Art. 2  - definiții</a:t>
            </a:r>
          </a:p>
          <a:p>
            <a:pPr algn="just"/>
            <a:r>
              <a:rPr lang="ro-RO" sz="1400" dirty="0">
                <a:latin typeface="Trebuchet MS" panose="020B0603020202020204" pitchFamily="34" charset="0"/>
              </a:rPr>
              <a:t>p) </a:t>
            </a:r>
            <a:r>
              <a:rPr lang="ro-RO" sz="1400" b="1" u="sng" dirty="0">
                <a:latin typeface="Trebuchet MS" panose="020B0603020202020204" pitchFamily="34" charset="0"/>
              </a:rPr>
              <a:t>identificarea parcelei/parcelelor agricole utilizate </a:t>
            </a:r>
            <a:r>
              <a:rPr lang="ro-RO" sz="1400" dirty="0">
                <a:latin typeface="Trebuchet MS" panose="020B0603020202020204" pitchFamily="34" charset="0"/>
              </a:rPr>
              <a:t>înseamnă declararea, localizarea şi delimitarea parcelei/parcelelor agricole utilizate </a:t>
            </a:r>
            <a:r>
              <a:rPr lang="ro-RO" sz="1400" dirty="0">
                <a:solidFill>
                  <a:srgbClr val="00B050"/>
                </a:solidFill>
                <a:latin typeface="Trebuchet MS" panose="020B0603020202020204" pitchFamily="34" charset="0"/>
              </a:rPr>
              <a:t>în cadrul categoriei de folosință a blocului fizic</a:t>
            </a:r>
            <a:r>
              <a:rPr lang="ro-RO" sz="1400" dirty="0">
                <a:latin typeface="Trebuchet MS" panose="020B0603020202020204" pitchFamily="34" charset="0"/>
              </a:rPr>
              <a:t>, utilizând aplicaţia electronică GIS, pusă la dispoziţia fermierilor de către Agenţia de Plăţi şi Intervenţie pentru Agricultură, denumită în continuare APIA. Pentru identificare se utilizează </a:t>
            </a:r>
            <a:r>
              <a:rPr lang="ro-RO" sz="1400" dirty="0" err="1">
                <a:latin typeface="Trebuchet MS" panose="020B0603020202020204" pitchFamily="34" charset="0"/>
              </a:rPr>
              <a:t>informaţiile</a:t>
            </a:r>
            <a:r>
              <a:rPr lang="ro-RO" sz="1400" dirty="0">
                <a:latin typeface="Trebuchet MS" panose="020B0603020202020204" pitchFamily="34" charset="0"/>
              </a:rPr>
              <a:t> cadastrale ca urmare a înregistrării sistematice a imobilelor prin Programul </a:t>
            </a:r>
            <a:r>
              <a:rPr lang="ro-RO" sz="1400" dirty="0" err="1">
                <a:latin typeface="Trebuchet MS" panose="020B0603020202020204" pitchFamily="34" charset="0"/>
              </a:rPr>
              <a:t>naţional</a:t>
            </a:r>
            <a:r>
              <a:rPr lang="ro-RO" sz="1400" dirty="0">
                <a:latin typeface="Trebuchet MS" panose="020B0603020202020204" pitchFamily="34" charset="0"/>
              </a:rPr>
              <a:t> de cadastru </a:t>
            </a:r>
            <a:r>
              <a:rPr lang="ro-RO" sz="1400" dirty="0" err="1">
                <a:latin typeface="Trebuchet MS" panose="020B0603020202020204" pitchFamily="34" charset="0"/>
              </a:rPr>
              <a:t>şi</a:t>
            </a:r>
            <a:r>
              <a:rPr lang="ro-RO" sz="1400" dirty="0">
                <a:latin typeface="Trebuchet MS" panose="020B0603020202020204" pitchFamily="34" charset="0"/>
              </a:rPr>
              <a:t> carte funciară, în </a:t>
            </a:r>
            <a:r>
              <a:rPr lang="ro-RO" sz="1400" dirty="0" err="1">
                <a:latin typeface="Trebuchet MS" panose="020B0603020202020204" pitchFamily="34" charset="0"/>
              </a:rPr>
              <a:t>situaţia</a:t>
            </a:r>
            <a:r>
              <a:rPr lang="ro-RO" sz="1400" dirty="0">
                <a:latin typeface="Trebuchet MS" panose="020B0603020202020204" pitchFamily="34" charset="0"/>
              </a:rPr>
              <a:t> în care acestea sunt disponibile </a:t>
            </a:r>
            <a:r>
              <a:rPr lang="ro-RO" sz="1400" dirty="0" err="1">
                <a:latin typeface="Trebuchet MS" panose="020B0603020202020204" pitchFamily="34" charset="0"/>
              </a:rPr>
              <a:t>şi</a:t>
            </a:r>
            <a:r>
              <a:rPr lang="ro-RO" sz="1400" dirty="0">
                <a:latin typeface="Trebuchet MS" panose="020B0603020202020204" pitchFamily="34" charset="0"/>
              </a:rPr>
              <a:t> relevante. În </a:t>
            </a:r>
            <a:r>
              <a:rPr lang="ro-RO" sz="1400" dirty="0" err="1">
                <a:latin typeface="Trebuchet MS" panose="020B0603020202020204" pitchFamily="34" charset="0"/>
              </a:rPr>
              <a:t>situaţia</a:t>
            </a:r>
            <a:r>
              <a:rPr lang="ro-RO" sz="1400" dirty="0">
                <a:latin typeface="Trebuchet MS" panose="020B0603020202020204" pitchFamily="34" charset="0"/>
              </a:rPr>
              <a:t> în care nu există </a:t>
            </a:r>
            <a:r>
              <a:rPr lang="ro-RO" sz="1400" dirty="0" err="1">
                <a:latin typeface="Trebuchet MS" panose="020B0603020202020204" pitchFamily="34" charset="0"/>
              </a:rPr>
              <a:t>informaţii</a:t>
            </a:r>
            <a:r>
              <a:rPr lang="ro-RO" sz="1400" dirty="0">
                <a:latin typeface="Trebuchet MS" panose="020B0603020202020204" pitchFamily="34" charset="0"/>
              </a:rPr>
              <a:t> cadastrale ca urmare a înregistrării sistematice a imobilelor prin Programul </a:t>
            </a:r>
            <a:r>
              <a:rPr lang="ro-RO" sz="1400" dirty="0" err="1">
                <a:latin typeface="Trebuchet MS" panose="020B0603020202020204" pitchFamily="34" charset="0"/>
              </a:rPr>
              <a:t>naţional</a:t>
            </a:r>
            <a:r>
              <a:rPr lang="ro-RO" sz="1400" dirty="0">
                <a:latin typeface="Trebuchet MS" panose="020B0603020202020204" pitchFamily="34" charset="0"/>
              </a:rPr>
              <a:t> de cadastru </a:t>
            </a:r>
            <a:r>
              <a:rPr lang="ro-RO" sz="1400" dirty="0" err="1">
                <a:latin typeface="Trebuchet MS" panose="020B0603020202020204" pitchFamily="34" charset="0"/>
              </a:rPr>
              <a:t>şi</a:t>
            </a:r>
            <a:r>
              <a:rPr lang="ro-RO" sz="1400" dirty="0">
                <a:latin typeface="Trebuchet MS" panose="020B0603020202020204" pitchFamily="34" charset="0"/>
              </a:rPr>
              <a:t> carte funciară, la identificare se va utiliza </a:t>
            </a:r>
            <a:r>
              <a:rPr lang="ro-RO" sz="1400" dirty="0" err="1">
                <a:latin typeface="Trebuchet MS" panose="020B0603020202020204" pitchFamily="34" charset="0"/>
              </a:rPr>
              <a:t>adeverinţa</a:t>
            </a:r>
            <a:r>
              <a:rPr lang="ro-RO" sz="1400" dirty="0">
                <a:latin typeface="Trebuchet MS" panose="020B0603020202020204" pitchFamily="34" charset="0"/>
              </a:rPr>
              <a:t> eliberată de unitatea administrativ-teritorială (UAT) pe raza căreia se </a:t>
            </a:r>
            <a:r>
              <a:rPr lang="ro-RO" sz="1400" dirty="0" err="1">
                <a:latin typeface="Trebuchet MS" panose="020B0603020202020204" pitchFamily="34" charset="0"/>
              </a:rPr>
              <a:t>regăseşte</a:t>
            </a:r>
            <a:r>
              <a:rPr lang="ro-RO" sz="1400" dirty="0">
                <a:latin typeface="Trebuchet MS" panose="020B0603020202020204" pitchFamily="34" charset="0"/>
              </a:rPr>
              <a:t> </a:t>
            </a:r>
            <a:r>
              <a:rPr lang="ro-RO" sz="1400" dirty="0" err="1">
                <a:latin typeface="Trebuchet MS" panose="020B0603020202020204" pitchFamily="34" charset="0"/>
              </a:rPr>
              <a:t>suprafaţa</a:t>
            </a:r>
            <a:r>
              <a:rPr lang="ro-RO" sz="1400" dirty="0">
                <a:latin typeface="Trebuchet MS" panose="020B0603020202020204" pitchFamily="34" charset="0"/>
              </a:rPr>
              <a:t> de teren care face obiectul cererii de plată. Identificarea presupune ca parcela să nu se suprapună peste parcelele declarate de către alţi fermieri şi să nu depăşească limita blocului fizic</a:t>
            </a:r>
          </a:p>
          <a:p>
            <a:pPr marL="0" indent="0" algn="just">
              <a:buNone/>
            </a:pPr>
            <a:endParaRPr lang="ro-RO" sz="1400" dirty="0">
              <a:latin typeface="Trebuchet MS" panose="020B0603020202020204" pitchFamily="34" charset="0"/>
            </a:endParaRPr>
          </a:p>
          <a:p>
            <a:pPr algn="just"/>
            <a:r>
              <a:rPr lang="ro-RO" sz="1400" dirty="0">
                <a:latin typeface="Trebuchet MS" panose="020B0603020202020204" pitchFamily="34" charset="0"/>
              </a:rPr>
              <a:t>r) </a:t>
            </a:r>
            <a:r>
              <a:rPr lang="ro-RO" sz="1400" b="1" u="sng" dirty="0" err="1">
                <a:latin typeface="Trebuchet MS" panose="020B0603020202020204" pitchFamily="34" charset="0"/>
              </a:rPr>
              <a:t>pajişti</a:t>
            </a:r>
            <a:r>
              <a:rPr lang="ro-RO" sz="1400" b="1" u="sng" dirty="0">
                <a:latin typeface="Trebuchet MS" panose="020B0603020202020204" pitchFamily="34" charset="0"/>
              </a:rPr>
              <a:t> permanente </a:t>
            </a:r>
            <a:r>
              <a:rPr lang="ro-RO" sz="1400" dirty="0">
                <a:latin typeface="Trebuchet MS" panose="020B0603020202020204" pitchFamily="34" charset="0"/>
              </a:rPr>
              <a:t>sunt terenuri folosite ca </a:t>
            </a:r>
            <a:r>
              <a:rPr lang="ro-RO" sz="1400" dirty="0" err="1">
                <a:latin typeface="Trebuchet MS" panose="020B0603020202020204" pitchFamily="34" charset="0"/>
              </a:rPr>
              <a:t>păşuni</a:t>
            </a:r>
            <a:r>
              <a:rPr lang="ro-RO" sz="1400" dirty="0">
                <a:latin typeface="Trebuchet MS" panose="020B0603020202020204" pitchFamily="34" charset="0"/>
              </a:rPr>
              <a:t> permanente </a:t>
            </a:r>
            <a:r>
              <a:rPr lang="ro-RO" sz="1400" dirty="0" err="1">
                <a:latin typeface="Trebuchet MS" panose="020B0603020202020204" pitchFamily="34" charset="0"/>
              </a:rPr>
              <a:t>şi</a:t>
            </a:r>
            <a:r>
              <a:rPr lang="ro-RO" sz="1400" dirty="0">
                <a:latin typeface="Trebuchet MS" panose="020B0603020202020204" pitchFamily="34" charset="0"/>
              </a:rPr>
              <a:t> </a:t>
            </a:r>
            <a:r>
              <a:rPr lang="ro-RO" sz="1400" dirty="0" err="1">
                <a:latin typeface="Trebuchet MS" panose="020B0603020202020204" pitchFamily="34" charset="0"/>
              </a:rPr>
              <a:t>fâneţe</a:t>
            </a:r>
            <a:r>
              <a:rPr lang="ro-RO" sz="1400" dirty="0">
                <a:latin typeface="Trebuchet MS" panose="020B0603020202020204" pitchFamily="34" charset="0"/>
              </a:rPr>
              <a:t> permanente, inclusiv </a:t>
            </a:r>
            <a:r>
              <a:rPr lang="ro-RO" sz="1400" dirty="0" err="1">
                <a:latin typeface="Trebuchet MS" panose="020B0603020202020204" pitchFamily="34" charset="0"/>
              </a:rPr>
              <a:t>pajiştile</a:t>
            </a:r>
            <a:r>
              <a:rPr lang="ro-RO" sz="1400" dirty="0">
                <a:latin typeface="Trebuchet MS" panose="020B0603020202020204" pitchFamily="34" charset="0"/>
              </a:rPr>
              <a:t> cultivate sau recoltate în sistem de </a:t>
            </a:r>
            <a:r>
              <a:rPr lang="ro-RO" sz="1400" dirty="0" err="1">
                <a:latin typeface="Trebuchet MS" panose="020B0603020202020204" pitchFamily="34" charset="0"/>
              </a:rPr>
              <a:t>paludicultură</a:t>
            </a:r>
            <a:r>
              <a:rPr lang="ro-RO" sz="1400" dirty="0">
                <a:latin typeface="Trebuchet MS" panose="020B0603020202020204" pitchFamily="34" charset="0"/>
              </a:rPr>
              <a:t>, </a:t>
            </a:r>
            <a:r>
              <a:rPr lang="ro-RO" sz="1400" dirty="0">
                <a:solidFill>
                  <a:srgbClr val="00B050"/>
                </a:solidFill>
                <a:latin typeface="Trebuchet MS" panose="020B0603020202020204" pitchFamily="34" charset="0"/>
              </a:rPr>
              <a:t>precum și cele utilizate în sistem dual</a:t>
            </a:r>
            <a:r>
              <a:rPr lang="ro-RO" sz="1400" dirty="0">
                <a:latin typeface="Trebuchet MS" panose="020B0603020202020204" pitchFamily="34" charset="0"/>
              </a:rPr>
              <a:t>, conform </a:t>
            </a:r>
            <a:r>
              <a:rPr lang="ro-RO" sz="1400" dirty="0" err="1">
                <a:latin typeface="Trebuchet MS" panose="020B0603020202020204" pitchFamily="34" charset="0"/>
              </a:rPr>
              <a:t>Ordonanţei</a:t>
            </a:r>
            <a:r>
              <a:rPr lang="ro-RO" sz="1400" dirty="0">
                <a:latin typeface="Trebuchet MS" panose="020B0603020202020204" pitchFamily="34" charset="0"/>
              </a:rPr>
              <a:t> de </a:t>
            </a:r>
            <a:r>
              <a:rPr lang="ro-RO" sz="1400" dirty="0" err="1">
                <a:latin typeface="Trebuchet MS" panose="020B0603020202020204" pitchFamily="34" charset="0"/>
              </a:rPr>
              <a:t>urgenţă</a:t>
            </a:r>
            <a:r>
              <a:rPr lang="ro-RO" sz="1400" dirty="0">
                <a:latin typeface="Trebuchet MS" panose="020B0603020202020204" pitchFamily="34" charset="0"/>
              </a:rPr>
              <a:t> a Guvernului </a:t>
            </a:r>
            <a:r>
              <a:rPr lang="en-GB" sz="1400" dirty="0">
                <a:latin typeface="Trebuchet MS" panose="020B0603020202020204" pitchFamily="34" charset="0"/>
                <a:hlinkClick r:id="rId2">
                  <a:extLst>
                    <a:ext uri="{A12FA001-AC4F-418D-AE19-62706E023703}">
                      <ahyp:hlinkClr xmlns:ahyp="http://schemas.microsoft.com/office/drawing/2018/hyperlinkcolor" val="tx"/>
                    </a:ext>
                  </a:extLst>
                </a:hlinkClick>
              </a:rPr>
              <a:t>nr. 34/2013</a:t>
            </a:r>
            <a:r>
              <a:rPr lang="ro-RO" sz="1400" dirty="0">
                <a:latin typeface="Trebuchet MS" panose="020B0603020202020204" pitchFamily="34" charset="0"/>
              </a:rPr>
              <a:t>, consacrate producţiei de iarbă şi de alte plante furajere erbacee cultivate sau spontane, inclusiv cele menţionate în anexa </a:t>
            </a:r>
            <a:r>
              <a:rPr lang="en-GB" sz="1400" u="sng" dirty="0">
                <a:latin typeface="Trebuchet MS" panose="020B0603020202020204" pitchFamily="34" charset="0"/>
                <a:hlinkClick r:id="rId3">
                  <a:extLst>
                    <a:ext uri="{A12FA001-AC4F-418D-AE19-62706E023703}">
                      <ahyp:hlinkClr xmlns:ahyp="http://schemas.microsoft.com/office/drawing/2018/hyperlinkcolor" val="tx"/>
                    </a:ext>
                  </a:extLst>
                </a:hlinkClick>
              </a:rPr>
              <a:t>nr. 26</a:t>
            </a:r>
            <a:r>
              <a:rPr lang="ro-RO" sz="1400" dirty="0">
                <a:latin typeface="Trebuchet MS" panose="020B0603020202020204" pitchFamily="34" charset="0"/>
              </a:rPr>
              <a:t>, care nu au făcut parte din sistemul de </a:t>
            </a:r>
            <a:r>
              <a:rPr lang="ro-RO" sz="1400" dirty="0" err="1">
                <a:latin typeface="Trebuchet MS" panose="020B0603020202020204" pitchFamily="34" charset="0"/>
              </a:rPr>
              <a:t>rotaţie</a:t>
            </a:r>
            <a:r>
              <a:rPr lang="ro-RO" sz="1400" dirty="0">
                <a:latin typeface="Trebuchet MS" panose="020B0603020202020204" pitchFamily="34" charset="0"/>
              </a:rPr>
              <a:t> a culturilor din </a:t>
            </a:r>
            <a:r>
              <a:rPr lang="ro-RO" sz="1400" dirty="0" err="1">
                <a:latin typeface="Trebuchet MS" panose="020B0603020202020204" pitchFamily="34" charset="0"/>
              </a:rPr>
              <a:t>exploataţie</a:t>
            </a:r>
            <a:r>
              <a:rPr lang="ro-RO" sz="1400" dirty="0">
                <a:latin typeface="Trebuchet MS" panose="020B0603020202020204" pitchFamily="34" charset="0"/>
              </a:rPr>
              <a:t> timp de cel </a:t>
            </a:r>
            <a:r>
              <a:rPr lang="ro-RO" sz="1400" dirty="0" err="1">
                <a:latin typeface="Trebuchet MS" panose="020B0603020202020204" pitchFamily="34" charset="0"/>
              </a:rPr>
              <a:t>puţin</a:t>
            </a:r>
            <a:r>
              <a:rPr lang="ro-RO" sz="1400" dirty="0">
                <a:latin typeface="Trebuchet MS" panose="020B0603020202020204" pitchFamily="34" charset="0"/>
              </a:rPr>
              <a:t> cinci ani, astfel cum sunt prevăzute la pct. 4.1.1.2.3 din PS 2023-2027; acestea pot include şi alte specii, precum şi arbuşti şi/sau arbori, bune pentru păşunat, cu condiţia ca iarba şi alte plante furajere să rămână predominante</a:t>
            </a:r>
            <a:endParaRPr lang="en-US" sz="1400" dirty="0">
              <a:latin typeface="Trebuchet MS" panose="020B0603020202020204" pitchFamily="34" charset="0"/>
            </a:endParaRPr>
          </a:p>
          <a:p>
            <a:pPr algn="just"/>
            <a:endParaRPr lang="en-US" sz="1400" dirty="0">
              <a:latin typeface="Trebuchet MS" panose="020B0603020202020204" pitchFamily="34" charset="0"/>
            </a:endParaRPr>
          </a:p>
          <a:p>
            <a:endParaRPr lang="en-US" sz="1400" dirty="0"/>
          </a:p>
        </p:txBody>
      </p:sp>
    </p:spTree>
    <p:extLst>
      <p:ext uri="{BB962C8B-B14F-4D97-AF65-F5344CB8AC3E}">
        <p14:creationId xmlns:p14="http://schemas.microsoft.com/office/powerpoint/2010/main" val="1096156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5E7026-6CC3-4846-84D3-23707B41E56E}"/>
              </a:ext>
            </a:extLst>
          </p:cNvPr>
          <p:cNvSpPr>
            <a:spLocks noGrp="1"/>
          </p:cNvSpPr>
          <p:nvPr>
            <p:ph sz="quarter" idx="1"/>
          </p:nvPr>
        </p:nvSpPr>
        <p:spPr>
          <a:xfrm>
            <a:off x="76200" y="838200"/>
            <a:ext cx="8610600" cy="5562600"/>
          </a:xfrm>
        </p:spPr>
        <p:txBody>
          <a:bodyPr/>
          <a:lstStyle/>
          <a:p>
            <a:pPr algn="just"/>
            <a:r>
              <a:rPr lang="ro-RO" sz="1600" dirty="0">
                <a:latin typeface="Trebuchet MS" panose="020B0603020202020204" pitchFamily="34" charset="0"/>
              </a:rPr>
              <a:t>s) </a:t>
            </a:r>
            <a:r>
              <a:rPr lang="ro-RO" sz="1600" b="1" u="sng" dirty="0">
                <a:latin typeface="Trebuchet MS" panose="020B0603020202020204" pitchFamily="34" charset="0"/>
              </a:rPr>
              <a:t>parcelă agricolă </a:t>
            </a:r>
            <a:r>
              <a:rPr lang="ro-RO" sz="1600" dirty="0">
                <a:latin typeface="Trebuchet MS" panose="020B0603020202020204" pitchFamily="34" charset="0"/>
              </a:rPr>
              <a:t>înseamnă o </a:t>
            </a:r>
            <a:r>
              <a:rPr lang="ro-RO" sz="1600" dirty="0" err="1">
                <a:latin typeface="Trebuchet MS" panose="020B0603020202020204" pitchFamily="34" charset="0"/>
              </a:rPr>
              <a:t>suprafaţă</a:t>
            </a:r>
            <a:r>
              <a:rPr lang="ro-RO" sz="1600" dirty="0">
                <a:latin typeface="Trebuchet MS" panose="020B0603020202020204" pitchFamily="34" charset="0"/>
              </a:rPr>
              <a:t> continuă de teren, care face obiectul unei </a:t>
            </a:r>
            <a:r>
              <a:rPr lang="ro-RO" sz="1600" dirty="0" err="1">
                <a:latin typeface="Trebuchet MS" panose="020B0603020202020204" pitchFamily="34" charset="0"/>
              </a:rPr>
              <a:t>declaraţii</a:t>
            </a:r>
            <a:r>
              <a:rPr lang="ro-RO" sz="1600" dirty="0">
                <a:latin typeface="Trebuchet MS" panose="020B0603020202020204" pitchFamily="34" charset="0"/>
              </a:rPr>
              <a:t> din partea unui singur fermier, cu </a:t>
            </a:r>
            <a:r>
              <a:rPr lang="ro-RO" sz="1600" dirty="0" err="1">
                <a:latin typeface="Trebuchet MS" panose="020B0603020202020204" pitchFamily="34" charset="0"/>
              </a:rPr>
              <a:t>aceeaşi</a:t>
            </a:r>
            <a:r>
              <a:rPr lang="ro-RO" sz="1600" dirty="0">
                <a:latin typeface="Trebuchet MS" panose="020B0603020202020204" pitchFamily="34" charset="0"/>
              </a:rPr>
              <a:t> categorie de </a:t>
            </a:r>
            <a:r>
              <a:rPr lang="ro-RO" sz="1600" dirty="0" err="1">
                <a:latin typeface="Trebuchet MS" panose="020B0603020202020204" pitchFamily="34" charset="0"/>
              </a:rPr>
              <a:t>folosinţă</a:t>
            </a:r>
            <a:r>
              <a:rPr lang="ro-RO" sz="1600" dirty="0">
                <a:latin typeface="Trebuchet MS" panose="020B0603020202020204" pitchFamily="34" charset="0"/>
              </a:rPr>
              <a:t>, pe care se cultivă o singură grupă de culturi; cu toate acestea, în cazul în care se solicită o </a:t>
            </a:r>
            <a:r>
              <a:rPr lang="ro-RO" sz="1600" dirty="0" err="1">
                <a:latin typeface="Trebuchet MS" panose="020B0603020202020204" pitchFamily="34" charset="0"/>
              </a:rPr>
              <a:t>declaraţie</a:t>
            </a:r>
            <a:r>
              <a:rPr lang="ro-RO" sz="1600" dirty="0">
                <a:latin typeface="Trebuchet MS" panose="020B0603020202020204" pitchFamily="34" charset="0"/>
              </a:rPr>
              <a:t> separată privind utilizarea unei </a:t>
            </a:r>
            <a:r>
              <a:rPr lang="ro-RO" sz="1600" dirty="0" err="1">
                <a:latin typeface="Trebuchet MS" panose="020B0603020202020204" pitchFamily="34" charset="0"/>
              </a:rPr>
              <a:t>suprafeţe</a:t>
            </a:r>
            <a:r>
              <a:rPr lang="ro-RO" sz="1600" dirty="0">
                <a:latin typeface="Trebuchet MS" panose="020B0603020202020204" pitchFamily="34" charset="0"/>
              </a:rPr>
              <a:t> care face parte dintr-o singură grupă de culturi, utilizarea respectivă limitează suplimentar, dacă este necesar, </a:t>
            </a:r>
            <a:r>
              <a:rPr lang="ro-RO" sz="1600" dirty="0" err="1">
                <a:latin typeface="Trebuchet MS" panose="020B0603020202020204" pitchFamily="34" charset="0"/>
              </a:rPr>
              <a:t>suprafaţa</a:t>
            </a:r>
            <a:r>
              <a:rPr lang="ro-RO" sz="1600" dirty="0">
                <a:latin typeface="Trebuchet MS" panose="020B0603020202020204" pitchFamily="34" charset="0"/>
              </a:rPr>
              <a:t> respectivă. În cadrul unei parcele agricole pot exista una sau mai multe subparcele cu culturi distincte, care fac parte din </a:t>
            </a:r>
            <a:r>
              <a:rPr lang="ro-RO" sz="1600" dirty="0" err="1">
                <a:latin typeface="Trebuchet MS" panose="020B0603020202020204" pitchFamily="34" charset="0"/>
              </a:rPr>
              <a:t>aceeaşi</a:t>
            </a:r>
            <a:r>
              <a:rPr lang="ro-RO" sz="1600" dirty="0">
                <a:latin typeface="Trebuchet MS" panose="020B0603020202020204" pitchFamily="34" charset="0"/>
              </a:rPr>
              <a:t> categorie de </a:t>
            </a:r>
            <a:r>
              <a:rPr lang="ro-RO" sz="1600" dirty="0" err="1">
                <a:latin typeface="Trebuchet MS" panose="020B0603020202020204" pitchFamily="34" charset="0"/>
              </a:rPr>
              <a:t>folosinţă</a:t>
            </a:r>
            <a:r>
              <a:rPr lang="ro-RO" sz="1600" dirty="0">
                <a:latin typeface="Trebuchet MS" panose="020B0603020202020204" pitchFamily="34" charset="0"/>
              </a:rPr>
              <a:t>, culturi care pot fi modificate de la un an la altul. </a:t>
            </a:r>
            <a:r>
              <a:rPr lang="ro-RO" sz="1600" dirty="0">
                <a:solidFill>
                  <a:srgbClr val="00B050"/>
                </a:solidFill>
                <a:latin typeface="Trebuchet MS" panose="020B0603020202020204" pitchFamily="34" charset="0"/>
              </a:rPr>
              <a:t>După finalizarea tuturor controalelor, suprafața parcelei agricole trebuie să se încadreze în categoria de folosință asociată blocului fizic din LPIS</a:t>
            </a:r>
            <a:endParaRPr lang="ro-RO" sz="1600" dirty="0">
              <a:latin typeface="Trebuchet MS" panose="020B0603020202020204" pitchFamily="34" charset="0"/>
            </a:endParaRPr>
          </a:p>
          <a:p>
            <a:pPr algn="just"/>
            <a:r>
              <a:rPr lang="ro-RO" sz="1600" dirty="0" err="1">
                <a:latin typeface="Trebuchet MS" panose="020B0603020202020204" pitchFamily="34" charset="0"/>
              </a:rPr>
              <a:t>dd</a:t>
            </a:r>
            <a:r>
              <a:rPr lang="ro-RO" sz="1600" dirty="0">
                <a:latin typeface="Trebuchet MS" panose="020B0603020202020204" pitchFamily="34" charset="0"/>
              </a:rPr>
              <a:t>) </a:t>
            </a:r>
            <a:r>
              <a:rPr lang="ro-RO" sz="1600" b="1" u="sng" dirty="0">
                <a:latin typeface="Trebuchet MS" panose="020B0603020202020204" pitchFamily="34" charset="0"/>
              </a:rPr>
              <a:t>teren lăsat pârloagă </a:t>
            </a:r>
            <a:r>
              <a:rPr lang="ro-RO" sz="1600" dirty="0">
                <a:latin typeface="Trebuchet MS" panose="020B0603020202020204" pitchFamily="34" charset="0"/>
              </a:rPr>
              <a:t>înseamnă teren arabil necultivat pe durata unui an (an de cultură), </a:t>
            </a:r>
            <a:r>
              <a:rPr lang="ro-RO" sz="1600" dirty="0" err="1">
                <a:latin typeface="Trebuchet MS" panose="020B0603020202020204" pitchFamily="34" charset="0"/>
              </a:rPr>
              <a:t>menţinut</a:t>
            </a:r>
            <a:r>
              <a:rPr lang="ro-RO" sz="1600" dirty="0">
                <a:latin typeface="Trebuchet MS" panose="020B0603020202020204" pitchFamily="34" charset="0"/>
              </a:rPr>
              <a:t> în bune </a:t>
            </a:r>
            <a:r>
              <a:rPr lang="ro-RO" sz="1600" dirty="0" err="1">
                <a:latin typeface="Trebuchet MS" panose="020B0603020202020204" pitchFamily="34" charset="0"/>
              </a:rPr>
              <a:t>condiţii</a:t>
            </a:r>
            <a:r>
              <a:rPr lang="ro-RO" sz="1600" dirty="0">
                <a:latin typeface="Trebuchet MS" panose="020B0603020202020204" pitchFamily="34" charset="0"/>
              </a:rPr>
              <a:t> agricole </a:t>
            </a:r>
            <a:r>
              <a:rPr lang="ro-RO" sz="1600" dirty="0" err="1">
                <a:latin typeface="Trebuchet MS" panose="020B0603020202020204" pitchFamily="34" charset="0"/>
              </a:rPr>
              <a:t>şi</a:t>
            </a:r>
            <a:r>
              <a:rPr lang="ro-RO" sz="1600" dirty="0">
                <a:latin typeface="Trebuchet MS" panose="020B0603020202020204" pitchFamily="34" charset="0"/>
              </a:rPr>
              <a:t> de mediu, pe care se efectuează activitatea minimă de </a:t>
            </a:r>
            <a:r>
              <a:rPr lang="ro-RO" sz="1600" dirty="0" err="1">
                <a:latin typeface="Trebuchet MS" panose="020B0603020202020204" pitchFamily="34" charset="0"/>
              </a:rPr>
              <a:t>întreţinere</a:t>
            </a:r>
            <a:r>
              <a:rPr lang="ro-RO" sz="1600" dirty="0">
                <a:latin typeface="Trebuchet MS" panose="020B0603020202020204" pitchFamily="34" charset="0"/>
              </a:rPr>
              <a:t>. Perioada în care terenul este lăsat pârloagă este de minimum 6 luni într-un an de cultură </a:t>
            </a:r>
            <a:r>
              <a:rPr lang="ro-RO" sz="1600" dirty="0" err="1">
                <a:latin typeface="Trebuchet MS" panose="020B0603020202020204" pitchFamily="34" charset="0"/>
              </a:rPr>
              <a:t>şi</a:t>
            </a:r>
            <a:r>
              <a:rPr lang="ro-RO" sz="1600" dirty="0">
                <a:latin typeface="Trebuchet MS" panose="020B0603020202020204" pitchFamily="34" charset="0"/>
              </a:rPr>
              <a:t> acoperă lunile martie- august, dar nu mai mult de 4 ani pe </a:t>
            </a:r>
            <a:r>
              <a:rPr lang="ro-RO" sz="1600" dirty="0" err="1">
                <a:latin typeface="Trebuchet MS" panose="020B0603020202020204" pitchFamily="34" charset="0"/>
              </a:rPr>
              <a:t>acelaşi</a:t>
            </a:r>
            <a:r>
              <a:rPr lang="ro-RO" sz="1600" dirty="0">
                <a:latin typeface="Trebuchet MS" panose="020B0603020202020204" pitchFamily="34" charset="0"/>
              </a:rPr>
              <a:t> amplasament. </a:t>
            </a:r>
            <a:r>
              <a:rPr lang="ro-RO" sz="1600" dirty="0">
                <a:solidFill>
                  <a:srgbClr val="00B050"/>
                </a:solidFill>
                <a:latin typeface="Trebuchet MS" panose="020B0603020202020204" pitchFamily="34" charset="0"/>
              </a:rPr>
              <a:t>Termenul maxim de 4 ani în care terenul este lăsat pârloagă se aplică și în cazul schimbării utilizatorului terenului</a:t>
            </a:r>
            <a:endParaRPr lang="en-US" sz="1600" dirty="0">
              <a:latin typeface="Trebuchet MS" panose="020B0603020202020204" pitchFamily="34" charset="0"/>
            </a:endParaRPr>
          </a:p>
          <a:p>
            <a:pPr algn="just"/>
            <a:r>
              <a:rPr lang="ro-RO" sz="1600" dirty="0" err="1">
                <a:latin typeface="Trebuchet MS" panose="020B0603020202020204" pitchFamily="34" charset="0"/>
              </a:rPr>
              <a:t>ee</a:t>
            </a:r>
            <a:r>
              <a:rPr lang="ro-RO" sz="1600" dirty="0">
                <a:latin typeface="Trebuchet MS" panose="020B0603020202020204" pitchFamily="34" charset="0"/>
              </a:rPr>
              <a:t>) </a:t>
            </a:r>
            <a:r>
              <a:rPr lang="ro-RO" sz="1600" b="1" u="sng" dirty="0">
                <a:latin typeface="Trebuchet MS" panose="020B0603020202020204" pitchFamily="34" charset="0"/>
              </a:rPr>
              <a:t>terenuri arabile </a:t>
            </a:r>
            <a:r>
              <a:rPr lang="ro-RO" sz="1600" dirty="0">
                <a:latin typeface="Trebuchet MS" panose="020B0603020202020204" pitchFamily="34" charset="0"/>
              </a:rPr>
              <a:t>sunt terenuri cultivate în scopul </a:t>
            </a:r>
            <a:r>
              <a:rPr lang="ro-RO" sz="1600" dirty="0" err="1">
                <a:latin typeface="Trebuchet MS" panose="020B0603020202020204" pitchFamily="34" charset="0"/>
              </a:rPr>
              <a:t>producţiei</a:t>
            </a:r>
            <a:r>
              <a:rPr lang="ro-RO" sz="1600" dirty="0">
                <a:latin typeface="Trebuchet MS" panose="020B0603020202020204" pitchFamily="34" charset="0"/>
              </a:rPr>
              <a:t> agricole sau </a:t>
            </a:r>
            <a:r>
              <a:rPr lang="ro-RO" sz="1600" dirty="0" err="1">
                <a:latin typeface="Trebuchet MS" panose="020B0603020202020204" pitchFamily="34" charset="0"/>
              </a:rPr>
              <a:t>suprafeţe</a:t>
            </a:r>
            <a:r>
              <a:rPr lang="ro-RO" sz="1600" dirty="0">
                <a:latin typeface="Trebuchet MS" panose="020B0603020202020204" pitchFamily="34" charset="0"/>
              </a:rPr>
              <a:t> disponibile pentru </a:t>
            </a:r>
            <a:r>
              <a:rPr lang="ro-RO" sz="1600" dirty="0" err="1">
                <a:latin typeface="Trebuchet MS" panose="020B0603020202020204" pitchFamily="34" charset="0"/>
              </a:rPr>
              <a:t>producţia</a:t>
            </a:r>
            <a:r>
              <a:rPr lang="ro-RO" sz="1600" dirty="0">
                <a:latin typeface="Trebuchet MS" panose="020B0603020202020204" pitchFamily="34" charset="0"/>
              </a:rPr>
              <a:t> agricolă, dar lăsate pârloagă, inclusiv zone neproductive, angajamente de dezvoltare rurală, zone împădurite, indiferent dacă terenul respectiv este sau nu ocupat cu sere, solarii sau alte mijloace de </a:t>
            </a:r>
            <a:r>
              <a:rPr lang="ro-RO" sz="1600" dirty="0" err="1">
                <a:latin typeface="Trebuchet MS" panose="020B0603020202020204" pitchFamily="34" charset="0"/>
              </a:rPr>
              <a:t>protecţie</a:t>
            </a:r>
            <a:r>
              <a:rPr lang="ro-RO" sz="1600" dirty="0">
                <a:latin typeface="Trebuchet MS" panose="020B0603020202020204" pitchFamily="34" charset="0"/>
              </a:rPr>
              <a:t> fixe sau mobile, astfel cum sunt prevăzute la pct. 4.1.1.2.1 din PS 2023-202. </a:t>
            </a:r>
            <a:endParaRPr lang="en-US" sz="1600" dirty="0">
              <a:latin typeface="Trebuchet MS" panose="020B0603020202020204" pitchFamily="34" charset="0"/>
            </a:endParaRPr>
          </a:p>
          <a:p>
            <a:pPr algn="just"/>
            <a:endParaRPr lang="en-US" sz="1300" dirty="0">
              <a:latin typeface="Trebuchet MS" panose="020B0603020202020204" pitchFamily="34" charset="0"/>
            </a:endParaRPr>
          </a:p>
          <a:p>
            <a:endParaRPr lang="en-US" sz="1300" dirty="0"/>
          </a:p>
        </p:txBody>
      </p:sp>
    </p:spTree>
    <p:extLst>
      <p:ext uri="{BB962C8B-B14F-4D97-AF65-F5344CB8AC3E}">
        <p14:creationId xmlns:p14="http://schemas.microsoft.com/office/powerpoint/2010/main" val="605124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E0C78-2019-4234-B13F-C019FE7AD169}"/>
              </a:ext>
            </a:extLst>
          </p:cNvPr>
          <p:cNvSpPr>
            <a:spLocks noGrp="1"/>
          </p:cNvSpPr>
          <p:nvPr>
            <p:ph type="title"/>
          </p:nvPr>
        </p:nvSpPr>
        <p:spPr>
          <a:xfrm>
            <a:off x="914400" y="533400"/>
            <a:ext cx="7772400" cy="457200"/>
          </a:xfrm>
        </p:spPr>
        <p:txBody>
          <a:bodyPr/>
          <a:lstStyle/>
          <a:p>
            <a:pPr algn="ctr"/>
            <a:r>
              <a:rPr lang="ro-RO" sz="2000" b="1" dirty="0">
                <a:solidFill>
                  <a:srgbClr val="00B050"/>
                </a:solidFill>
                <a:latin typeface="Trebuchet MS" panose="020B0603020202020204" pitchFamily="34" charset="0"/>
              </a:rPr>
              <a:t>Modificări  Ordinul MADR nr. 106/2024 </a:t>
            </a:r>
            <a:endParaRPr lang="en-US" sz="2000" b="1" dirty="0">
              <a:solidFill>
                <a:srgbClr val="00B050"/>
              </a:solidFill>
              <a:latin typeface="Trebuchet MS" panose="020B0603020202020204" pitchFamily="34" charset="0"/>
            </a:endParaRPr>
          </a:p>
        </p:txBody>
      </p:sp>
      <p:sp>
        <p:nvSpPr>
          <p:cNvPr id="3" name="Content Placeholder 2">
            <a:extLst>
              <a:ext uri="{FF2B5EF4-FFF2-40B4-BE49-F238E27FC236}">
                <a16:creationId xmlns:a16="http://schemas.microsoft.com/office/drawing/2014/main" id="{4283CB8B-33C0-450B-8219-20990A018645}"/>
              </a:ext>
            </a:extLst>
          </p:cNvPr>
          <p:cNvSpPr>
            <a:spLocks noGrp="1"/>
          </p:cNvSpPr>
          <p:nvPr>
            <p:ph sz="quarter" idx="1"/>
          </p:nvPr>
        </p:nvSpPr>
        <p:spPr>
          <a:xfrm>
            <a:off x="609600" y="1219200"/>
            <a:ext cx="8077200" cy="4800600"/>
          </a:xfrm>
        </p:spPr>
        <p:txBody>
          <a:bodyPr/>
          <a:lstStyle/>
          <a:p>
            <a:pPr marL="0" indent="0" algn="just">
              <a:buNone/>
            </a:pPr>
            <a:r>
              <a:rPr lang="ro-RO" sz="1600" b="1" dirty="0">
                <a:solidFill>
                  <a:srgbClr val="00B050"/>
                </a:solidFill>
                <a:latin typeface="Trebuchet MS" panose="020B0603020202020204" pitchFamily="34" charset="0"/>
              </a:rPr>
              <a:t>     Art. 13, alin. (1) și (4)</a:t>
            </a:r>
            <a:endParaRPr lang="ro-RO" sz="1600" u="sng" dirty="0">
              <a:latin typeface="Trebuchet MS" panose="020B0603020202020204" pitchFamily="34" charset="0"/>
            </a:endParaRPr>
          </a:p>
          <a:p>
            <a:pPr algn="just"/>
            <a:r>
              <a:rPr lang="en-GB" sz="1600" dirty="0">
                <a:latin typeface="Trebuchet MS" panose="020B0603020202020204" pitchFamily="34" charset="0"/>
              </a:rPr>
              <a:t>(1) Nu se </a:t>
            </a:r>
            <a:r>
              <a:rPr lang="en-GB" sz="1600" dirty="0" err="1">
                <a:latin typeface="Trebuchet MS" panose="020B0603020202020204" pitchFamily="34" charset="0"/>
              </a:rPr>
              <a:t>acordă</a:t>
            </a:r>
            <a:r>
              <a:rPr lang="en-GB" sz="1600" dirty="0">
                <a:latin typeface="Trebuchet MS" panose="020B0603020202020204" pitchFamily="34" charset="0"/>
              </a:rPr>
              <a:t> </a:t>
            </a:r>
            <a:r>
              <a:rPr lang="en-GB" sz="1600" dirty="0" err="1">
                <a:latin typeface="Trebuchet MS" panose="020B0603020202020204" pitchFamily="34" charset="0"/>
              </a:rPr>
              <a:t>plăţi</a:t>
            </a:r>
            <a:r>
              <a:rPr lang="en-GB" sz="1600" dirty="0">
                <a:latin typeface="Trebuchet MS" panose="020B0603020202020204" pitchFamily="34" charset="0"/>
              </a:rPr>
              <a:t> </a:t>
            </a:r>
            <a:r>
              <a:rPr lang="en-GB" sz="1600" dirty="0" err="1">
                <a:latin typeface="Trebuchet MS" panose="020B0603020202020204" pitchFamily="34" charset="0"/>
              </a:rPr>
              <a:t>pentru</a:t>
            </a:r>
            <a:r>
              <a:rPr lang="en-GB" sz="1600" dirty="0">
                <a:latin typeface="Trebuchet MS" panose="020B0603020202020204" pitchFamily="34" charset="0"/>
              </a:rPr>
              <a:t> </a:t>
            </a:r>
            <a:r>
              <a:rPr lang="en-GB" sz="1600" dirty="0" err="1">
                <a:latin typeface="Trebuchet MS" panose="020B0603020202020204" pitchFamily="34" charset="0"/>
              </a:rPr>
              <a:t>suprafaţa</a:t>
            </a:r>
            <a:r>
              <a:rPr lang="en-GB" sz="1600" dirty="0">
                <a:latin typeface="Trebuchet MS" panose="020B0603020202020204" pitchFamily="34" charset="0"/>
              </a:rPr>
              <a:t> care </a:t>
            </a:r>
            <a:r>
              <a:rPr lang="en-GB" sz="1600" dirty="0" err="1">
                <a:latin typeface="Trebuchet MS" panose="020B0603020202020204" pitchFamily="34" charset="0"/>
              </a:rPr>
              <a:t>depăşeşte</a:t>
            </a:r>
            <a:r>
              <a:rPr lang="en-GB" sz="1600" dirty="0">
                <a:latin typeface="Trebuchet MS" panose="020B0603020202020204" pitchFamily="34" charset="0"/>
              </a:rPr>
              <a:t> </a:t>
            </a:r>
            <a:r>
              <a:rPr lang="en-GB" sz="1600" dirty="0" err="1">
                <a:latin typeface="Trebuchet MS" panose="020B0603020202020204" pitchFamily="34" charset="0"/>
              </a:rPr>
              <a:t>suprafaţa</a:t>
            </a:r>
            <a:r>
              <a:rPr lang="en-GB" sz="1600" dirty="0">
                <a:latin typeface="Trebuchet MS" panose="020B0603020202020204" pitchFamily="34" charset="0"/>
              </a:rPr>
              <a:t> </a:t>
            </a:r>
            <a:r>
              <a:rPr lang="en-GB" sz="1600" dirty="0" err="1">
                <a:latin typeface="Trebuchet MS" panose="020B0603020202020204" pitchFamily="34" charset="0"/>
              </a:rPr>
              <a:t>maximă</a:t>
            </a:r>
            <a:r>
              <a:rPr lang="en-GB" sz="1600" dirty="0">
                <a:latin typeface="Trebuchet MS" panose="020B0603020202020204" pitchFamily="34" charset="0"/>
              </a:rPr>
              <a:t> </a:t>
            </a:r>
            <a:r>
              <a:rPr lang="en-GB" sz="1600" dirty="0" err="1">
                <a:latin typeface="Trebuchet MS" panose="020B0603020202020204" pitchFamily="34" charset="0"/>
              </a:rPr>
              <a:t>eligibilă</a:t>
            </a:r>
            <a:r>
              <a:rPr lang="en-GB" sz="1600" dirty="0">
                <a:latin typeface="Trebuchet MS" panose="020B0603020202020204" pitchFamily="34" charset="0"/>
              </a:rPr>
              <a:t> a </a:t>
            </a:r>
            <a:r>
              <a:rPr lang="en-GB" sz="1600" dirty="0" err="1">
                <a:latin typeface="Trebuchet MS" panose="020B0603020202020204" pitchFamily="34" charset="0"/>
              </a:rPr>
              <a:t>blocului</a:t>
            </a:r>
            <a:r>
              <a:rPr lang="en-GB" sz="1600" dirty="0">
                <a:latin typeface="Trebuchet MS" panose="020B0603020202020204" pitchFamily="34" charset="0"/>
              </a:rPr>
              <a:t> </a:t>
            </a:r>
            <a:r>
              <a:rPr lang="en-GB" sz="1600" dirty="0" err="1">
                <a:latin typeface="Trebuchet MS" panose="020B0603020202020204" pitchFamily="34" charset="0"/>
              </a:rPr>
              <a:t>fizic</a:t>
            </a:r>
            <a:r>
              <a:rPr lang="en-GB" sz="1600" dirty="0">
                <a:latin typeface="Trebuchet MS" panose="020B0603020202020204" pitchFamily="34" charset="0"/>
              </a:rPr>
              <a:t> </a:t>
            </a:r>
            <a:r>
              <a:rPr lang="en-GB" sz="1600" dirty="0" err="1">
                <a:solidFill>
                  <a:srgbClr val="00B050"/>
                </a:solidFill>
                <a:latin typeface="Trebuchet MS" panose="020B0603020202020204" pitchFamily="34" charset="0"/>
              </a:rPr>
              <a:t>și</a:t>
            </a:r>
            <a:r>
              <a:rPr lang="en-GB" sz="1600" dirty="0">
                <a:solidFill>
                  <a:srgbClr val="00B050"/>
                </a:solidFill>
                <a:latin typeface="Trebuchet MS" panose="020B0603020202020204" pitchFamily="34" charset="0"/>
              </a:rPr>
              <a:t>/</a:t>
            </a:r>
            <a:r>
              <a:rPr lang="en-GB" sz="1600" dirty="0" err="1">
                <a:solidFill>
                  <a:srgbClr val="00B050"/>
                </a:solidFill>
                <a:latin typeface="Trebuchet MS" panose="020B0603020202020204" pitchFamily="34" charset="0"/>
              </a:rPr>
              <a:t>sau</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suprafața</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categoriei</a:t>
            </a:r>
            <a:r>
              <a:rPr lang="en-GB" sz="1600" dirty="0">
                <a:solidFill>
                  <a:srgbClr val="00B050"/>
                </a:solidFill>
                <a:latin typeface="Trebuchet MS" panose="020B0603020202020204" pitchFamily="34" charset="0"/>
              </a:rPr>
              <a:t> de </a:t>
            </a:r>
            <a:r>
              <a:rPr lang="en-GB" sz="1600" dirty="0" err="1">
                <a:solidFill>
                  <a:srgbClr val="00B050"/>
                </a:solidFill>
                <a:latin typeface="Trebuchet MS" panose="020B0603020202020204" pitchFamily="34" charset="0"/>
              </a:rPr>
              <a:t>folosință</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asociată</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blocului</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fizic</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sau</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în</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cazul</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în</a:t>
            </a:r>
            <a:r>
              <a:rPr lang="en-GB" sz="1600" dirty="0">
                <a:solidFill>
                  <a:srgbClr val="00B050"/>
                </a:solidFill>
                <a:latin typeface="Trebuchet MS" panose="020B0603020202020204" pitchFamily="34" charset="0"/>
              </a:rPr>
              <a:t> care </a:t>
            </a:r>
            <a:r>
              <a:rPr lang="en-GB" sz="1600" dirty="0" err="1">
                <a:solidFill>
                  <a:srgbClr val="00B050"/>
                </a:solidFill>
                <a:latin typeface="Trebuchet MS" panose="020B0603020202020204" pitchFamily="34" charset="0"/>
              </a:rPr>
              <a:t>blocul</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fizic</a:t>
            </a:r>
            <a:r>
              <a:rPr lang="en-GB" sz="1600" dirty="0">
                <a:solidFill>
                  <a:srgbClr val="00B050"/>
                </a:solidFill>
                <a:latin typeface="Trebuchet MS" panose="020B0603020202020204" pitchFamily="34" charset="0"/>
              </a:rPr>
              <a:t> are </a:t>
            </a:r>
            <a:r>
              <a:rPr lang="en-GB" sz="1600" dirty="0" err="1">
                <a:solidFill>
                  <a:srgbClr val="00B050"/>
                </a:solidFill>
                <a:latin typeface="Trebuchet MS" panose="020B0603020202020204" pitchFamily="34" charset="0"/>
              </a:rPr>
              <a:t>mai</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multe</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categorii</a:t>
            </a:r>
            <a:r>
              <a:rPr lang="en-GB" sz="1600" dirty="0">
                <a:solidFill>
                  <a:srgbClr val="00B050"/>
                </a:solidFill>
                <a:latin typeface="Trebuchet MS" panose="020B0603020202020204" pitchFamily="34" charset="0"/>
              </a:rPr>
              <a:t> de </a:t>
            </a:r>
            <a:r>
              <a:rPr lang="en-GB" sz="1600" dirty="0" err="1">
                <a:solidFill>
                  <a:srgbClr val="00B050"/>
                </a:solidFill>
                <a:latin typeface="Trebuchet MS" panose="020B0603020202020204" pitchFamily="34" charset="0"/>
              </a:rPr>
              <a:t>folosință</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ori</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categoria</a:t>
            </a:r>
            <a:r>
              <a:rPr lang="en-GB" sz="1600" dirty="0">
                <a:solidFill>
                  <a:srgbClr val="00B050"/>
                </a:solidFill>
                <a:latin typeface="Trebuchet MS" panose="020B0603020202020204" pitchFamily="34" charset="0"/>
              </a:rPr>
              <a:t> de </a:t>
            </a:r>
            <a:r>
              <a:rPr lang="en-GB" sz="1600" dirty="0" err="1">
                <a:solidFill>
                  <a:srgbClr val="00B050"/>
                </a:solidFill>
                <a:latin typeface="Trebuchet MS" panose="020B0603020202020204" pitchFamily="34" charset="0"/>
              </a:rPr>
              <a:t>folosință</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declarată</a:t>
            </a:r>
            <a:r>
              <a:rPr lang="en-GB" sz="1600" dirty="0">
                <a:solidFill>
                  <a:srgbClr val="00B050"/>
                </a:solidFill>
                <a:latin typeface="Trebuchet MS" panose="020B0603020202020204" pitchFamily="34" charset="0"/>
              </a:rPr>
              <a:t> nu </a:t>
            </a:r>
            <a:r>
              <a:rPr lang="en-GB" sz="1600" dirty="0" err="1">
                <a:solidFill>
                  <a:srgbClr val="00B050"/>
                </a:solidFill>
                <a:latin typeface="Trebuchet MS" panose="020B0603020202020204" pitchFamily="34" charset="0"/>
              </a:rPr>
              <a:t>corespunde</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categoriei</a:t>
            </a:r>
            <a:r>
              <a:rPr lang="en-GB" sz="1600" dirty="0">
                <a:solidFill>
                  <a:srgbClr val="00B050"/>
                </a:solidFill>
                <a:latin typeface="Trebuchet MS" panose="020B0603020202020204" pitchFamily="34" charset="0"/>
              </a:rPr>
              <a:t> de </a:t>
            </a:r>
            <a:r>
              <a:rPr lang="en-GB" sz="1600" dirty="0" err="1">
                <a:solidFill>
                  <a:srgbClr val="00B050"/>
                </a:solidFill>
                <a:latin typeface="Trebuchet MS" panose="020B0603020202020204" pitchFamily="34" charset="0"/>
              </a:rPr>
              <a:t>folosință</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asociate</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blocului</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fizic</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după</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finalizarea</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tuturor</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controalelor</a:t>
            </a:r>
            <a:r>
              <a:rPr lang="en-GB" sz="1600" dirty="0">
                <a:solidFill>
                  <a:srgbClr val="00B050"/>
                </a:solidFill>
                <a:latin typeface="Trebuchet MS" panose="020B0603020202020204" pitchFamily="34" charset="0"/>
              </a:rPr>
              <a:t>.</a:t>
            </a:r>
            <a:endParaRPr lang="ro-RO" sz="1600" dirty="0">
              <a:solidFill>
                <a:srgbClr val="00B050"/>
              </a:solidFill>
              <a:latin typeface="Trebuchet MS" panose="020B0603020202020204" pitchFamily="34" charset="0"/>
            </a:endParaRPr>
          </a:p>
          <a:p>
            <a:pPr marL="0" indent="0" algn="just">
              <a:buNone/>
            </a:pPr>
            <a:endParaRPr lang="en-US" sz="1600" dirty="0">
              <a:latin typeface="Trebuchet MS" panose="020B0603020202020204" pitchFamily="34" charset="0"/>
            </a:endParaRPr>
          </a:p>
          <a:p>
            <a:pPr algn="just"/>
            <a:r>
              <a:rPr lang="en-GB" sz="1600" dirty="0">
                <a:latin typeface="Trebuchet MS" panose="020B0603020202020204" pitchFamily="34" charset="0"/>
              </a:rPr>
              <a:t>(4) </a:t>
            </a:r>
            <a:r>
              <a:rPr lang="en-GB" sz="1600" u="sng" dirty="0" err="1">
                <a:latin typeface="Trebuchet MS" panose="020B0603020202020204" pitchFamily="34" charset="0"/>
              </a:rPr>
              <a:t>Terenurile</a:t>
            </a:r>
            <a:r>
              <a:rPr lang="en-GB" sz="1600" u="sng" dirty="0">
                <a:latin typeface="Trebuchet MS" panose="020B0603020202020204" pitchFamily="34" charset="0"/>
              </a:rPr>
              <a:t> </a:t>
            </a:r>
            <a:r>
              <a:rPr lang="en-GB" sz="1600" u="sng" dirty="0" err="1">
                <a:latin typeface="Trebuchet MS" panose="020B0603020202020204" pitchFamily="34" charset="0"/>
              </a:rPr>
              <a:t>scoase</a:t>
            </a:r>
            <a:r>
              <a:rPr lang="en-GB" sz="1600" u="sng" dirty="0">
                <a:latin typeface="Trebuchet MS" panose="020B0603020202020204" pitchFamily="34" charset="0"/>
              </a:rPr>
              <a:t> din </a:t>
            </a:r>
            <a:r>
              <a:rPr lang="en-GB" sz="1600" u="sng" dirty="0" err="1">
                <a:latin typeface="Trebuchet MS" panose="020B0603020202020204" pitchFamily="34" charset="0"/>
              </a:rPr>
              <a:t>circuitul</a:t>
            </a:r>
            <a:r>
              <a:rPr lang="en-GB" sz="1600" u="sng" dirty="0">
                <a:latin typeface="Trebuchet MS" panose="020B0603020202020204" pitchFamily="34" charset="0"/>
              </a:rPr>
              <a:t> </a:t>
            </a:r>
            <a:r>
              <a:rPr lang="en-GB" sz="1600" u="sng" dirty="0" err="1">
                <a:latin typeface="Trebuchet MS" panose="020B0603020202020204" pitchFamily="34" charset="0"/>
              </a:rPr>
              <a:t>agricol</a:t>
            </a:r>
            <a:r>
              <a:rPr lang="en-GB" sz="1600" dirty="0">
                <a:latin typeface="Trebuchet MS" panose="020B0603020202020204" pitchFamily="34" charset="0"/>
              </a:rPr>
              <a:t>, </a:t>
            </a:r>
            <a:r>
              <a:rPr lang="en-GB" sz="1600" dirty="0" err="1">
                <a:latin typeface="Trebuchet MS" panose="020B0603020202020204" pitchFamily="34" charset="0"/>
              </a:rPr>
              <a:t>inclusiv</a:t>
            </a:r>
            <a:r>
              <a:rPr lang="en-GB" sz="1600" dirty="0">
                <a:latin typeface="Trebuchet MS" panose="020B0603020202020204" pitchFamily="34" charset="0"/>
              </a:rPr>
              <a:t> </a:t>
            </a:r>
            <a:r>
              <a:rPr lang="en-GB" sz="1600" dirty="0" err="1">
                <a:latin typeface="Trebuchet MS" panose="020B0603020202020204" pitchFamily="34" charset="0"/>
              </a:rPr>
              <a:t>în</a:t>
            </a:r>
            <a:r>
              <a:rPr lang="en-GB" sz="1600" dirty="0">
                <a:latin typeface="Trebuchet MS" panose="020B0603020202020204" pitchFamily="34" charset="0"/>
              </a:rPr>
              <a:t> </a:t>
            </a:r>
            <a:r>
              <a:rPr lang="en-GB" sz="1600" dirty="0" err="1">
                <a:latin typeface="Trebuchet MS" panose="020B0603020202020204" pitchFamily="34" charset="0"/>
              </a:rPr>
              <a:t>cursul</a:t>
            </a:r>
            <a:r>
              <a:rPr lang="en-GB" sz="1600" dirty="0">
                <a:latin typeface="Trebuchet MS" panose="020B0603020202020204" pitchFamily="34" charset="0"/>
              </a:rPr>
              <a:t> </a:t>
            </a:r>
            <a:r>
              <a:rPr lang="en-GB" sz="1600" dirty="0" err="1">
                <a:latin typeface="Trebuchet MS" panose="020B0603020202020204" pitchFamily="34" charset="0"/>
              </a:rPr>
              <a:t>anului</a:t>
            </a:r>
            <a:r>
              <a:rPr lang="en-GB" sz="1600" dirty="0">
                <a:latin typeface="Trebuchet MS" panose="020B0603020202020204" pitchFamily="34" charset="0"/>
              </a:rPr>
              <a:t> de </a:t>
            </a:r>
            <a:r>
              <a:rPr lang="en-GB" sz="1600" dirty="0" err="1">
                <a:latin typeface="Trebuchet MS" panose="020B0603020202020204" pitchFamily="34" charset="0"/>
              </a:rPr>
              <a:t>cerere</a:t>
            </a:r>
            <a:r>
              <a:rPr lang="en-GB" sz="1600" dirty="0">
                <a:latin typeface="Trebuchet MS" panose="020B0603020202020204" pitchFamily="34" charset="0"/>
              </a:rPr>
              <a:t>, nu sunt </a:t>
            </a:r>
            <a:r>
              <a:rPr lang="en-GB" sz="1600" dirty="0" err="1">
                <a:latin typeface="Trebuchet MS" panose="020B0603020202020204" pitchFamily="34" charset="0"/>
              </a:rPr>
              <a:t>eligibile</a:t>
            </a:r>
            <a:r>
              <a:rPr lang="en-GB" sz="1600" dirty="0">
                <a:latin typeface="Trebuchet MS" panose="020B0603020202020204" pitchFamily="34" charset="0"/>
              </a:rPr>
              <a:t> la </a:t>
            </a:r>
            <a:r>
              <a:rPr lang="en-GB" sz="1600" dirty="0" err="1">
                <a:latin typeface="Trebuchet MS" panose="020B0603020202020204" pitchFamily="34" charset="0"/>
              </a:rPr>
              <a:t>plăţile</a:t>
            </a:r>
            <a:r>
              <a:rPr lang="en-GB" sz="1600" dirty="0">
                <a:latin typeface="Trebuchet MS" panose="020B0603020202020204" pitchFamily="34" charset="0"/>
              </a:rPr>
              <a:t> pe </a:t>
            </a:r>
            <a:r>
              <a:rPr lang="en-GB" sz="1600" dirty="0" err="1">
                <a:latin typeface="Trebuchet MS" panose="020B0603020202020204" pitchFamily="34" charset="0"/>
              </a:rPr>
              <a:t>suprafaţă</a:t>
            </a:r>
            <a:r>
              <a:rPr lang="en-GB" sz="1600" dirty="0">
                <a:latin typeface="Trebuchet MS" panose="020B0603020202020204" pitchFamily="34" charset="0"/>
              </a:rPr>
              <a:t>, </a:t>
            </a:r>
            <a:r>
              <a:rPr lang="en-GB" sz="1600" dirty="0">
                <a:solidFill>
                  <a:srgbClr val="00B050"/>
                </a:solidFill>
                <a:latin typeface="Trebuchet MS" panose="020B0603020202020204" pitchFamily="34" charset="0"/>
              </a:rPr>
              <a:t>cu </a:t>
            </a:r>
            <a:r>
              <a:rPr lang="en-GB" sz="1600" dirty="0" err="1">
                <a:solidFill>
                  <a:srgbClr val="00B050"/>
                </a:solidFill>
                <a:latin typeface="Trebuchet MS" panose="020B0603020202020204" pitchFamily="34" charset="0"/>
              </a:rPr>
              <a:t>excepţia</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terenurilor</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scoase</a:t>
            </a:r>
            <a:r>
              <a:rPr lang="en-GB" sz="1600" dirty="0">
                <a:solidFill>
                  <a:srgbClr val="00B050"/>
                </a:solidFill>
                <a:latin typeface="Trebuchet MS" panose="020B0603020202020204" pitchFamily="34" charset="0"/>
              </a:rPr>
              <a:t> din </a:t>
            </a:r>
            <a:r>
              <a:rPr lang="en-GB" sz="1600" dirty="0" err="1">
                <a:solidFill>
                  <a:srgbClr val="00B050"/>
                </a:solidFill>
                <a:latin typeface="Trebuchet MS" panose="020B0603020202020204" pitchFamily="34" charset="0"/>
              </a:rPr>
              <a:t>circuitul</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agricol</a:t>
            </a:r>
            <a:r>
              <a:rPr lang="en-GB" sz="1600" dirty="0">
                <a:solidFill>
                  <a:srgbClr val="00B050"/>
                </a:solidFill>
                <a:latin typeface="Trebuchet MS" panose="020B0603020202020204" pitchFamily="34" charset="0"/>
              </a:rPr>
              <a:t>, conform </a:t>
            </a:r>
            <a:r>
              <a:rPr lang="en-GB" sz="1600" dirty="0" err="1">
                <a:solidFill>
                  <a:srgbClr val="00B050"/>
                </a:solidFill>
                <a:latin typeface="Trebuchet MS" panose="020B0603020202020204" pitchFamily="34" charset="0"/>
              </a:rPr>
              <a:t>prevederilor</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Legii</a:t>
            </a:r>
            <a:r>
              <a:rPr lang="en-GB" sz="1600" dirty="0">
                <a:solidFill>
                  <a:srgbClr val="00B050"/>
                </a:solidFill>
                <a:latin typeface="Trebuchet MS" panose="020B0603020202020204" pitchFamily="34" charset="0"/>
              </a:rPr>
              <a:t> nr. 255/2010 </a:t>
            </a:r>
            <a:r>
              <a:rPr lang="en-GB" sz="1600" dirty="0" err="1">
                <a:solidFill>
                  <a:srgbClr val="00B050"/>
                </a:solidFill>
                <a:latin typeface="Trebuchet MS" panose="020B0603020202020204" pitchFamily="34" charset="0"/>
              </a:rPr>
              <a:t>privind</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exproprierea</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pentru</a:t>
            </a:r>
            <a:r>
              <a:rPr lang="en-GB" sz="1600" dirty="0">
                <a:solidFill>
                  <a:srgbClr val="00B050"/>
                </a:solidFill>
                <a:latin typeface="Trebuchet MS" panose="020B0603020202020204" pitchFamily="34" charset="0"/>
              </a:rPr>
              <a:t> o </a:t>
            </a:r>
            <a:r>
              <a:rPr lang="en-GB" sz="1600" dirty="0" err="1">
                <a:solidFill>
                  <a:srgbClr val="00B050"/>
                </a:solidFill>
                <a:latin typeface="Trebuchet MS" panose="020B0603020202020204" pitchFamily="34" charset="0"/>
              </a:rPr>
              <a:t>cauză</a:t>
            </a:r>
            <a:r>
              <a:rPr lang="en-GB" sz="1600" dirty="0">
                <a:solidFill>
                  <a:srgbClr val="00B050"/>
                </a:solidFill>
                <a:latin typeface="Trebuchet MS" panose="020B0603020202020204" pitchFamily="34" charset="0"/>
              </a:rPr>
              <a:t> de </a:t>
            </a:r>
            <a:r>
              <a:rPr lang="en-GB" sz="1600" dirty="0" err="1">
                <a:solidFill>
                  <a:srgbClr val="00B050"/>
                </a:solidFill>
                <a:latin typeface="Trebuchet MS" panose="020B0603020202020204" pitchFamily="34" charset="0"/>
              </a:rPr>
              <a:t>utilitate</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publică</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necesare</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realizării</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unor</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obiective</a:t>
            </a:r>
            <a:r>
              <a:rPr lang="en-GB" sz="1600" dirty="0">
                <a:solidFill>
                  <a:srgbClr val="00B050"/>
                </a:solidFill>
                <a:latin typeface="Trebuchet MS" panose="020B0603020202020204" pitchFamily="34" charset="0"/>
              </a:rPr>
              <a:t> de </a:t>
            </a:r>
            <a:r>
              <a:rPr lang="en-GB" sz="1600" dirty="0" err="1">
                <a:solidFill>
                  <a:srgbClr val="00B050"/>
                </a:solidFill>
                <a:latin typeface="Trebuchet MS" panose="020B0603020202020204" pitchFamily="34" charset="0"/>
              </a:rPr>
              <a:t>interes</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naţional</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judeţean</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şi</a:t>
            </a:r>
            <a:r>
              <a:rPr lang="en-GB" sz="1600" dirty="0">
                <a:solidFill>
                  <a:srgbClr val="00B050"/>
                </a:solidFill>
                <a:latin typeface="Trebuchet MS" panose="020B0603020202020204" pitchFamily="34" charset="0"/>
              </a:rPr>
              <a:t> local, cu </a:t>
            </a:r>
            <a:r>
              <a:rPr lang="en-GB" sz="1600" dirty="0" err="1">
                <a:solidFill>
                  <a:srgbClr val="00B050"/>
                </a:solidFill>
                <a:latin typeface="Trebuchet MS" panose="020B0603020202020204" pitchFamily="34" charset="0"/>
              </a:rPr>
              <a:t>modificările</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și</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completările</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ulterioare</a:t>
            </a:r>
            <a:r>
              <a:rPr lang="en-GB" sz="1600" dirty="0">
                <a:solidFill>
                  <a:srgbClr val="00B050"/>
                </a:solidFill>
                <a:latin typeface="Trebuchet MS" panose="020B0603020202020204" pitchFamily="34" charset="0"/>
              </a:rPr>
              <a:t>, care sunt la </a:t>
            </a:r>
            <a:r>
              <a:rPr lang="en-GB" sz="1600" dirty="0" err="1">
                <a:solidFill>
                  <a:srgbClr val="00B050"/>
                </a:solidFill>
                <a:latin typeface="Trebuchet MS" panose="020B0603020202020204" pitchFamily="34" charset="0"/>
              </a:rPr>
              <a:t>dispoziţia</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fermierilor</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până</a:t>
            </a:r>
            <a:r>
              <a:rPr lang="en-GB" sz="1600" dirty="0">
                <a:solidFill>
                  <a:srgbClr val="00B050"/>
                </a:solidFill>
                <a:latin typeface="Trebuchet MS" panose="020B0603020202020204" pitchFamily="34" charset="0"/>
              </a:rPr>
              <a:t> la </a:t>
            </a:r>
            <a:r>
              <a:rPr lang="en-GB" sz="1600" dirty="0" err="1">
                <a:solidFill>
                  <a:srgbClr val="00B050"/>
                </a:solidFill>
                <a:latin typeface="Trebuchet MS" panose="020B0603020202020204" pitchFamily="34" charset="0"/>
              </a:rPr>
              <a:t>sfârşitul</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anului</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şi</a:t>
            </a:r>
            <a:r>
              <a:rPr lang="en-GB" sz="1600" dirty="0">
                <a:solidFill>
                  <a:srgbClr val="00B050"/>
                </a:solidFill>
                <a:latin typeface="Trebuchet MS" panose="020B0603020202020204" pitchFamily="34" charset="0"/>
              </a:rPr>
              <a:t> pe care se </a:t>
            </a:r>
            <a:r>
              <a:rPr lang="en-GB" sz="1600" dirty="0" err="1">
                <a:solidFill>
                  <a:srgbClr val="00B050"/>
                </a:solidFill>
                <a:latin typeface="Trebuchet MS" panose="020B0603020202020204" pitchFamily="34" charset="0"/>
              </a:rPr>
              <a:t>desfăşoară</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activitate</a:t>
            </a:r>
            <a:r>
              <a:rPr lang="en-GB" sz="1600" dirty="0">
                <a:solidFill>
                  <a:srgbClr val="00B050"/>
                </a:solidFill>
                <a:latin typeface="Trebuchet MS" panose="020B0603020202020204" pitchFamily="34" charset="0"/>
              </a:rPr>
              <a:t> </a:t>
            </a:r>
            <a:r>
              <a:rPr lang="en-GB" sz="1600" dirty="0" err="1">
                <a:solidFill>
                  <a:srgbClr val="00B050"/>
                </a:solidFill>
                <a:latin typeface="Trebuchet MS" panose="020B0603020202020204" pitchFamily="34" charset="0"/>
              </a:rPr>
              <a:t>agricolă</a:t>
            </a:r>
            <a:r>
              <a:rPr lang="en-GB" sz="1600" dirty="0">
                <a:solidFill>
                  <a:srgbClr val="00B050"/>
                </a:solidFill>
                <a:latin typeface="Trebuchet MS" panose="020B0603020202020204" pitchFamily="34" charset="0"/>
              </a:rPr>
              <a:t>. </a:t>
            </a:r>
            <a:endParaRPr lang="ro-RO" sz="1600" dirty="0">
              <a:solidFill>
                <a:srgbClr val="00B050"/>
              </a:solidFill>
              <a:latin typeface="Trebuchet MS" panose="020B0603020202020204" pitchFamily="34" charset="0"/>
            </a:endParaRPr>
          </a:p>
          <a:p>
            <a:pPr marL="0" indent="0" algn="just">
              <a:buNone/>
            </a:pPr>
            <a:r>
              <a:rPr lang="ro-RO" sz="1600" dirty="0">
                <a:solidFill>
                  <a:srgbClr val="00B050"/>
                </a:solidFill>
                <a:latin typeface="Trebuchet MS" panose="020B0603020202020204" pitchFamily="34" charset="0"/>
              </a:rPr>
              <a:t>     </a:t>
            </a:r>
            <a:r>
              <a:rPr lang="en-GB" sz="1600" i="1" dirty="0" err="1">
                <a:solidFill>
                  <a:srgbClr val="00B050"/>
                </a:solidFill>
                <a:latin typeface="Trebuchet MS" panose="020B0603020202020204" pitchFamily="34" charset="0"/>
              </a:rPr>
              <a:t>Solicitantul</a:t>
            </a:r>
            <a:r>
              <a:rPr lang="en-GB" sz="1600" i="1" dirty="0">
                <a:solidFill>
                  <a:srgbClr val="00B050"/>
                </a:solidFill>
                <a:latin typeface="Trebuchet MS" panose="020B0603020202020204" pitchFamily="34" charset="0"/>
              </a:rPr>
              <a:t> </a:t>
            </a:r>
            <a:r>
              <a:rPr lang="en-GB" sz="1600" i="1" dirty="0" err="1">
                <a:solidFill>
                  <a:srgbClr val="00B050"/>
                </a:solidFill>
                <a:latin typeface="Trebuchet MS" panose="020B0603020202020204" pitchFamily="34" charset="0"/>
              </a:rPr>
              <a:t>plății</a:t>
            </a:r>
            <a:r>
              <a:rPr lang="en-GB" sz="1600" i="1" dirty="0">
                <a:solidFill>
                  <a:srgbClr val="00B050"/>
                </a:solidFill>
                <a:latin typeface="Trebuchet MS" panose="020B0603020202020204" pitchFamily="34" charset="0"/>
              </a:rPr>
              <a:t> are </a:t>
            </a:r>
            <a:r>
              <a:rPr lang="en-GB" sz="1600" i="1" dirty="0" err="1">
                <a:solidFill>
                  <a:srgbClr val="00B050"/>
                </a:solidFill>
                <a:latin typeface="Trebuchet MS" panose="020B0603020202020204" pitchFamily="34" charset="0"/>
              </a:rPr>
              <a:t>obligația</a:t>
            </a:r>
            <a:r>
              <a:rPr lang="en-GB" sz="1600" i="1" dirty="0">
                <a:solidFill>
                  <a:srgbClr val="00B050"/>
                </a:solidFill>
                <a:latin typeface="Trebuchet MS" panose="020B0603020202020204" pitchFamily="34" charset="0"/>
              </a:rPr>
              <a:t> de a face </a:t>
            </a:r>
            <a:r>
              <a:rPr lang="en-GB" sz="1600" i="1" dirty="0" err="1">
                <a:solidFill>
                  <a:srgbClr val="00B050"/>
                </a:solidFill>
                <a:latin typeface="Trebuchet MS" panose="020B0603020202020204" pitchFamily="34" charset="0"/>
              </a:rPr>
              <a:t>dovada</a:t>
            </a:r>
            <a:r>
              <a:rPr lang="en-GB" sz="1600" i="1" dirty="0">
                <a:solidFill>
                  <a:srgbClr val="00B050"/>
                </a:solidFill>
                <a:latin typeface="Trebuchet MS" panose="020B0603020202020204" pitchFamily="34" charset="0"/>
              </a:rPr>
              <a:t> </a:t>
            </a:r>
            <a:r>
              <a:rPr lang="en-GB" sz="1600" i="1" dirty="0" err="1">
                <a:solidFill>
                  <a:srgbClr val="00B050"/>
                </a:solidFill>
                <a:latin typeface="Trebuchet MS" panose="020B0603020202020204" pitchFamily="34" charset="0"/>
              </a:rPr>
              <a:t>faptului</a:t>
            </a:r>
            <a:r>
              <a:rPr lang="en-GB" sz="1600" i="1" dirty="0">
                <a:solidFill>
                  <a:srgbClr val="00B050"/>
                </a:solidFill>
                <a:latin typeface="Trebuchet MS" panose="020B0603020202020204" pitchFamily="34" charset="0"/>
              </a:rPr>
              <a:t> </a:t>
            </a:r>
            <a:r>
              <a:rPr lang="en-GB" sz="1600" i="1" dirty="0" err="1">
                <a:solidFill>
                  <a:srgbClr val="00B050"/>
                </a:solidFill>
                <a:latin typeface="Trebuchet MS" panose="020B0603020202020204" pitchFamily="34" charset="0"/>
              </a:rPr>
              <a:t>că</a:t>
            </a:r>
            <a:r>
              <a:rPr lang="en-GB" sz="1600" i="1" dirty="0">
                <a:solidFill>
                  <a:srgbClr val="00B050"/>
                </a:solidFill>
                <a:latin typeface="Trebuchet MS" panose="020B0603020202020204" pitchFamily="34" charset="0"/>
              </a:rPr>
              <a:t> </a:t>
            </a:r>
            <a:r>
              <a:rPr lang="en-GB" sz="1600" i="1" dirty="0" err="1">
                <a:solidFill>
                  <a:srgbClr val="00B050"/>
                </a:solidFill>
                <a:latin typeface="Trebuchet MS" panose="020B0603020202020204" pitchFamily="34" charset="0"/>
              </a:rPr>
              <a:t>terenul</a:t>
            </a:r>
            <a:r>
              <a:rPr lang="en-GB" sz="1600" i="1" dirty="0">
                <a:solidFill>
                  <a:srgbClr val="00B050"/>
                </a:solidFill>
                <a:latin typeface="Trebuchet MS" panose="020B0603020202020204" pitchFamily="34" charset="0"/>
              </a:rPr>
              <a:t> </a:t>
            </a:r>
            <a:r>
              <a:rPr lang="en-GB" sz="1600" i="1" dirty="0" err="1">
                <a:solidFill>
                  <a:srgbClr val="00B050"/>
                </a:solidFill>
                <a:latin typeface="Trebuchet MS" panose="020B0603020202020204" pitchFamily="34" charset="0"/>
              </a:rPr>
              <a:t>rămâne</a:t>
            </a:r>
            <a:r>
              <a:rPr lang="en-GB" sz="1600" i="1" dirty="0">
                <a:solidFill>
                  <a:srgbClr val="00B050"/>
                </a:solidFill>
                <a:latin typeface="Trebuchet MS" panose="020B0603020202020204" pitchFamily="34" charset="0"/>
              </a:rPr>
              <a:t> la </a:t>
            </a:r>
            <a:r>
              <a:rPr lang="en-GB" sz="1600" i="1" dirty="0" err="1">
                <a:solidFill>
                  <a:srgbClr val="00B050"/>
                </a:solidFill>
                <a:latin typeface="Trebuchet MS" panose="020B0603020202020204" pitchFamily="34" charset="0"/>
              </a:rPr>
              <a:t>dispoziție</a:t>
            </a:r>
            <a:r>
              <a:rPr lang="en-GB" sz="1600" i="1" dirty="0">
                <a:solidFill>
                  <a:srgbClr val="00B050"/>
                </a:solidFill>
                <a:latin typeface="Trebuchet MS" panose="020B0603020202020204" pitchFamily="34" charset="0"/>
              </a:rPr>
              <a:t> pe </a:t>
            </a:r>
            <a:r>
              <a:rPr lang="en-GB" sz="1600" i="1" dirty="0" err="1">
                <a:solidFill>
                  <a:srgbClr val="00B050"/>
                </a:solidFill>
                <a:latin typeface="Trebuchet MS" panose="020B0603020202020204" pitchFamily="34" charset="0"/>
              </a:rPr>
              <a:t>parcursul</a:t>
            </a:r>
            <a:r>
              <a:rPr lang="en-GB" sz="1600" i="1" dirty="0">
                <a:solidFill>
                  <a:srgbClr val="00B050"/>
                </a:solidFill>
                <a:latin typeface="Trebuchet MS" panose="020B0603020202020204" pitchFamily="34" charset="0"/>
              </a:rPr>
              <a:t> </a:t>
            </a:r>
            <a:r>
              <a:rPr lang="en-GB" sz="1600" i="1" dirty="0" err="1">
                <a:solidFill>
                  <a:srgbClr val="00B050"/>
                </a:solidFill>
                <a:latin typeface="Trebuchet MS" panose="020B0603020202020204" pitchFamily="34" charset="0"/>
              </a:rPr>
              <a:t>întregului</a:t>
            </a:r>
            <a:r>
              <a:rPr lang="en-GB" sz="1600" i="1" dirty="0">
                <a:solidFill>
                  <a:srgbClr val="00B050"/>
                </a:solidFill>
                <a:latin typeface="Trebuchet MS" panose="020B0603020202020204" pitchFamily="34" charset="0"/>
              </a:rPr>
              <a:t> an </a:t>
            </a:r>
            <a:r>
              <a:rPr lang="en-GB" sz="1600" i="1" dirty="0" err="1">
                <a:solidFill>
                  <a:srgbClr val="00B050"/>
                </a:solidFill>
                <a:latin typeface="Trebuchet MS" panose="020B0603020202020204" pitchFamily="34" charset="0"/>
              </a:rPr>
              <a:t>calendaristic</a:t>
            </a:r>
            <a:r>
              <a:rPr lang="en-GB" sz="1600" i="1" dirty="0">
                <a:solidFill>
                  <a:srgbClr val="00B050"/>
                </a:solidFill>
                <a:latin typeface="Trebuchet MS" panose="020B0603020202020204" pitchFamily="34" charset="0"/>
              </a:rPr>
              <a:t>, </a:t>
            </a:r>
            <a:r>
              <a:rPr lang="en-GB" sz="1600" i="1" dirty="0" err="1">
                <a:solidFill>
                  <a:srgbClr val="00B050"/>
                </a:solidFill>
                <a:latin typeface="Trebuchet MS" panose="020B0603020202020204" pitchFamily="34" charset="0"/>
              </a:rPr>
              <a:t>iar</a:t>
            </a:r>
            <a:r>
              <a:rPr lang="en-GB" sz="1600" i="1" dirty="0">
                <a:solidFill>
                  <a:srgbClr val="00B050"/>
                </a:solidFill>
                <a:latin typeface="Trebuchet MS" panose="020B0603020202020204" pitchFamily="34" charset="0"/>
              </a:rPr>
              <a:t> APIA </a:t>
            </a:r>
            <a:r>
              <a:rPr lang="en-GB" sz="1600" i="1" dirty="0" err="1">
                <a:solidFill>
                  <a:srgbClr val="00B050"/>
                </a:solidFill>
                <a:latin typeface="Trebuchet MS" panose="020B0603020202020204" pitchFamily="34" charset="0"/>
              </a:rPr>
              <a:t>poate</a:t>
            </a:r>
            <a:r>
              <a:rPr lang="en-GB" sz="1600" i="1" dirty="0">
                <a:solidFill>
                  <a:srgbClr val="00B050"/>
                </a:solidFill>
                <a:latin typeface="Trebuchet MS" panose="020B0603020202020204" pitchFamily="34" charset="0"/>
              </a:rPr>
              <a:t> </a:t>
            </a:r>
            <a:r>
              <a:rPr lang="en-GB" sz="1600" i="1" dirty="0" err="1">
                <a:solidFill>
                  <a:srgbClr val="00B050"/>
                </a:solidFill>
                <a:latin typeface="Trebuchet MS" panose="020B0603020202020204" pitchFamily="34" charset="0"/>
              </a:rPr>
              <a:t>solicita</a:t>
            </a:r>
            <a:r>
              <a:rPr lang="en-GB" sz="1600" i="1" dirty="0">
                <a:solidFill>
                  <a:srgbClr val="00B050"/>
                </a:solidFill>
                <a:latin typeface="Trebuchet MS" panose="020B0603020202020204" pitchFamily="34" charset="0"/>
              </a:rPr>
              <a:t> </a:t>
            </a:r>
            <a:r>
              <a:rPr lang="en-GB" sz="1600" i="1" dirty="0" err="1">
                <a:solidFill>
                  <a:srgbClr val="00B050"/>
                </a:solidFill>
                <a:latin typeface="Trebuchet MS" panose="020B0603020202020204" pitchFamily="34" charset="0"/>
              </a:rPr>
              <a:t>dovezi</a:t>
            </a:r>
            <a:r>
              <a:rPr lang="en-GB" sz="1600" i="1" dirty="0">
                <a:solidFill>
                  <a:srgbClr val="00B050"/>
                </a:solidFill>
                <a:latin typeface="Trebuchet MS" panose="020B0603020202020204" pitchFamily="34" charset="0"/>
              </a:rPr>
              <a:t> </a:t>
            </a:r>
            <a:r>
              <a:rPr lang="en-GB" sz="1600" i="1" dirty="0" err="1">
                <a:solidFill>
                  <a:srgbClr val="00B050"/>
                </a:solidFill>
                <a:latin typeface="Trebuchet MS" panose="020B0603020202020204" pitchFamily="34" charset="0"/>
              </a:rPr>
              <a:t>suplimentare</a:t>
            </a:r>
            <a:r>
              <a:rPr lang="en-GB" sz="1600" i="1" dirty="0">
                <a:solidFill>
                  <a:srgbClr val="00B050"/>
                </a:solidFill>
                <a:latin typeface="Trebuchet MS" panose="020B0603020202020204" pitchFamily="34" charset="0"/>
              </a:rPr>
              <a:t> </a:t>
            </a:r>
            <a:r>
              <a:rPr lang="en-GB" sz="1600" i="1" dirty="0" err="1">
                <a:solidFill>
                  <a:srgbClr val="00B050"/>
                </a:solidFill>
                <a:latin typeface="Trebuchet MS" panose="020B0603020202020204" pitchFamily="34" charset="0"/>
              </a:rPr>
              <a:t>expropriatorului</a:t>
            </a:r>
            <a:r>
              <a:rPr lang="en-GB" sz="1600" i="1" dirty="0">
                <a:solidFill>
                  <a:srgbClr val="00B050"/>
                </a:solidFill>
                <a:latin typeface="Trebuchet MS" panose="020B0603020202020204" pitchFamily="34" charset="0"/>
              </a:rPr>
              <a:t> </a:t>
            </a:r>
            <a:r>
              <a:rPr lang="en-GB" sz="1600" i="1" dirty="0" err="1">
                <a:solidFill>
                  <a:srgbClr val="00B050"/>
                </a:solidFill>
                <a:latin typeface="Trebuchet MS" panose="020B0603020202020204" pitchFamily="34" charset="0"/>
              </a:rPr>
              <a:t>în</a:t>
            </a:r>
            <a:r>
              <a:rPr lang="en-GB" sz="1600" i="1" dirty="0">
                <a:solidFill>
                  <a:srgbClr val="00B050"/>
                </a:solidFill>
                <a:latin typeface="Trebuchet MS" panose="020B0603020202020204" pitchFamily="34" charset="0"/>
              </a:rPr>
              <a:t> </a:t>
            </a:r>
            <a:r>
              <a:rPr lang="en-GB" sz="1600" i="1" dirty="0" err="1">
                <a:solidFill>
                  <a:srgbClr val="00B050"/>
                </a:solidFill>
                <a:latin typeface="Trebuchet MS" panose="020B0603020202020204" pitchFamily="34" charset="0"/>
              </a:rPr>
              <a:t>cursul</a:t>
            </a:r>
            <a:r>
              <a:rPr lang="en-GB" sz="1600" i="1" dirty="0">
                <a:solidFill>
                  <a:srgbClr val="00B050"/>
                </a:solidFill>
                <a:latin typeface="Trebuchet MS" panose="020B0603020202020204" pitchFamily="34" charset="0"/>
              </a:rPr>
              <a:t> </a:t>
            </a:r>
            <a:r>
              <a:rPr lang="en-GB" sz="1600" i="1" dirty="0" err="1">
                <a:solidFill>
                  <a:srgbClr val="00B050"/>
                </a:solidFill>
                <a:latin typeface="Trebuchet MS" panose="020B0603020202020204" pitchFamily="34" charset="0"/>
              </a:rPr>
              <a:t>verificărilor</a:t>
            </a:r>
            <a:r>
              <a:rPr lang="en-GB" sz="1600" i="1" dirty="0">
                <a:solidFill>
                  <a:srgbClr val="00B050"/>
                </a:solidFill>
                <a:latin typeface="Trebuchet MS" panose="020B0603020202020204" pitchFamily="34" charset="0"/>
              </a:rPr>
              <a:t> </a:t>
            </a:r>
            <a:r>
              <a:rPr lang="en-GB" sz="1600" i="1" dirty="0" err="1">
                <a:solidFill>
                  <a:srgbClr val="00B050"/>
                </a:solidFill>
                <a:latin typeface="Trebuchet MS" panose="020B0603020202020204" pitchFamily="34" charset="0"/>
              </a:rPr>
              <a:t>efectuate</a:t>
            </a:r>
            <a:r>
              <a:rPr lang="en-GB" sz="1600" dirty="0">
                <a:solidFill>
                  <a:srgbClr val="00B050"/>
                </a:solidFill>
                <a:latin typeface="Trebuchet MS" panose="020B0603020202020204" pitchFamily="34" charset="0"/>
              </a:rPr>
              <a:t>.</a:t>
            </a:r>
            <a:endParaRPr lang="en-US" sz="1600" dirty="0">
              <a:solidFill>
                <a:srgbClr val="00B050"/>
              </a:solidFill>
              <a:latin typeface="Trebuchet MS" panose="020B0603020202020204" pitchFamily="34" charset="0"/>
            </a:endParaRPr>
          </a:p>
          <a:p>
            <a:pPr marL="0" indent="0">
              <a:buNone/>
            </a:pPr>
            <a:endParaRPr lang="en-US" sz="1600" dirty="0">
              <a:solidFill>
                <a:srgbClr val="00B050"/>
              </a:solidFill>
            </a:endParaRPr>
          </a:p>
          <a:p>
            <a:endParaRPr lang="en-US" sz="1400" dirty="0"/>
          </a:p>
        </p:txBody>
      </p:sp>
    </p:spTree>
    <p:extLst>
      <p:ext uri="{BB962C8B-B14F-4D97-AF65-F5344CB8AC3E}">
        <p14:creationId xmlns:p14="http://schemas.microsoft.com/office/powerpoint/2010/main" val="13438992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Prezentare CM 13 iunie 2014</Template>
  <TotalTime>26433</TotalTime>
  <Words>12140</Words>
  <Application>Microsoft Office PowerPoint</Application>
  <PresentationFormat>On-screen Show (4:3)</PresentationFormat>
  <Paragraphs>487</Paragraphs>
  <Slides>64</Slides>
  <Notes>8</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64</vt:i4>
      </vt:variant>
    </vt:vector>
  </HeadingPairs>
  <TitlesOfParts>
    <vt:vector size="75" baseType="lpstr">
      <vt:lpstr>Arial</vt:lpstr>
      <vt:lpstr>Calibri</vt:lpstr>
      <vt:lpstr>Courier New</vt:lpstr>
      <vt:lpstr>Franklin Gothic Book</vt:lpstr>
      <vt:lpstr>Perpetua</vt:lpstr>
      <vt:lpstr>Times New Roman</vt:lpstr>
      <vt:lpstr>Trebuchet MS</vt:lpstr>
      <vt:lpstr>Wingdings</vt:lpstr>
      <vt:lpstr>Wingdings 2</vt:lpstr>
      <vt:lpstr>Wingdings 3</vt:lpstr>
      <vt:lpstr>Equity</vt:lpstr>
      <vt:lpstr>PowerPoint Presentation</vt:lpstr>
      <vt:lpstr>CONȚINUT</vt:lpstr>
      <vt:lpstr>    </vt:lpstr>
      <vt:lpstr>LEGISLAȚIE NAȚIONALĂ</vt:lpstr>
      <vt:lpstr>PowerPoint Presentation</vt:lpstr>
      <vt:lpstr>Termene depunere cereri de plată 2025</vt:lpstr>
      <vt:lpstr>Modificări Ordinul MADR nr. 106/2024 (Ordinul MADR 42/2025)</vt:lpstr>
      <vt:lpstr>PowerPoint Presentation</vt:lpstr>
      <vt:lpstr>Modificări  Ordinul MADR nr. 106/2024 </vt:lpstr>
      <vt:lpstr>PowerPoint Presentation</vt:lpstr>
      <vt:lpstr>  Condiții de eligibilitate - Fermier activ </vt:lpstr>
      <vt:lpstr> Fermier activ</vt:lpstr>
      <vt:lpstr>            Condiții de eligibilitate - Fermier activ</vt:lpstr>
      <vt:lpstr>        Condiții de eligibilitate - Fermier activ</vt:lpstr>
      <vt:lpstr>Intervenţiile IACS sector vegetal 2025 Planul strategic PS-PAC 2023-2027 - versiunea 7.1</vt:lpstr>
      <vt:lpstr>Plăţile directe decuplate</vt:lpstr>
      <vt:lpstr>Sprijinul de bază pentru venit în scopul sustenabilităţii  Intervenţia PD-01 (BISS)</vt:lpstr>
      <vt:lpstr>Intervenţia PD-01 (BISS)</vt:lpstr>
      <vt:lpstr>Intervenţia PD-01 (BISS)</vt:lpstr>
      <vt:lpstr>     Intervenția PD-01 (BISS) </vt:lpstr>
      <vt:lpstr>Intervenția PD-01 (BISS)</vt:lpstr>
      <vt:lpstr>Utilizarea pajiștilor în sistem dual</vt:lpstr>
      <vt:lpstr>     Intervențiile PD-01 și PD-02</vt:lpstr>
      <vt:lpstr>Sprijinul complementar pentru venit pentru tinerii fermieri              intervenţia PD-03 (CIS-YF) </vt:lpstr>
      <vt:lpstr>Sprijinul complementar pentru venit pentru tinerii fermieri intervenţia PD-03 (CIS-YF) </vt:lpstr>
      <vt:lpstr>Sprijinul complementar pentru venit pentru tinerii fermieri intervenţia PD-03 (CIS-YF) </vt:lpstr>
      <vt:lpstr>SCHEMELE PENTRU CLIMĂ, MEDIU ŞI BUNĂSTAREA ANIMALELOR</vt:lpstr>
      <vt:lpstr>PD-04 - Practici benefice pentru mediu aplicabile în teren arabil</vt:lpstr>
      <vt:lpstr>PD-04 - Practici benefice pentru mediu aplicabile în teren arabil GAEC relevante</vt:lpstr>
      <vt:lpstr>               PD-04 - Practici benefice pentru mediu aplicabile în teren arabil</vt:lpstr>
      <vt:lpstr>            PD-04 - Practici benefice pentru mediu aplicabile în teren arabil</vt:lpstr>
      <vt:lpstr>                       PD-04 - Practici benefice pentru mediu aplicabile în teren arabil</vt:lpstr>
      <vt:lpstr>                       PD-04 - Practici benefice pentru mediu aplicabile în teren arabil</vt:lpstr>
      <vt:lpstr>    Angajament                 PD-04 - Practici benefice pentru mediu aplicabile în teren arabil</vt:lpstr>
      <vt:lpstr>PD-05 - Practicarea unei agriculturi prietenoase cu mediul în fermele mici, respectiv gospodăriile tradiționale </vt:lpstr>
      <vt:lpstr>PD-05 - Practicarea unei agriculturi prietenoase cu mediul în fermele mici, respectiv gospodăriile tradiționale </vt:lpstr>
      <vt:lpstr>PD-05 - Practicarea unei agriculturi prietenoase cu mediul în fermele mici, respectiv gospodăriile tradiționale </vt:lpstr>
      <vt:lpstr>PD-05 - Practicarea unei agriculturi prietenoase cu mediul în fermele mici, respectiv gospodăriile tradiționale </vt:lpstr>
      <vt:lpstr>PD-05 - Practicarea unei agriculturi prietenoase cu mediul în fermele mici, respectiv gospodăriile tradiționale </vt:lpstr>
      <vt:lpstr>PD-05 - Practicarea unei agriculturi prietenoase cu mediul în fermele mici, respectiv gospodăriile tradiționale - ANGAJAMENT</vt:lpstr>
      <vt:lpstr>PD-06  Înierbarea intervalului dintre rânduri în plantațiile pomicole, viticole, pepiniere și hameiști</vt:lpstr>
      <vt:lpstr>PD-06  Înierbarea intervalului dintre rânduri în plantațiile pomicole, viticole, pepiniere și hameiști</vt:lpstr>
      <vt:lpstr>PD-06  Înierbarea intervalului dintre rânduri în plantațiile pomicole, viticole, pepiniere și hameiști - ANGAJAMENT</vt:lpstr>
      <vt:lpstr>            PD-28 - Menținerea de zone neproductive și/sau   înființarea de elemente noi de peisaj pe terenurile arabile </vt:lpstr>
      <vt:lpstr>                PD-28 - Menținerea de zone neproductive și/sau   înființarea de elemente noi de peisaj pe terenurile arabile </vt:lpstr>
      <vt:lpstr>               PD-28 - Menținerea de zone neproductive și/sau   înființarea de elemente noi de peisaj pe terenurile arabile</vt:lpstr>
      <vt:lpstr>                                PD-28 - Menținerea de zone neproductive și/sau                  înființarea de elemente noi de peisaj pe terenurile arabile </vt:lpstr>
      <vt:lpstr>                              PD-28 - Menținerea de zone neproductive și/sau                  înființarea de elemente noi de peisaj pe terenurile arabile</vt:lpstr>
      <vt:lpstr>                                  PD-28 - Menținerea de zone neproductive și/sau                     înființarea de elemente noi de peisaj pe terenurile arabile</vt:lpstr>
      <vt:lpstr>Angajament                 PD-28 - Menținerea de zone neproductive și/sau                     înființarea de elemente noi de peisaj pe terenurile arabile</vt:lpstr>
      <vt:lpstr>ACCESAREA ECO-SCHEMELOR</vt:lpstr>
      <vt:lpstr>  Modalități de accesare a eco-schemelor Exploatațiile care au minimum 10,01 ha teren arabil (condiția pentru eco-schema PD-04) pot solicita eco-schemele:</vt:lpstr>
      <vt:lpstr>   Exploatațiile care au teren agricol între 1 ha și 10 ha, (condiția pentru eco-schema PD-05, gospodăriile tradiționale) pot solicita eco-schemele:</vt:lpstr>
      <vt:lpstr>    Exploatațiile care au teren agricol între 1 ha și 10 ha, (condiția pentru  eco-schema PD-05, gospodăriile tradiționale) - continuare</vt:lpstr>
      <vt:lpstr>Exploatațiile care au minimum 1 ha culturi permanente cu dimensiunea parcelei agricole de minim 0.1 ha (condiția pentru eco-schema PD-06)  pot solicita eco-schemele:</vt:lpstr>
      <vt:lpstr>Plăți directe cuplate – sector vegetal </vt:lpstr>
      <vt:lpstr>Ajutoare naționale tranzitorii ANT – sector vegetal</vt:lpstr>
      <vt:lpstr>Flux depunere cerere 2025</vt:lpstr>
      <vt:lpstr>Flux depunere cerere 2025</vt:lpstr>
      <vt:lpstr>Flux depunere cerere 2025</vt:lpstr>
      <vt:lpstr>Flux depunere cerere 2025</vt:lpstr>
      <vt:lpstr>Flux depunere cerere 2025</vt:lpstr>
      <vt:lpstr>Flux depunere cerere 2025</vt:lpstr>
      <vt:lpstr>PowerPoint Presentation</vt:lpstr>
    </vt:vector>
  </TitlesOfParts>
  <Company>Ministerul Agriculturii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Constantina Grigore</dc:creator>
  <cp:lastModifiedBy>Georgeta Fulger</cp:lastModifiedBy>
  <cp:revision>1179</cp:revision>
  <cp:lastPrinted>2024-03-11T08:03:36Z</cp:lastPrinted>
  <dcterms:created xsi:type="dcterms:W3CDTF">2007-01-13T14:18:26Z</dcterms:created>
  <dcterms:modified xsi:type="dcterms:W3CDTF">2025-02-18T11:41:23Z</dcterms:modified>
</cp:coreProperties>
</file>